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5" r:id="rId37"/>
    <p:sldId id="291" r:id="rId38"/>
    <p:sldId id="294" r:id="rId39"/>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9B479838-1498-4C33-8237-21706CB6165A}" type="datetimeFigureOut">
              <a:rPr lang="es-PE" smtClean="0"/>
              <a:pPr/>
              <a:t>10/07/2012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D80C58EE-00E4-49F1-924F-274F0EEA83F3}" type="slidenum">
              <a:rPr lang="es-PE" smtClean="0"/>
              <a:pPr/>
              <a:t>‹Nº›</a:t>
            </a:fld>
            <a:endParaRPr lang="es-PE"/>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9B479838-1498-4C33-8237-21706CB6165A}" type="datetimeFigureOut">
              <a:rPr lang="es-PE" smtClean="0"/>
              <a:pPr/>
              <a:t>10/07/2012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D80C58EE-00E4-49F1-924F-274F0EEA83F3}" type="slidenum">
              <a:rPr lang="es-PE" smtClean="0"/>
              <a:pPr/>
              <a:t>‹Nº›</a:t>
            </a:fld>
            <a:endParaRPr lang="es-PE"/>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9B479838-1498-4C33-8237-21706CB6165A}" type="datetimeFigureOut">
              <a:rPr lang="es-PE" smtClean="0"/>
              <a:pPr/>
              <a:t>10/07/2012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D80C58EE-00E4-49F1-924F-274F0EEA83F3}" type="slidenum">
              <a:rPr lang="es-PE" smtClean="0"/>
              <a:pPr/>
              <a:t>‹Nº›</a:t>
            </a:fld>
            <a:endParaRPr lang="es-PE"/>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9B479838-1498-4C33-8237-21706CB6165A}" type="datetimeFigureOut">
              <a:rPr lang="es-PE" smtClean="0"/>
              <a:pPr/>
              <a:t>10/07/2012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D80C58EE-00E4-49F1-924F-274F0EEA83F3}" type="slidenum">
              <a:rPr lang="es-PE" smtClean="0"/>
              <a:pPr/>
              <a:t>‹Nº›</a:t>
            </a:fld>
            <a:endParaRPr lang="es-PE"/>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B479838-1498-4C33-8237-21706CB6165A}" type="datetimeFigureOut">
              <a:rPr lang="es-PE" smtClean="0"/>
              <a:pPr/>
              <a:t>10/07/2012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D80C58EE-00E4-49F1-924F-274F0EEA83F3}" type="slidenum">
              <a:rPr lang="es-PE" smtClean="0"/>
              <a:pPr/>
              <a:t>‹Nº›</a:t>
            </a:fld>
            <a:endParaRPr lang="es-PE"/>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9B479838-1498-4C33-8237-21706CB6165A}" type="datetimeFigureOut">
              <a:rPr lang="es-PE" smtClean="0"/>
              <a:pPr/>
              <a:t>10/07/2012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D80C58EE-00E4-49F1-924F-274F0EEA83F3}" type="slidenum">
              <a:rPr lang="es-PE" smtClean="0"/>
              <a:pPr/>
              <a:t>‹Nº›</a:t>
            </a:fld>
            <a:endParaRPr lang="es-PE"/>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9B479838-1498-4C33-8237-21706CB6165A}" type="datetimeFigureOut">
              <a:rPr lang="es-PE" smtClean="0"/>
              <a:pPr/>
              <a:t>10/07/2012</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D80C58EE-00E4-49F1-924F-274F0EEA83F3}" type="slidenum">
              <a:rPr lang="es-PE" smtClean="0"/>
              <a:pPr/>
              <a:t>‹Nº›</a:t>
            </a:fld>
            <a:endParaRPr lang="es-PE"/>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9B479838-1498-4C33-8237-21706CB6165A}" type="datetimeFigureOut">
              <a:rPr lang="es-PE" smtClean="0"/>
              <a:pPr/>
              <a:t>10/07/2012</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D80C58EE-00E4-49F1-924F-274F0EEA83F3}" type="slidenum">
              <a:rPr lang="es-PE" smtClean="0"/>
              <a:pPr/>
              <a:t>‹Nº›</a:t>
            </a:fld>
            <a:endParaRPr lang="es-PE"/>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B479838-1498-4C33-8237-21706CB6165A}" type="datetimeFigureOut">
              <a:rPr lang="es-PE" smtClean="0"/>
              <a:pPr/>
              <a:t>10/07/2012</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D80C58EE-00E4-49F1-924F-274F0EEA83F3}" type="slidenum">
              <a:rPr lang="es-PE" smtClean="0"/>
              <a:pPr/>
              <a:t>‹Nº›</a:t>
            </a:fld>
            <a:endParaRPr lang="es-PE"/>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B479838-1498-4C33-8237-21706CB6165A}" type="datetimeFigureOut">
              <a:rPr lang="es-PE" smtClean="0"/>
              <a:pPr/>
              <a:t>10/07/2012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D80C58EE-00E4-49F1-924F-274F0EEA83F3}" type="slidenum">
              <a:rPr lang="es-PE" smtClean="0"/>
              <a:pPr/>
              <a:t>‹Nº›</a:t>
            </a:fld>
            <a:endParaRPr lang="es-PE"/>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B479838-1498-4C33-8237-21706CB6165A}" type="datetimeFigureOut">
              <a:rPr lang="es-PE" smtClean="0"/>
              <a:pPr/>
              <a:t>10/07/2012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D80C58EE-00E4-49F1-924F-274F0EEA83F3}" type="slidenum">
              <a:rPr lang="es-PE" smtClean="0"/>
              <a:pPr/>
              <a:t>‹Nº›</a:t>
            </a:fld>
            <a:endParaRPr lang="es-PE"/>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79838-1498-4C33-8237-21706CB6165A}" type="datetimeFigureOut">
              <a:rPr lang="es-PE" smtClean="0"/>
              <a:pPr/>
              <a:t>10/07/2012</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C58EE-00E4-49F1-924F-274F0EEA83F3}" type="slidenum">
              <a:rPr lang="es-PE" smtClean="0"/>
              <a:pPr/>
              <a:t>‹Nº›</a:t>
            </a:fld>
            <a:endParaRPr lang="es-P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newsfla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WordArt 2"/>
          <p:cNvSpPr>
            <a:spLocks noChangeArrowheads="1" noChangeShapeType="1" noTextEdit="1"/>
          </p:cNvSpPr>
          <p:nvPr/>
        </p:nvSpPr>
        <p:spPr bwMode="auto">
          <a:xfrm>
            <a:off x="1857356" y="285728"/>
            <a:ext cx="6715126" cy="1643074"/>
          </a:xfrm>
          <a:prstGeom prst="rect">
            <a:avLst/>
          </a:prstGeom>
        </p:spPr>
        <p:txBody>
          <a:bodyPr wrap="none" fromWordArt="1">
            <a:prstTxWarp prst="textPlain">
              <a:avLst>
                <a:gd name="adj" fmla="val 50000"/>
              </a:avLst>
            </a:prstTxWarp>
          </a:bodyPr>
          <a:lstStyle/>
          <a:p>
            <a:pPr algn="ctr"/>
            <a:r>
              <a:rPr lang="es-PE" sz="1600" b="1" i="1" kern="10" dirty="0">
                <a:ln w="9525">
                  <a:solidFill>
                    <a:srgbClr val="000000"/>
                  </a:solidFill>
                  <a:round/>
                  <a:headEnd/>
                  <a:tailEnd/>
                </a:ln>
                <a:gradFill rotWithShape="1">
                  <a:gsLst>
                    <a:gs pos="0">
                      <a:srgbClr val="CC9900"/>
                    </a:gs>
                    <a:gs pos="100000">
                      <a:srgbClr val="FFD889"/>
                    </a:gs>
                  </a:gsLst>
                  <a:lin ang="5400000" scaled="1"/>
                </a:gradFill>
                <a:effectLst>
                  <a:outerShdw dist="35921" dir="2700000" algn="ctr" rotWithShape="0">
                    <a:schemeClr val="accent1"/>
                  </a:outerShdw>
                </a:effectLst>
                <a:latin typeface="Arial Black"/>
              </a:rPr>
              <a:t>Administración y negocios</a:t>
            </a:r>
          </a:p>
          <a:p>
            <a:pPr algn="ctr"/>
            <a:r>
              <a:rPr lang="es-PE" sz="1600" b="1" i="1" kern="10" dirty="0">
                <a:ln w="9525">
                  <a:solidFill>
                    <a:srgbClr val="000000"/>
                  </a:solidFill>
                  <a:round/>
                  <a:headEnd/>
                  <a:tailEnd/>
                </a:ln>
                <a:gradFill rotWithShape="1">
                  <a:gsLst>
                    <a:gs pos="0">
                      <a:srgbClr val="CC9900"/>
                    </a:gs>
                    <a:gs pos="100000">
                      <a:srgbClr val="FFD889"/>
                    </a:gs>
                  </a:gsLst>
                  <a:lin ang="5400000" scaled="1"/>
                </a:gradFill>
                <a:effectLst>
                  <a:outerShdw dist="35921" dir="2700000" algn="ctr" rotWithShape="0">
                    <a:schemeClr val="accent1"/>
                  </a:outerShdw>
                </a:effectLst>
                <a:latin typeface="Arial Black"/>
              </a:rPr>
              <a:t>internacionales.</a:t>
            </a:r>
          </a:p>
        </p:txBody>
      </p:sp>
      <p:sp>
        <p:nvSpPr>
          <p:cNvPr id="115717" name="WordArt 5"/>
          <p:cNvSpPr>
            <a:spLocks noChangeArrowheads="1" noChangeShapeType="1" noTextEdit="1"/>
          </p:cNvSpPr>
          <p:nvPr/>
        </p:nvSpPr>
        <p:spPr bwMode="auto">
          <a:xfrm>
            <a:off x="1571604" y="1928802"/>
            <a:ext cx="7358114" cy="1042990"/>
          </a:xfrm>
          <a:prstGeom prst="rect">
            <a:avLst/>
          </a:prstGeom>
        </p:spPr>
        <p:txBody>
          <a:bodyPr wrap="none" fromWordArt="1">
            <a:prstTxWarp prst="textPlain">
              <a:avLst>
                <a:gd name="adj" fmla="val 50000"/>
              </a:avLst>
            </a:prstTxWarp>
          </a:bodyPr>
          <a:lstStyle/>
          <a:p>
            <a:pPr algn="ctr"/>
            <a:r>
              <a:rPr lang="es-ES" sz="1600" b="1" i="1" kern="10" dirty="0" smtClean="0">
                <a:ln w="9525">
                  <a:solidFill>
                    <a:srgbClr val="CC9900"/>
                  </a:solidFill>
                  <a:round/>
                  <a:headEnd/>
                  <a:tailEnd/>
                </a:ln>
                <a:solidFill>
                  <a:srgbClr val="FFCC00"/>
                </a:solidFill>
                <a:effectLst>
                  <a:outerShdw dist="38100" dir="2700000" algn="tl" rotWithShape="0">
                    <a:srgbClr val="000000">
                      <a:alpha val="43137"/>
                    </a:srgbClr>
                  </a:outerShdw>
                </a:effectLst>
                <a:latin typeface="Times New Roman"/>
                <a:cs typeface="Times New Roman"/>
              </a:rPr>
              <a:t>Desarrollo Organizacional</a:t>
            </a:r>
            <a:endParaRPr lang="es-PE" sz="1600" b="1" i="1" kern="10" dirty="0">
              <a:ln w="9525">
                <a:solidFill>
                  <a:srgbClr val="CC9900"/>
                </a:solidFill>
                <a:round/>
                <a:headEnd/>
                <a:tailEnd/>
              </a:ln>
              <a:solidFill>
                <a:srgbClr val="FFCC00"/>
              </a:solidFill>
              <a:effectLst>
                <a:outerShdw dist="38100" dir="2700000" algn="tl" rotWithShape="0">
                  <a:srgbClr val="000000">
                    <a:alpha val="43137"/>
                  </a:srgbClr>
                </a:outerShdw>
              </a:effectLst>
              <a:latin typeface="Times New Roman"/>
              <a:cs typeface="Times New Roman"/>
            </a:endParaRPr>
          </a:p>
        </p:txBody>
      </p:sp>
      <p:sp>
        <p:nvSpPr>
          <p:cNvPr id="115718" name="WordArt 6"/>
          <p:cNvSpPr>
            <a:spLocks noChangeArrowheads="1" noChangeShapeType="1" noTextEdit="1"/>
          </p:cNvSpPr>
          <p:nvPr/>
        </p:nvSpPr>
        <p:spPr bwMode="auto">
          <a:xfrm>
            <a:off x="1404910" y="3143248"/>
            <a:ext cx="7310494" cy="2357454"/>
          </a:xfrm>
          <a:prstGeom prst="rect">
            <a:avLst/>
          </a:prstGeom>
        </p:spPr>
        <p:txBody>
          <a:bodyPr wrap="none" fromWordArt="1">
            <a:prstTxWarp prst="textPlain">
              <a:avLst>
                <a:gd name="adj" fmla="val 50259"/>
              </a:avLst>
            </a:prstTxWarp>
          </a:bodyPr>
          <a:lstStyle/>
          <a:p>
            <a:r>
              <a:rPr lang="es-PE" sz="1600" kern="10" dirty="0" smtClean="0">
                <a:ln w="9525">
                  <a:solidFill>
                    <a:srgbClr val="CC9900"/>
                  </a:solidFill>
                  <a:round/>
                  <a:headEnd/>
                  <a:tailEnd/>
                </a:ln>
                <a:solidFill>
                  <a:srgbClr val="FFCC00"/>
                </a:solidFill>
                <a:effectLst>
                  <a:outerShdw dist="35921" dir="2700000" algn="ctr" rotWithShape="0">
                    <a:srgbClr val="001C54"/>
                  </a:outerShdw>
                </a:effectLst>
                <a:latin typeface="Times New Roman"/>
                <a:cs typeface="Times New Roman"/>
              </a:rPr>
              <a:t>Ríos Coronel Zida</a:t>
            </a:r>
            <a:endParaRPr lang="es-PE" sz="1600" kern="10" dirty="0">
              <a:ln w="9525">
                <a:solidFill>
                  <a:srgbClr val="CC9900"/>
                </a:solidFill>
                <a:round/>
                <a:headEnd/>
                <a:tailEnd/>
              </a:ln>
              <a:solidFill>
                <a:srgbClr val="FFCC00"/>
              </a:solidFill>
              <a:effectLst>
                <a:outerShdw dist="35921" dir="2700000" algn="ctr" rotWithShape="0">
                  <a:srgbClr val="001C54"/>
                </a:outerShdw>
              </a:effectLst>
              <a:latin typeface="Times New Roman"/>
              <a:cs typeface="Times New Roman"/>
            </a:endParaRPr>
          </a:p>
          <a:p>
            <a:r>
              <a:rPr lang="es-ES" sz="1600" kern="10" dirty="0" smtClean="0">
                <a:ln w="9525">
                  <a:solidFill>
                    <a:srgbClr val="CC9900"/>
                  </a:solidFill>
                  <a:round/>
                  <a:headEnd/>
                  <a:tailEnd/>
                </a:ln>
                <a:solidFill>
                  <a:srgbClr val="FFCC00"/>
                </a:solidFill>
                <a:effectLst>
                  <a:outerShdw dist="35921" dir="2700000" algn="ctr" rotWithShape="0">
                    <a:srgbClr val="001C54"/>
                  </a:outerShdw>
                </a:effectLst>
                <a:latin typeface="Times New Roman"/>
                <a:cs typeface="Times New Roman"/>
              </a:rPr>
              <a:t>Díaz Bustamante María Luzelina</a:t>
            </a:r>
          </a:p>
          <a:p>
            <a:r>
              <a:rPr lang="es-ES" sz="1600" kern="10" dirty="0" smtClean="0">
                <a:ln w="9525">
                  <a:solidFill>
                    <a:srgbClr val="CC9900"/>
                  </a:solidFill>
                  <a:round/>
                  <a:headEnd/>
                  <a:tailEnd/>
                </a:ln>
                <a:solidFill>
                  <a:srgbClr val="FFCC00"/>
                </a:solidFill>
                <a:effectLst>
                  <a:outerShdw dist="35921" dir="2700000" algn="ctr" rotWithShape="0">
                    <a:srgbClr val="001C54"/>
                  </a:outerShdw>
                </a:effectLst>
                <a:latin typeface="Times New Roman"/>
                <a:cs typeface="Times New Roman"/>
              </a:rPr>
              <a:t>Guevara Idrogo Noelí</a:t>
            </a:r>
            <a:endParaRPr lang="es-PE" sz="1600" kern="10" dirty="0">
              <a:ln w="9525">
                <a:solidFill>
                  <a:srgbClr val="CC9900"/>
                </a:solidFill>
                <a:round/>
                <a:headEnd/>
                <a:tailEnd/>
              </a:ln>
              <a:solidFill>
                <a:srgbClr val="FFCC00"/>
              </a:solidFill>
              <a:effectLst>
                <a:outerShdw dist="35921" dir="2700000" algn="ctr" rotWithShape="0">
                  <a:srgbClr val="001C54"/>
                </a:outerShdw>
              </a:effectLst>
              <a:latin typeface="Times New Roman"/>
              <a:cs typeface="Times New Roman"/>
            </a:endParaRPr>
          </a:p>
        </p:txBody>
      </p:sp>
      <p:pic>
        <p:nvPicPr>
          <p:cNvPr id="4104" name="Picture 3" descr="G:\UAP\Logo de la UAP\hjhmmghj.png"/>
          <p:cNvPicPr>
            <a:picLocks noChangeAspect="1" noChangeArrowheads="1"/>
          </p:cNvPicPr>
          <p:nvPr/>
        </p:nvPicPr>
        <p:blipFill>
          <a:blip r:embed="rId2"/>
          <a:srcRect/>
          <a:stretch>
            <a:fillRect/>
          </a:stretch>
        </p:blipFill>
        <p:spPr bwMode="auto">
          <a:xfrm>
            <a:off x="-22" y="0"/>
            <a:ext cx="1285874" cy="6857999"/>
          </a:xfrm>
          <a:prstGeom prst="rect">
            <a:avLst/>
          </a:prstGeom>
          <a:noFill/>
          <a:ln w="9525">
            <a:noFill/>
            <a:miter lim="800000"/>
            <a:headEnd/>
            <a:tailEnd/>
          </a:ln>
        </p:spPr>
      </p:pic>
      <p:sp>
        <p:nvSpPr>
          <p:cNvPr id="4105" name="Rectangle 1"/>
          <p:cNvSpPr>
            <a:spLocks noChangeArrowheads="1"/>
          </p:cNvSpPr>
          <p:nvPr/>
        </p:nvSpPr>
        <p:spPr bwMode="auto">
          <a:xfrm>
            <a:off x="2143125" y="5903913"/>
            <a:ext cx="6572250" cy="954087"/>
          </a:xfrm>
          <a:prstGeom prst="rect">
            <a:avLst/>
          </a:prstGeom>
          <a:noFill/>
          <a:ln w="9525">
            <a:noFill/>
            <a:miter lim="800000"/>
            <a:headEnd/>
            <a:tailEnd/>
          </a:ln>
        </p:spPr>
        <p:txBody>
          <a:bodyPr anchor="ctr">
            <a:spAutoFit/>
          </a:bodyPr>
          <a:lstStyle/>
          <a:p>
            <a:pPr eaLnBrk="0" hangingPunct="0">
              <a:buFontTx/>
              <a:buChar char="•"/>
              <a:tabLst>
                <a:tab pos="962025" algn="l"/>
              </a:tabLst>
            </a:pPr>
            <a:r>
              <a:rPr lang="es-PE" sz="2800" dirty="0"/>
              <a:t> Profesor:   </a:t>
            </a:r>
            <a:r>
              <a:rPr lang="es-PE" sz="2800" dirty="0" smtClean="0"/>
              <a:t>Juan paucar Rupay</a:t>
            </a:r>
            <a:endParaRPr lang="es-PE" sz="2800" dirty="0"/>
          </a:p>
          <a:p>
            <a:pPr eaLnBrk="0" hangingPunct="0">
              <a:tabLst>
                <a:tab pos="962025" algn="l"/>
              </a:tabLst>
            </a:pPr>
            <a:endParaRPr lang="es-ES" sz="2800" dirty="0"/>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ecisión"/>
          <p:cNvSpPr/>
          <p:nvPr/>
        </p:nvSpPr>
        <p:spPr>
          <a:xfrm>
            <a:off x="1142976" y="214290"/>
            <a:ext cx="7500990" cy="1928826"/>
          </a:xfrm>
          <a:prstGeom prst="flowChartDecision">
            <a:avLst/>
          </a:prstGeom>
          <a:effectLst>
            <a:glow rad="228600">
              <a:schemeClr val="accent4">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s-PE"/>
          </a:p>
        </p:txBody>
      </p:sp>
      <p:sp>
        <p:nvSpPr>
          <p:cNvPr id="21505" name="Rectangle 1"/>
          <p:cNvSpPr>
            <a:spLocks noChangeArrowheads="1"/>
          </p:cNvSpPr>
          <p:nvPr/>
        </p:nvSpPr>
        <p:spPr bwMode="auto">
          <a:xfrm rot="10800000" flipV="1">
            <a:off x="2071670" y="785794"/>
            <a:ext cx="585791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300" b="0" i="0" u="none" strike="noStrike" cap="none" normalizeH="0" baseline="0" dirty="0" smtClean="0">
                <a:ln>
                  <a:noFill/>
                </a:ln>
                <a:effectLst/>
                <a:latin typeface="Arial" pitchFamily="34" charset="0"/>
                <a:ea typeface="Calibri" pitchFamily="34" charset="0"/>
                <a:cs typeface="Arial" pitchFamily="34" charset="0"/>
              </a:rPr>
              <a:t>DEFINICI</a:t>
            </a:r>
            <a:r>
              <a:rPr kumimoji="0" lang="es-PE" sz="2300" b="0" i="0" u="none" strike="noStrike" cap="none" normalizeH="0" baseline="0" dirty="0" smtClean="0">
                <a:ln>
                  <a:noFill/>
                </a:ln>
                <a:effectLst/>
                <a:latin typeface="Calibri"/>
                <a:ea typeface="Calibri" pitchFamily="34" charset="0"/>
                <a:cs typeface="Arial" pitchFamily="34" charset="0"/>
              </a:rPr>
              <a:t>Ó</a:t>
            </a:r>
            <a:r>
              <a:rPr kumimoji="0" lang="es-PE" sz="2300" b="0" i="0" u="none" strike="noStrike" cap="none" normalizeH="0" baseline="0" dirty="0" smtClean="0">
                <a:ln>
                  <a:noFill/>
                </a:ln>
                <a:effectLst/>
                <a:latin typeface="Arial" pitchFamily="34" charset="0"/>
                <a:ea typeface="Calibri" pitchFamily="34" charset="0"/>
                <a:cs typeface="Arial" pitchFamily="34" charset="0"/>
              </a:rPr>
              <a:t>N DE LA CONSULTORA A DE PROCESOS</a:t>
            </a:r>
            <a:endParaRPr kumimoji="0" lang="es-PE" sz="2300" b="0" i="0" u="none" strike="noStrike" cap="none" normalizeH="0" baseline="0" dirty="0" smtClean="0">
              <a:ln>
                <a:noFill/>
              </a:ln>
              <a:effectLst/>
              <a:latin typeface="Arial" pitchFamily="34" charset="0"/>
            </a:endParaRPr>
          </a:p>
        </p:txBody>
      </p:sp>
      <p:sp>
        <p:nvSpPr>
          <p:cNvPr id="7" name="6 Marco"/>
          <p:cNvSpPr/>
          <p:nvPr/>
        </p:nvSpPr>
        <p:spPr>
          <a:xfrm>
            <a:off x="785786" y="2357430"/>
            <a:ext cx="7786742" cy="4143380"/>
          </a:xfrm>
          <a:prstGeom prst="fram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s-PE">
              <a:solidFill>
                <a:schemeClr val="tx1"/>
              </a:solidFill>
            </a:endParaRPr>
          </a:p>
        </p:txBody>
      </p:sp>
      <p:sp>
        <p:nvSpPr>
          <p:cNvPr id="21506" name="Rectangle 2"/>
          <p:cNvSpPr>
            <a:spLocks noChangeArrowheads="1"/>
          </p:cNvSpPr>
          <p:nvPr/>
        </p:nvSpPr>
        <p:spPr bwMode="auto">
          <a:xfrm>
            <a:off x="1500166" y="3192378"/>
            <a:ext cx="628654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CP representa un conjunto de actividades del consultor que ayuda al cliente a percibir, entender y actuar sobre los hechos del proceso que suceden en su entorno, con el fin de mejorar la situaci</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seg</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ú</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el deseo del propio cliente.</a:t>
            </a:r>
            <a:endParaRPr kumimoji="0" lang="es-PE"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isel"/>
          <p:cNvSpPr/>
          <p:nvPr/>
        </p:nvSpPr>
        <p:spPr>
          <a:xfrm>
            <a:off x="428596" y="357166"/>
            <a:ext cx="8429684" cy="5929354"/>
          </a:xfrm>
          <a:prstGeom prst="bevel">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s-PE" sz="2800" dirty="0"/>
              <a:t>El consultor de procesos pretende dar al cliente una idea sobre lo que está sucediendo a su alrededor, en su interior, y entre él y otras personas. Entonces con base en estas ideas, el consultor ayuda al cliente a decidir qué debe hacer para mejorar la situación. Pero la medula de este modelo consiste en que es necesario ayudar al cliente a que permanezca “pro-activo”, en el sentido de retener tanto la iniciativa diagnostica como la curativa. </a:t>
            </a: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Llamada de nube"/>
          <p:cNvSpPr/>
          <p:nvPr/>
        </p:nvSpPr>
        <p:spPr>
          <a:xfrm>
            <a:off x="1071538" y="285728"/>
            <a:ext cx="6572296" cy="1000132"/>
          </a:xfrm>
          <a:prstGeom prst="cloudCallout">
            <a:avLst>
              <a:gd name="adj1" fmla="val 29563"/>
              <a:gd name="adj2" fmla="val 64532"/>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s-PE"/>
          </a:p>
        </p:txBody>
      </p:sp>
      <p:sp>
        <p:nvSpPr>
          <p:cNvPr id="19457" name="Rectangle 1"/>
          <p:cNvSpPr>
            <a:spLocks noChangeArrowheads="1"/>
          </p:cNvSpPr>
          <p:nvPr/>
        </p:nvSpPr>
        <p:spPr bwMode="auto">
          <a:xfrm>
            <a:off x="1285852" y="571480"/>
            <a:ext cx="664373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CONSULTOR</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ORGANIZACIONAL </a:t>
            </a:r>
            <a:endParaRPr kumimoji="0" lang="es-PE" sz="2800" b="0" i="0" u="none" strike="noStrike" cap="none" normalizeH="0" baseline="0" dirty="0" smtClean="0">
              <a:ln>
                <a:noFill/>
              </a:ln>
              <a:solidFill>
                <a:schemeClr val="tx1"/>
              </a:solidFill>
              <a:effectLst/>
              <a:latin typeface="Arial" pitchFamily="34" charset="0"/>
            </a:endParaRPr>
          </a:p>
        </p:txBody>
      </p:sp>
      <p:sp>
        <p:nvSpPr>
          <p:cNvPr id="6" name="5 Operación manual"/>
          <p:cNvSpPr/>
          <p:nvPr/>
        </p:nvSpPr>
        <p:spPr>
          <a:xfrm>
            <a:off x="500034" y="1785926"/>
            <a:ext cx="8643966" cy="4500594"/>
          </a:xfrm>
          <a:prstGeom prst="flowChartManualOperation">
            <a:avLst/>
          </a:prstGeom>
          <a:effectLst>
            <a:glow rad="228600">
              <a:schemeClr val="accent5">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PE"/>
          </a:p>
        </p:txBody>
      </p:sp>
      <p:sp>
        <p:nvSpPr>
          <p:cNvPr id="19458" name="Rectangle 2"/>
          <p:cNvSpPr>
            <a:spLocks noChangeArrowheads="1"/>
          </p:cNvSpPr>
          <p:nvPr/>
        </p:nvSpPr>
        <p:spPr bwMode="auto">
          <a:xfrm>
            <a:off x="2143140" y="1785926"/>
            <a:ext cx="542925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acci</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del consultor actual y el enfoque  que generalmente se utiliza tiene como finalidad apoyar intensamente a las organizaciones a realizar este proyecto y  de tal forma que sus directivos y trabajadores adquieran conocimientos y habilidades que lo conviertan en un verdadero consultor interno, y sus resultados esta modalidad </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nueva</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se ha denominado consultor</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colaborativa (o participativa).</a:t>
            </a:r>
            <a:endParaRPr kumimoji="0" lang="es-PE"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ultidocumento"/>
          <p:cNvSpPr/>
          <p:nvPr/>
        </p:nvSpPr>
        <p:spPr>
          <a:xfrm>
            <a:off x="357158" y="357166"/>
            <a:ext cx="8572560" cy="6143668"/>
          </a:xfrm>
          <a:prstGeom prst="flowChartMultidocumen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s-PE"/>
          </a:p>
        </p:txBody>
      </p:sp>
      <p:sp>
        <p:nvSpPr>
          <p:cNvPr id="18433" name="Rectangle 1"/>
          <p:cNvSpPr>
            <a:spLocks noChangeArrowheads="1"/>
          </p:cNvSpPr>
          <p:nvPr/>
        </p:nvSpPr>
        <p:spPr bwMode="auto">
          <a:xfrm>
            <a:off x="857224" y="1571612"/>
            <a:ext cx="642938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consultor</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organizacional se practica de muchas formas diferentes, Esas formas reflejan la diversidad de las organizaciones  y los entornos en que act</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ú</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an, sus propios consultores y los diversos enfoques  para realizarla que est</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en disposici</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de aceptar como validos  y que desde luego estar</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muy influidos, por los enfoques  y m</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todos de intervenci</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que propongan los consultores internos.</a:t>
            </a:r>
            <a:endParaRPr kumimoji="0" lang="es-PE"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rot="20340680">
            <a:off x="45253" y="1810210"/>
            <a:ext cx="8943022" cy="2308324"/>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3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CONSULTORIA   Y EL CONSULTOR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PE" sz="3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E" sz="3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DEFINICION Y CONSIDERACIONES ACERCA  DE LA  CONSULTORIA </a:t>
            </a:r>
            <a:endParaRPr kumimoji="0" lang="es-PE"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Proceso predefinido"/>
          <p:cNvSpPr/>
          <p:nvPr/>
        </p:nvSpPr>
        <p:spPr>
          <a:xfrm>
            <a:off x="500034" y="785794"/>
            <a:ext cx="8072494" cy="5286412"/>
          </a:xfrm>
          <a:prstGeom prst="flowChartPredefinedProcess">
            <a:avLst/>
          </a:prstGeom>
          <a:effectLst>
            <a:glow rad="228600">
              <a:schemeClr val="accent5">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s-PE"/>
          </a:p>
        </p:txBody>
      </p:sp>
      <p:sp>
        <p:nvSpPr>
          <p:cNvPr id="16385" name="Rectangle 1"/>
          <p:cNvSpPr>
            <a:spLocks noChangeArrowheads="1"/>
          </p:cNvSpPr>
          <p:nvPr/>
        </p:nvSpPr>
        <p:spPr bwMode="auto">
          <a:xfrm>
            <a:off x="1571604" y="928670"/>
            <a:ext cx="592935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Con el primer enfoque. se adopta una visi</a:t>
            </a:r>
            <a:r>
              <a:rPr kumimoji="0" lang="es-PE" sz="32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funcional amplia de la consultor</a:t>
            </a:r>
            <a:r>
              <a:rPr kumimoji="0" lang="es-PE" sz="32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define la consultor</a:t>
            </a:r>
            <a:r>
              <a:rPr kumimoji="0" lang="es-PE" sz="32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como sigue: </a:t>
            </a:r>
            <a:r>
              <a:rPr kumimoji="0" lang="es-PE" sz="32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s-PE"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Por proceso de consultor</a:t>
            </a:r>
            <a:r>
              <a:rPr kumimoji="0" lang="es-PE" sz="32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entiendo  cualquier forma de proporcionar ayuda sobre el contenido, proceso o estructura de una tarea o de un conjunto de tareas</a:t>
            </a:r>
            <a:r>
              <a:rPr kumimoji="0" lang="es-PE" sz="32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s-PE"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s-PE" sz="32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Llamada rectangular redondeada"/>
          <p:cNvSpPr/>
          <p:nvPr/>
        </p:nvSpPr>
        <p:spPr>
          <a:xfrm>
            <a:off x="500034" y="642918"/>
            <a:ext cx="7715304" cy="5643602"/>
          </a:xfrm>
          <a:prstGeom prst="wedgeRoundRectCallout">
            <a:avLst>
              <a:gd name="adj1" fmla="val 53481"/>
              <a:gd name="adj2" fmla="val -55238"/>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es-PE" sz="2800" dirty="0"/>
              <a:t>En el segundo </a:t>
            </a:r>
            <a:r>
              <a:rPr lang="es-PE" sz="2800" dirty="0" smtClean="0"/>
              <a:t>enfoque</a:t>
            </a:r>
          </a:p>
          <a:p>
            <a:pPr algn="just"/>
            <a:endParaRPr lang="es-PE" sz="2800" dirty="0"/>
          </a:p>
          <a:p>
            <a:pPr algn="just"/>
            <a:r>
              <a:rPr lang="es-PE" sz="2800" dirty="0"/>
              <a:t>“la consultoría de empresas  es un servicio de asesoramiento contratado por y proporcionado a organizaciones por personas especialmente capacitadas y calificadas que prestan asistencia, de manera objetiva e independiente, a la organización cliente para poner al descubierto los problemas de gestión, analizarlos, recomendar soluciones a esos problemas y coadyuvar, si se les solicita, en la aplicación de soluciones. </a:t>
            </a: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rco de bloque"/>
          <p:cNvSpPr/>
          <p:nvPr/>
        </p:nvSpPr>
        <p:spPr>
          <a:xfrm>
            <a:off x="1285852" y="285728"/>
            <a:ext cx="6786610" cy="1000132"/>
          </a:xfrm>
          <a:prstGeom prst="blockArc">
            <a:avLst>
              <a:gd name="adj1" fmla="val 49462"/>
              <a:gd name="adj2" fmla="val 0"/>
              <a:gd name="adj3" fmla="val 250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PE">
              <a:solidFill>
                <a:schemeClr val="tx1"/>
              </a:solidFill>
            </a:endParaRPr>
          </a:p>
        </p:txBody>
      </p:sp>
      <p:sp>
        <p:nvSpPr>
          <p:cNvPr id="14337" name="Rectangle 1"/>
          <p:cNvSpPr>
            <a:spLocks noChangeArrowheads="1"/>
          </p:cNvSpPr>
          <p:nvPr/>
        </p:nvSpPr>
        <p:spPr bwMode="auto">
          <a:xfrm>
            <a:off x="2285984" y="500042"/>
            <a:ext cx="528641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SERVICIO CONSULTIVO</a:t>
            </a:r>
            <a:endParaRPr kumimoji="0" lang="es-PE" sz="2800" b="0" i="0" u="none" strike="noStrike" cap="none" normalizeH="0" baseline="0" dirty="0" smtClean="0">
              <a:ln>
                <a:noFill/>
              </a:ln>
              <a:solidFill>
                <a:schemeClr val="tx1"/>
              </a:solidFill>
              <a:effectLst/>
              <a:latin typeface="Arial" pitchFamily="34" charset="0"/>
            </a:endParaRPr>
          </a:p>
        </p:txBody>
      </p:sp>
      <p:sp>
        <p:nvSpPr>
          <p:cNvPr id="7" name="6 Proceso alternativo"/>
          <p:cNvSpPr/>
          <p:nvPr/>
        </p:nvSpPr>
        <p:spPr>
          <a:xfrm>
            <a:off x="714348" y="2000240"/>
            <a:ext cx="8143932" cy="3643338"/>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PE"/>
          </a:p>
        </p:txBody>
      </p:sp>
      <p:sp>
        <p:nvSpPr>
          <p:cNvPr id="14338" name="Rectangle 2"/>
          <p:cNvSpPr>
            <a:spLocks noChangeArrowheads="1"/>
          </p:cNvSpPr>
          <p:nvPr/>
        </p:nvSpPr>
        <p:spPr bwMode="auto">
          <a:xfrm>
            <a:off x="1000100" y="2151686"/>
            <a:ext cx="750099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pr</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ctica b</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sica y el arte del consultor estriban no s</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lo en dar el consejo correcto, sino en darlo de manera adecuada, a la persona debida y en el momento oportuno. El cliente, a su vez, ha de aprender a solicitar y utilizar h</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bilmente los consejos del consultor. Estos elementos son tan importantes que es conveniente recordarlos en todos los instantes del trabajo de los consultores y del cliente que contrata sus servicios.</a:t>
            </a:r>
            <a:endParaRPr kumimoji="0" lang="es-PE"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Arco de bloque"/>
          <p:cNvSpPr/>
          <p:nvPr/>
        </p:nvSpPr>
        <p:spPr>
          <a:xfrm>
            <a:off x="642910" y="142852"/>
            <a:ext cx="7143800" cy="1071570"/>
          </a:xfrm>
          <a:prstGeom prst="blockArc">
            <a:avLst>
              <a:gd name="adj1" fmla="val 36338"/>
              <a:gd name="adj2" fmla="val 0"/>
              <a:gd name="adj3" fmla="val 25000"/>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s-PE">
              <a:solidFill>
                <a:schemeClr val="tx1"/>
              </a:solidFill>
            </a:endParaRPr>
          </a:p>
        </p:txBody>
      </p:sp>
      <p:sp>
        <p:nvSpPr>
          <p:cNvPr id="13313" name="Rectangle 1"/>
          <p:cNvSpPr>
            <a:spLocks noChangeArrowheads="1"/>
          </p:cNvSpPr>
          <p:nvPr/>
        </p:nvSpPr>
        <p:spPr bwMode="auto">
          <a:xfrm rot="10800000" flipV="1">
            <a:off x="1643042" y="500042"/>
            <a:ext cx="535785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SERVICIO INDEPENDIENTE</a:t>
            </a:r>
            <a:endParaRPr kumimoji="0" lang="es-PE" sz="2800" b="0" i="0" u="none" strike="noStrike" cap="none" normalizeH="0" baseline="0" dirty="0" smtClean="0">
              <a:ln>
                <a:noFill/>
              </a:ln>
              <a:solidFill>
                <a:schemeClr val="tx1"/>
              </a:solidFill>
              <a:effectLst/>
              <a:latin typeface="Arial" pitchFamily="34" charset="0"/>
            </a:endParaRPr>
          </a:p>
        </p:txBody>
      </p:sp>
      <p:sp>
        <p:nvSpPr>
          <p:cNvPr id="6" name="5 Cilindro"/>
          <p:cNvSpPr/>
          <p:nvPr/>
        </p:nvSpPr>
        <p:spPr>
          <a:xfrm>
            <a:off x="500034" y="1571612"/>
            <a:ext cx="8143932" cy="4786346"/>
          </a:xfrm>
          <a:prstGeom prst="can">
            <a:avLst/>
          </a:prstGeom>
          <a:effectLst>
            <a:glow rad="228600">
              <a:schemeClr val="accent5">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PE"/>
          </a:p>
        </p:txBody>
      </p:sp>
      <p:sp>
        <p:nvSpPr>
          <p:cNvPr id="13314" name="Rectangle 2"/>
          <p:cNvSpPr>
            <a:spLocks noChangeArrowheads="1"/>
          </p:cNvSpPr>
          <p:nvPr/>
        </p:nvSpPr>
        <p:spPr bwMode="auto">
          <a:xfrm>
            <a:off x="1142976" y="2857496"/>
            <a:ext cx="678661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Un consultor debe estar en consideraciones de hacer su propia evaluaci</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de cualquier situaci</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decir la verdad y recomendar con franqueza y objetividad las medidas que ha de adoptar la organizaci</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cliente sin pensar en sus propios intereses. Esta independencia del consultor tiene m</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ú</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ltiples facetas y en algunos casos puede ser un asunto muy delicado.</a:t>
            </a:r>
            <a:endParaRPr kumimoji="0" lang="es-PE"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ntrada manual"/>
          <p:cNvSpPr/>
          <p:nvPr/>
        </p:nvSpPr>
        <p:spPr>
          <a:xfrm>
            <a:off x="500034" y="500042"/>
            <a:ext cx="8286808" cy="5643602"/>
          </a:xfrm>
          <a:prstGeom prst="flowChartManualInp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s-PE" b="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12289" name="Rectangle 1"/>
          <p:cNvSpPr>
            <a:spLocks noChangeArrowheads="1"/>
          </p:cNvSpPr>
          <p:nvPr/>
        </p:nvSpPr>
        <p:spPr bwMode="auto">
          <a:xfrm>
            <a:off x="1785918" y="1285860"/>
            <a:ext cx="6500858"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3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t>
            </a:r>
            <a:r>
              <a:rPr kumimoji="0" lang="es-PE" sz="36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3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mites de la consultor</a:t>
            </a:r>
            <a:r>
              <a:rPr kumimoji="0" lang="es-PE" sz="36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3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PE"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Se ha ido formando as</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la idea de que las oficinas de consultor</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puedan resolver pr</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cticamente cualquier dificultad de gesti</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Sin embargo, los consultores no disponen de una varita m</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gica para resolver todas las cuestiones candentes. Ser</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un error suponer que, una vez contratado un consultor, la direcci</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puede dormir tranquila porque alguien se va a ocupar de los problemas</a:t>
            </a:r>
            <a:r>
              <a:rPr kumimoji="0" lang="es-PE"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s-PE"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rot="20083242">
            <a:off x="250520" y="2212154"/>
            <a:ext cx="8677643"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E" sz="4400" b="0" i="0" u="none" strike="noStrike" cap="none" normalizeH="0" baseline="0" dirty="0" smtClean="0">
                <a:ln>
                  <a:noFill/>
                </a:ln>
                <a:solidFill>
                  <a:schemeClr val="tx1"/>
                </a:solidFill>
                <a:effectLst/>
                <a:latin typeface="Algerian" pitchFamily="82" charset="0"/>
                <a:ea typeface="Calibri" pitchFamily="34" charset="0"/>
                <a:cs typeface="Arial" pitchFamily="34" charset="0"/>
              </a:rPr>
              <a:t>QUE ES LA CONSULTORÍA DE PROCESOS</a:t>
            </a:r>
            <a:endParaRPr kumimoji="0" lang="es-PE" sz="4400" b="0" i="0" u="none" strike="noStrike" cap="none" normalizeH="0" baseline="0" dirty="0" smtClean="0">
              <a:ln>
                <a:noFill/>
              </a:ln>
              <a:solidFill>
                <a:schemeClr val="tx1"/>
              </a:solidFill>
              <a:effectLst/>
              <a:latin typeface="Algerian" pitchFamily="82"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heurón"/>
          <p:cNvSpPr/>
          <p:nvPr/>
        </p:nvSpPr>
        <p:spPr>
          <a:xfrm>
            <a:off x="1000100" y="214290"/>
            <a:ext cx="7572428" cy="1000132"/>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es-PE" dirty="0">
              <a:solidFill>
                <a:schemeClr val="tx1"/>
              </a:solidFill>
            </a:endParaRPr>
          </a:p>
        </p:txBody>
      </p:sp>
      <p:sp>
        <p:nvSpPr>
          <p:cNvPr id="11265" name="Rectangle 1"/>
          <p:cNvSpPr>
            <a:spLocks noChangeArrowheads="1"/>
          </p:cNvSpPr>
          <p:nvPr/>
        </p:nvSpPr>
        <p:spPr bwMode="auto">
          <a:xfrm>
            <a:off x="1428728" y="428604"/>
            <a:ext cx="671517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3200" b="1"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s-PE"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QUI</a:t>
            </a:r>
            <a:r>
              <a:rPr kumimoji="0" lang="es-PE" sz="2800" b="1"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es-PE"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a:t>
            </a:r>
            <a:r>
              <a:rPr kumimoji="0" lang="es-PE" sz="2800" b="1"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s-PE"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RECURRE A CONSULTORES</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s-PE" sz="2800" b="0" i="0" u="none" strike="noStrike" cap="none" normalizeH="0" baseline="0" dirty="0" smtClean="0">
              <a:ln>
                <a:noFill/>
              </a:ln>
              <a:solidFill>
                <a:schemeClr val="tx1"/>
              </a:solidFill>
              <a:effectLst/>
              <a:latin typeface="Arial" pitchFamily="34" charset="0"/>
            </a:endParaRPr>
          </a:p>
        </p:txBody>
      </p:sp>
      <p:sp>
        <p:nvSpPr>
          <p:cNvPr id="6" name="5 Lágrima"/>
          <p:cNvSpPr/>
          <p:nvPr/>
        </p:nvSpPr>
        <p:spPr>
          <a:xfrm>
            <a:off x="0" y="1785926"/>
            <a:ext cx="8858280" cy="4357718"/>
          </a:xfrm>
          <a:prstGeom prst="teardrop">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PE"/>
          </a:p>
        </p:txBody>
      </p:sp>
      <p:sp>
        <p:nvSpPr>
          <p:cNvPr id="11266" name="Rectangle 2"/>
          <p:cNvSpPr>
            <a:spLocks noChangeArrowheads="1"/>
          </p:cNvSpPr>
          <p:nvPr/>
        </p:nvSpPr>
        <p:spPr bwMode="auto">
          <a:xfrm>
            <a:off x="1571604" y="1928802"/>
            <a:ext cx="642942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consultor</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como servicio profesional y m</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todo para introducir cambios no se limita a un tipo particular de organizaci</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o de situaci</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econ</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mica o empresarial. En el curso de su historia, la consultor</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se ha ido extendiendo a nuevas esferas de la actividad humana, nuevos pa</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ses y nuevas regiones.</a:t>
            </a:r>
            <a:endParaRPr kumimoji="0" lang="es-PE"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atos almacenados"/>
          <p:cNvSpPr/>
          <p:nvPr/>
        </p:nvSpPr>
        <p:spPr>
          <a:xfrm>
            <a:off x="428596" y="1071546"/>
            <a:ext cx="8215370" cy="4929222"/>
          </a:xfrm>
          <a:prstGeom prst="flowChartOnlineStorage">
            <a:avLst/>
          </a:prstGeom>
          <a:effectLst>
            <a:glow rad="228600">
              <a:schemeClr val="accent5">
                <a:satMod val="175000"/>
                <a:alpha val="40000"/>
              </a:schemeClr>
            </a:glow>
            <a:outerShdw blurRad="40000" dist="20000" dir="5400000" rotWithShape="0">
              <a:srgbClr val="000000">
                <a:alpha val="38000"/>
              </a:srgbClr>
            </a:outerShdw>
          </a:effectLst>
        </p:spPr>
        <p:style>
          <a:lnRef idx="3">
            <a:schemeClr val="lt1"/>
          </a:lnRef>
          <a:fillRef idx="1">
            <a:schemeClr val="accent4"/>
          </a:fillRef>
          <a:effectRef idx="1">
            <a:schemeClr val="accent4"/>
          </a:effectRef>
          <a:fontRef idx="minor">
            <a:schemeClr val="lt1"/>
          </a:fontRef>
        </p:style>
        <p:txBody>
          <a:bodyPr rtlCol="0" anchor="ctr"/>
          <a:lstStyle/>
          <a:p>
            <a:pPr algn="ctr"/>
            <a:endParaRPr lang="es-PE"/>
          </a:p>
        </p:txBody>
      </p:sp>
      <p:sp>
        <p:nvSpPr>
          <p:cNvPr id="10241" name="Rectangle 1"/>
          <p:cNvSpPr>
            <a:spLocks noChangeArrowheads="1"/>
          </p:cNvSpPr>
          <p:nvPr/>
        </p:nvSpPr>
        <p:spPr bwMode="auto">
          <a:xfrm>
            <a:off x="1071538" y="1500174"/>
            <a:ext cx="607223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66700" algn="l"/>
              </a:tabLst>
            </a:pPr>
            <a:r>
              <a:rPr kumimoji="0" lang="es-ES" sz="32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Consultor de recursos</a:t>
            </a:r>
            <a:r>
              <a:rPr kumimoji="0" lang="es-ES" sz="32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endParaRPr kumimoji="0" lang="es-PE" sz="3200" b="0" i="0" u="none" strike="noStrike" cap="none" normalizeH="0" baseline="0" dirty="0" smtClean="0">
              <a:ln>
                <a:noFill/>
              </a:ln>
              <a:solidFill>
                <a:schemeClr val="bg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6700" algn="l"/>
              </a:tabLst>
            </a:pPr>
            <a:r>
              <a:rPr kumimoji="0" lang="es-ES" sz="32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La consultoría de recursos  es  aquella en la que principalmente  el consultor presta  un servicio de experto y  en gran medida actúa como asesor concretamente en un área determinada. </a:t>
            </a:r>
            <a:endParaRPr kumimoji="0" lang="es-ES" sz="3200" b="0" i="0" u="none" strike="noStrike" cap="none" normalizeH="0" baseline="0" dirty="0" smtClean="0">
              <a:ln>
                <a:noFill/>
              </a:ln>
              <a:solidFill>
                <a:schemeClr val="bg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Llamada de flecha hacia arriba"/>
          <p:cNvSpPr/>
          <p:nvPr/>
        </p:nvSpPr>
        <p:spPr>
          <a:xfrm>
            <a:off x="285720" y="71414"/>
            <a:ext cx="8572560" cy="6143644"/>
          </a:xfrm>
          <a:prstGeom prst="upArrowCallout">
            <a:avLst>
              <a:gd name="adj1" fmla="val 20370"/>
              <a:gd name="adj2" fmla="val 22567"/>
              <a:gd name="adj3" fmla="val 25000"/>
              <a:gd name="adj4" fmla="val 64977"/>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217" name="Rectangle 1"/>
          <p:cNvSpPr>
            <a:spLocks noChangeArrowheads="1"/>
          </p:cNvSpPr>
          <p:nvPr/>
        </p:nvSpPr>
        <p:spPr bwMode="auto">
          <a:xfrm>
            <a:off x="571472" y="2428868"/>
            <a:ext cx="828680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66700" algn="l"/>
              </a:tabLst>
            </a:pPr>
            <a:r>
              <a:rPr kumimoji="0" lang="es-E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Consultor de procesos</a:t>
            </a:r>
            <a:r>
              <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Char char="•"/>
              <a:tabLst>
                <a:tab pos="266700" algn="l"/>
              </a:tabLst>
            </a:pPr>
            <a:endParaRPr kumimoji="0" lang="es-PE"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6700" algn="l"/>
              </a:tabLst>
            </a:pP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La consultor</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procesos es definida por Edgar </a:t>
            </a:r>
            <a:r>
              <a:rPr kumimoji="0" lang="es-PE" sz="2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Schein</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como un </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conjunto de actividades  de parte del consultor  que ayudan al cliente a percibir, entender y actuar sobre los procesos que ocurren en el medio ambiente del cliente. La funci</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central es la de promover cambios.</a:t>
            </a:r>
            <a:endParaRPr kumimoji="0" lang="es-PE"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Flecha izquierda y derecha"/>
          <p:cNvSpPr/>
          <p:nvPr/>
        </p:nvSpPr>
        <p:spPr>
          <a:xfrm>
            <a:off x="0" y="285728"/>
            <a:ext cx="9144000" cy="6000792"/>
          </a:xfrm>
          <a:prstGeom prst="leftRightArrow">
            <a:avLst>
              <a:gd name="adj1" fmla="val 50000"/>
              <a:gd name="adj2" fmla="val 33943"/>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194" name="Rectangle 2"/>
          <p:cNvSpPr>
            <a:spLocks noChangeArrowheads="1"/>
          </p:cNvSpPr>
          <p:nvPr/>
        </p:nvSpPr>
        <p:spPr bwMode="auto">
          <a:xfrm>
            <a:off x="857224" y="2071678"/>
            <a:ext cx="735811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 frecuencia  se expresa sin excluir otros puntos de vistas que la razón de ser de la consultoría es el cambio. El cambio se refiere a las organizaciones, pero este está estrechamente vinculado con el cambio en las personas, hay una interacción dialéctica entre la organización y las personas que la integran. </a:t>
            </a:r>
            <a:endParaRPr kumimoji="0" lang="es-ES" sz="2400" b="0" i="0" u="none" strike="noStrike" cap="none" normalizeH="0" baseline="0" dirty="0" smtClean="0">
              <a:ln>
                <a:noFill/>
              </a:ln>
              <a:solidFill>
                <a:schemeClr val="tx1"/>
              </a:solidFill>
              <a:effectLst/>
              <a:latin typeface="Arial" pitchFamily="34" charset="0"/>
            </a:endParaRPr>
          </a:p>
        </p:txBody>
      </p:sp>
      <p:sp>
        <p:nvSpPr>
          <p:cNvPr id="8" name="7 Arco de bloque"/>
          <p:cNvSpPr/>
          <p:nvPr/>
        </p:nvSpPr>
        <p:spPr>
          <a:xfrm>
            <a:off x="2214546" y="357166"/>
            <a:ext cx="4857784" cy="571504"/>
          </a:xfrm>
          <a:prstGeom prst="blockArc">
            <a:avLst>
              <a:gd name="adj1" fmla="val 21564497"/>
              <a:gd name="adj2" fmla="val 21558047"/>
              <a:gd name="adj3" fmla="val 0"/>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solidFill>
                <a:schemeClr val="tx1"/>
              </a:solidFill>
            </a:endParaRPr>
          </a:p>
        </p:txBody>
      </p:sp>
      <p:sp>
        <p:nvSpPr>
          <p:cNvPr id="8195" name="Rectangle 3"/>
          <p:cNvSpPr>
            <a:spLocks noChangeArrowheads="1"/>
          </p:cNvSpPr>
          <p:nvPr/>
        </p:nvSpPr>
        <p:spPr bwMode="auto">
          <a:xfrm>
            <a:off x="2071670" y="285728"/>
            <a:ext cx="521497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CONSULTORÍA Y EL CAMBIO </a:t>
            </a:r>
            <a:endParaRPr kumimoji="0" lang="es-ES"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strella de 7 puntas"/>
          <p:cNvSpPr/>
          <p:nvPr/>
        </p:nvSpPr>
        <p:spPr>
          <a:xfrm>
            <a:off x="357158" y="642918"/>
            <a:ext cx="7929618" cy="6000792"/>
          </a:xfrm>
          <a:prstGeom prst="star7">
            <a:avLst>
              <a:gd name="adj" fmla="val 41642"/>
              <a:gd name="hf" fmla="val 102572"/>
              <a:gd name="vf" fmla="val 10521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3200" dirty="0"/>
              <a:t>La consultoría tiene su origen en el sector privado, el crecimiento y la diversificación de las consultorías están relacionados con el desarrollo de la sociedad mercantil y  con los cambios en la forma de hacer negocios</a:t>
            </a:r>
          </a:p>
        </p:txBody>
      </p:sp>
      <p:sp>
        <p:nvSpPr>
          <p:cNvPr id="7169" name="Rectangle 1"/>
          <p:cNvSpPr>
            <a:spLocks noChangeArrowheads="1"/>
          </p:cNvSpPr>
          <p:nvPr/>
        </p:nvSpPr>
        <p:spPr bwMode="auto">
          <a:xfrm>
            <a:off x="538246" y="48260"/>
            <a:ext cx="860575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CLIENTES DE LOS CONSULTORES DE EMPRESA</a:t>
            </a:r>
            <a:endParaRPr kumimoji="0" lang="es-ES" sz="2800" b="0" i="0" u="none" strike="noStrike" cap="none" normalizeH="0" baseline="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alternativo"/>
          <p:cNvSpPr/>
          <p:nvPr/>
        </p:nvSpPr>
        <p:spPr>
          <a:xfrm>
            <a:off x="357158" y="1214422"/>
            <a:ext cx="8143932" cy="4572032"/>
          </a:xfrm>
          <a:prstGeom prst="flowChartAlternateProcess">
            <a:avLst/>
          </a:prstGeom>
          <a:blipFill>
            <a:blip r:embed="rId2"/>
            <a:tile tx="0" ty="0" sx="100000" sy="100000" flip="none" algn="tl"/>
          </a:blip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145" name="Rectangle 1"/>
          <p:cNvSpPr>
            <a:spLocks noChangeArrowheads="1"/>
          </p:cNvSpPr>
          <p:nvPr/>
        </p:nvSpPr>
        <p:spPr bwMode="auto">
          <a:xfrm>
            <a:off x="571472" y="1142984"/>
            <a:ext cx="757239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consultoría es inseparable de la capacitación. Como se ha mencionado más arriba, en todo en enfoque de consultoría eficaz el componente de aprendizaje es muy importante. El cliente aprende del consultor, pero el consultor aprende también del cliente y esto lo ayuda a ajustar su enfoque en las fases siguientes de su cometido y acumular experiencia para futuros  contratos.</a:t>
            </a:r>
            <a:endParaRPr kumimoji="0" lang="es-ES" sz="2800" b="0" i="0" u="none" strike="noStrike" cap="none" normalizeH="0" baseline="0" dirty="0" smtClean="0">
              <a:ln>
                <a:noFill/>
              </a:ln>
              <a:solidFill>
                <a:schemeClr val="tx1"/>
              </a:solidFill>
              <a:effectLst/>
              <a:latin typeface="Arial" pitchFamily="34" charset="0"/>
            </a:endParaRPr>
          </a:p>
        </p:txBody>
      </p:sp>
      <p:sp>
        <p:nvSpPr>
          <p:cNvPr id="6" name="5 Rectángulo"/>
          <p:cNvSpPr/>
          <p:nvPr/>
        </p:nvSpPr>
        <p:spPr>
          <a:xfrm>
            <a:off x="571472" y="0"/>
            <a:ext cx="7343677" cy="707886"/>
          </a:xfrm>
          <a:prstGeom prst="rect">
            <a:avLst/>
          </a:prstGeom>
        </p:spPr>
        <p:txBody>
          <a:bodyPr wrap="none">
            <a:spAutoFit/>
          </a:bodyPr>
          <a:lstStyle/>
          <a:p>
            <a:pPr lvl="0" algn="just" fontAlgn="base">
              <a:spcBef>
                <a:spcPct val="0"/>
              </a:spcBef>
              <a:spcAft>
                <a:spcPct val="0"/>
              </a:spcAft>
            </a:pPr>
            <a:r>
              <a:rPr kumimoji="0" lang="es-ES"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consultoría y la capacitación</a:t>
            </a:r>
            <a:endParaRPr kumimoji="0" lang="es-PE" sz="4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Llamada ovalada"/>
          <p:cNvSpPr/>
          <p:nvPr/>
        </p:nvSpPr>
        <p:spPr>
          <a:xfrm>
            <a:off x="500034" y="1283316"/>
            <a:ext cx="8001056" cy="5214974"/>
          </a:xfrm>
          <a:prstGeom prst="wedgeEllipseCallout">
            <a:avLst>
              <a:gd name="adj1" fmla="val 55297"/>
              <a:gd name="adj2" fmla="val -55865"/>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5121" name="Rectangle 1"/>
          <p:cNvSpPr>
            <a:spLocks noChangeArrowheads="1"/>
          </p:cNvSpPr>
          <p:nvPr/>
        </p:nvSpPr>
        <p:spPr bwMode="auto">
          <a:xfrm>
            <a:off x="1643042" y="1926258"/>
            <a:ext cx="635798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800" b="0" i="0" u="none" strike="noStrike" cap="none" normalizeH="0" baseline="0" dirty="0" smtClean="0">
                <a:ln>
                  <a:noFill/>
                </a:ln>
                <a:solidFill>
                  <a:schemeClr val="tx1"/>
                </a:solidFill>
                <a:effectLst/>
                <a:latin typeface="Arial" pitchFamily="34" charset="0"/>
                <a:ea typeface="Calibri" pitchFamily="34" charset="0"/>
              </a:rPr>
              <a:t>El proceso de consultoría es una actividad conjunta del consultor y del cliente destinada a resolver un problema concreto y a aplicar los cambios deseados en la organización del cliente. Este proceso tiene un comienzo (se establece la relación y se inicia el trabajo) y un fin (la partida del consultor). </a:t>
            </a:r>
            <a:endParaRPr kumimoji="0" lang="es-MX" sz="2800" b="0" i="0" u="none" strike="noStrike" cap="none" normalizeH="0" baseline="0" dirty="0" smtClean="0">
              <a:ln>
                <a:noFill/>
              </a:ln>
              <a:solidFill>
                <a:schemeClr val="tx1"/>
              </a:solidFill>
              <a:effectLst/>
              <a:latin typeface="Arial" pitchFamily="34" charset="0"/>
            </a:endParaRPr>
          </a:p>
        </p:txBody>
      </p:sp>
      <p:sp>
        <p:nvSpPr>
          <p:cNvPr id="5122" name="Rectangle 2"/>
          <p:cNvSpPr>
            <a:spLocks noChangeArrowheads="1"/>
          </p:cNvSpPr>
          <p:nvPr/>
        </p:nvSpPr>
        <p:spPr bwMode="auto">
          <a:xfrm>
            <a:off x="714348" y="285728"/>
            <a:ext cx="842965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PROCESO DE CONSULTORÍA</a:t>
            </a:r>
            <a:endParaRPr kumimoji="0" lang="es-MX"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0" y="0"/>
          <a:ext cx="9144000" cy="7152685"/>
        </p:xfrm>
        <a:graphic>
          <a:graphicData uri="http://schemas.openxmlformats.org/drawingml/2006/table">
            <a:tbl>
              <a:tblPr>
                <a:tableStyleId>{284E427A-3D55-4303-BF80-6455036E1DE7}</a:tableStyleId>
              </a:tblPr>
              <a:tblGrid>
                <a:gridCol w="1428728"/>
                <a:gridCol w="3214710"/>
                <a:gridCol w="4500562"/>
              </a:tblGrid>
              <a:tr h="1610955">
                <a:tc>
                  <a:txBody>
                    <a:bodyPr/>
                    <a:lstStyle/>
                    <a:p>
                      <a:pPr algn="just">
                        <a:lnSpc>
                          <a:spcPct val="150000"/>
                        </a:lnSpc>
                        <a:spcAft>
                          <a:spcPts val="1000"/>
                        </a:spcAft>
                      </a:pPr>
                      <a:r>
                        <a:rPr lang="es-PE" sz="2000" dirty="0"/>
                        <a:t>    TIPOS DE CONSULTORES</a:t>
                      </a:r>
                      <a:endParaRPr lang="es-PE" sz="2000" dirty="0">
                        <a:latin typeface="Calibri"/>
                        <a:ea typeface="Calibri"/>
                        <a:cs typeface="Times New Roman"/>
                      </a:endParaRPr>
                    </a:p>
                  </a:txBody>
                  <a:tcPr marL="31907" marR="31907" marT="0" marB="0"/>
                </a:tc>
                <a:tc>
                  <a:txBody>
                    <a:bodyPr/>
                    <a:lstStyle/>
                    <a:p>
                      <a:pPr algn="just">
                        <a:lnSpc>
                          <a:spcPct val="150000"/>
                        </a:lnSpc>
                        <a:spcAft>
                          <a:spcPts val="1000"/>
                        </a:spcAft>
                      </a:pPr>
                      <a:endParaRPr lang="es-PE" sz="2000" dirty="0"/>
                    </a:p>
                    <a:p>
                      <a:pPr algn="just">
                        <a:lnSpc>
                          <a:spcPct val="150000"/>
                        </a:lnSpc>
                        <a:spcAft>
                          <a:spcPts val="1000"/>
                        </a:spcAft>
                      </a:pPr>
                      <a:r>
                        <a:rPr lang="es-PE" sz="2000" dirty="0"/>
                        <a:t>VENTAJAS</a:t>
                      </a:r>
                      <a:endParaRPr lang="es-PE" sz="2000" dirty="0">
                        <a:latin typeface="Calibri"/>
                        <a:ea typeface="Calibri"/>
                        <a:cs typeface="Times New Roman"/>
                      </a:endParaRPr>
                    </a:p>
                  </a:txBody>
                  <a:tcPr marL="31907" marR="31907" marT="0" marB="0"/>
                </a:tc>
                <a:tc>
                  <a:txBody>
                    <a:bodyPr/>
                    <a:lstStyle/>
                    <a:p>
                      <a:pPr algn="just">
                        <a:lnSpc>
                          <a:spcPct val="150000"/>
                        </a:lnSpc>
                        <a:spcAft>
                          <a:spcPts val="1000"/>
                        </a:spcAft>
                      </a:pPr>
                      <a:endParaRPr lang="es-PE" sz="2000" dirty="0"/>
                    </a:p>
                    <a:p>
                      <a:pPr algn="just">
                        <a:lnSpc>
                          <a:spcPct val="150000"/>
                        </a:lnSpc>
                        <a:spcAft>
                          <a:spcPts val="1000"/>
                        </a:spcAft>
                      </a:pPr>
                      <a:r>
                        <a:rPr lang="es-PE" sz="2000" dirty="0"/>
                        <a:t>DESVENTAJAS</a:t>
                      </a:r>
                      <a:endParaRPr lang="es-PE" sz="2000" dirty="0">
                        <a:latin typeface="Calibri"/>
                        <a:ea typeface="Calibri"/>
                        <a:cs typeface="Times New Roman"/>
                      </a:endParaRPr>
                    </a:p>
                  </a:txBody>
                  <a:tcPr marL="31907" marR="31907" marT="0" marB="0"/>
                </a:tc>
              </a:tr>
              <a:tr h="5541730">
                <a:tc>
                  <a:txBody>
                    <a:bodyPr/>
                    <a:lstStyle/>
                    <a:p>
                      <a:pPr algn="just">
                        <a:lnSpc>
                          <a:spcPct val="150000"/>
                        </a:lnSpc>
                        <a:spcAft>
                          <a:spcPts val="1000"/>
                        </a:spcAft>
                      </a:pPr>
                      <a:endParaRPr lang="es-PE" sz="2000" dirty="0"/>
                    </a:p>
                    <a:p>
                      <a:pPr algn="just">
                        <a:lnSpc>
                          <a:spcPct val="150000"/>
                        </a:lnSpc>
                        <a:spcAft>
                          <a:spcPts val="1000"/>
                        </a:spcAft>
                      </a:pPr>
                      <a:r>
                        <a:rPr lang="es-PE" sz="2000" dirty="0"/>
                        <a:t>EXTERNOS</a:t>
                      </a:r>
                      <a:endParaRPr lang="es-PE" sz="2000" dirty="0">
                        <a:latin typeface="Calibri"/>
                        <a:ea typeface="Calibri"/>
                        <a:cs typeface="Times New Roman"/>
                      </a:endParaRPr>
                    </a:p>
                  </a:txBody>
                  <a:tcPr marL="31907" marR="31907" marT="0" marB="0"/>
                </a:tc>
                <a:tc>
                  <a:txBody>
                    <a:bodyPr/>
                    <a:lstStyle/>
                    <a:p>
                      <a:pPr marL="342900" lvl="0" indent="-342900" algn="just">
                        <a:lnSpc>
                          <a:spcPct val="150000"/>
                        </a:lnSpc>
                        <a:spcAft>
                          <a:spcPts val="0"/>
                        </a:spcAft>
                        <a:buFont typeface="Symbol"/>
                        <a:buChar char=""/>
                        <a:tabLst>
                          <a:tab pos="228600" algn="l"/>
                        </a:tabLst>
                      </a:pPr>
                      <a:r>
                        <a:rPr lang="es-PE" sz="2000" dirty="0"/>
                        <a:t>Es “extraño”, “independiente”. </a:t>
                      </a:r>
                    </a:p>
                    <a:p>
                      <a:pPr marL="342900" lvl="0" indent="-342900" algn="just">
                        <a:lnSpc>
                          <a:spcPct val="150000"/>
                        </a:lnSpc>
                        <a:spcAft>
                          <a:spcPts val="0"/>
                        </a:spcAft>
                        <a:buFont typeface="Symbol"/>
                        <a:buChar char=""/>
                        <a:tabLst>
                          <a:tab pos="228600" algn="l"/>
                        </a:tabLst>
                      </a:pPr>
                      <a:r>
                        <a:rPr lang="es-PE" sz="2000" dirty="0"/>
                        <a:t>Juicio “fresco”, e imparcial.</a:t>
                      </a:r>
                    </a:p>
                    <a:p>
                      <a:pPr marL="342900" lvl="0" indent="-342900" algn="just">
                        <a:lnSpc>
                          <a:spcPct val="150000"/>
                        </a:lnSpc>
                        <a:spcAft>
                          <a:spcPts val="0"/>
                        </a:spcAft>
                        <a:buFont typeface="Symbol"/>
                        <a:buChar char=""/>
                        <a:tabLst>
                          <a:tab pos="228600" algn="l"/>
                        </a:tabLst>
                      </a:pPr>
                      <a:r>
                        <a:rPr lang="es-PE" sz="2000" dirty="0"/>
                        <a:t>No tiene compromiso con los problemas.</a:t>
                      </a:r>
                    </a:p>
                    <a:p>
                      <a:pPr marL="342900" lvl="0" indent="-342900" algn="just">
                        <a:lnSpc>
                          <a:spcPct val="150000"/>
                        </a:lnSpc>
                        <a:spcAft>
                          <a:spcPts val="0"/>
                        </a:spcAft>
                        <a:buFont typeface="Symbol"/>
                        <a:buChar char=""/>
                        <a:tabLst>
                          <a:tab pos="228600" algn="l"/>
                        </a:tabLst>
                      </a:pPr>
                      <a:r>
                        <a:rPr lang="es-PE" sz="2000" dirty="0"/>
                        <a:t>Puede transmitir experiencias de otros lugares.</a:t>
                      </a:r>
                    </a:p>
                    <a:p>
                      <a:pPr marL="342900" lvl="0" indent="-342900" algn="just">
                        <a:lnSpc>
                          <a:spcPct val="150000"/>
                        </a:lnSpc>
                        <a:spcAft>
                          <a:spcPts val="0"/>
                        </a:spcAft>
                        <a:buFont typeface="Symbol"/>
                        <a:buChar char=""/>
                        <a:tabLst>
                          <a:tab pos="228600" algn="l"/>
                        </a:tabLst>
                      </a:pPr>
                      <a:r>
                        <a:rPr lang="es-PE" sz="2000" dirty="0">
                          <a:sym typeface="Wingdings"/>
                        </a:rPr>
                        <a:t></a:t>
                      </a:r>
                      <a:r>
                        <a:rPr lang="es-PE" sz="2000" dirty="0"/>
                        <a:t> Maneja enfoques, técnicas y experiencias sobre procesos de consultoría.</a:t>
                      </a:r>
                      <a:endParaRPr lang="es-PE" sz="2000" dirty="0">
                        <a:latin typeface="Calibri"/>
                        <a:ea typeface="Calibri"/>
                        <a:cs typeface="Times New Roman"/>
                      </a:endParaRPr>
                    </a:p>
                  </a:txBody>
                  <a:tcPr marL="31907" marR="31907" marT="0" marB="0"/>
                </a:tc>
                <a:tc>
                  <a:txBody>
                    <a:bodyPr/>
                    <a:lstStyle/>
                    <a:p>
                      <a:pPr marL="159385" indent="-159385" algn="just">
                        <a:lnSpc>
                          <a:spcPct val="150000"/>
                        </a:lnSpc>
                        <a:spcAft>
                          <a:spcPts val="1000"/>
                        </a:spcAft>
                      </a:pPr>
                      <a:endParaRPr lang="es-PE" sz="2000" dirty="0"/>
                    </a:p>
                    <a:p>
                      <a:pPr marL="342900" lvl="0" indent="-342900" algn="just">
                        <a:lnSpc>
                          <a:spcPct val="150000"/>
                        </a:lnSpc>
                        <a:spcAft>
                          <a:spcPts val="0"/>
                        </a:spcAft>
                        <a:buFont typeface="Symbol"/>
                        <a:buChar char=""/>
                        <a:tabLst>
                          <a:tab pos="228600" algn="l"/>
                        </a:tabLst>
                      </a:pPr>
                      <a:r>
                        <a:rPr lang="es-PE" sz="2000" dirty="0"/>
                        <a:t>No conoce la estructura, la cultura organizacional, ni las personas.</a:t>
                      </a:r>
                    </a:p>
                    <a:p>
                      <a:pPr marL="342900" lvl="0" indent="-342900" algn="just">
                        <a:lnSpc>
                          <a:spcPct val="150000"/>
                        </a:lnSpc>
                        <a:spcAft>
                          <a:spcPts val="0"/>
                        </a:spcAft>
                        <a:buFont typeface="Symbol"/>
                        <a:buChar char=""/>
                        <a:tabLst>
                          <a:tab pos="228600" algn="l"/>
                        </a:tabLst>
                      </a:pPr>
                      <a:r>
                        <a:rPr lang="es-PE" sz="2000" dirty="0"/>
                        <a:t>Debe emplear algún tiempo en “familiarizarse”.</a:t>
                      </a:r>
                    </a:p>
                    <a:p>
                      <a:pPr marL="342900" lvl="0" indent="-342900" algn="just">
                        <a:lnSpc>
                          <a:spcPct val="150000"/>
                        </a:lnSpc>
                        <a:spcAft>
                          <a:spcPts val="0"/>
                        </a:spcAft>
                        <a:buFont typeface="Symbol"/>
                        <a:buChar char=""/>
                        <a:tabLst>
                          <a:tab pos="228600" algn="l"/>
                        </a:tabLst>
                      </a:pPr>
                      <a:r>
                        <a:rPr lang="es-PE" sz="2000" dirty="0">
                          <a:sym typeface="Wingdings"/>
                        </a:rPr>
                        <a:t></a:t>
                      </a:r>
                      <a:r>
                        <a:rPr lang="es-PE" sz="2000" dirty="0"/>
                        <a:t> Nunca conocerá la organización como los que “viven” en ella. </a:t>
                      </a:r>
                      <a:endParaRPr lang="es-PE" sz="2000" dirty="0">
                        <a:latin typeface="Calibri"/>
                        <a:ea typeface="Calibri"/>
                        <a:cs typeface="Times New Roman"/>
                      </a:endParaRPr>
                    </a:p>
                  </a:txBody>
                  <a:tcPr marL="31907" marR="31907" marT="0" marB="0"/>
                </a:tc>
              </a:tr>
            </a:tbl>
          </a:graphicData>
        </a:graphic>
      </p:graphicFrame>
      <p:sp>
        <p:nvSpPr>
          <p:cNvPr id="40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PE" sz="1800" b="0" i="0" u="none" strike="noStrike" cap="none" normalizeH="0" baseline="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0" y="-1"/>
          <a:ext cx="9143999" cy="6962139"/>
        </p:xfrm>
        <a:graphic>
          <a:graphicData uri="http://schemas.openxmlformats.org/drawingml/2006/table">
            <a:tbl>
              <a:tblPr>
                <a:tableStyleId>{35758FB7-9AC5-4552-8A53-C91805E547FA}</a:tableStyleId>
              </a:tblPr>
              <a:tblGrid>
                <a:gridCol w="785786"/>
                <a:gridCol w="4000528"/>
                <a:gridCol w="4357685"/>
              </a:tblGrid>
              <a:tr h="6962139">
                <a:tc>
                  <a:txBody>
                    <a:bodyPr/>
                    <a:lstStyle/>
                    <a:p>
                      <a:pPr algn="just">
                        <a:lnSpc>
                          <a:spcPct val="150000"/>
                        </a:lnSpc>
                        <a:spcAft>
                          <a:spcPts val="1000"/>
                        </a:spcAft>
                      </a:pPr>
                      <a:endParaRPr lang="es-PE" sz="2200" dirty="0"/>
                    </a:p>
                    <a:p>
                      <a:pPr algn="just">
                        <a:lnSpc>
                          <a:spcPct val="150000"/>
                        </a:lnSpc>
                        <a:spcAft>
                          <a:spcPts val="1000"/>
                        </a:spcAft>
                      </a:pPr>
                      <a:r>
                        <a:rPr lang="es-PE" sz="2200" dirty="0"/>
                        <a:t>INTERNOS</a:t>
                      </a:r>
                      <a:endParaRPr lang="es-PE" sz="2200" dirty="0">
                        <a:latin typeface="Calibri"/>
                        <a:ea typeface="Calibri"/>
                        <a:cs typeface="Times New Roman"/>
                      </a:endParaRPr>
                    </a:p>
                  </a:txBody>
                  <a:tcPr marL="42651" marR="42651" marT="0" marB="0"/>
                </a:tc>
                <a:tc>
                  <a:txBody>
                    <a:bodyPr/>
                    <a:lstStyle/>
                    <a:p>
                      <a:pPr marL="170180" indent="-170180" algn="just">
                        <a:lnSpc>
                          <a:spcPct val="150000"/>
                        </a:lnSpc>
                        <a:spcAft>
                          <a:spcPts val="1000"/>
                        </a:spcAft>
                      </a:pPr>
                      <a:endParaRPr lang="es-PE" sz="2200" dirty="0"/>
                    </a:p>
                    <a:p>
                      <a:pPr marL="342900" lvl="0" indent="-342900" algn="just">
                        <a:lnSpc>
                          <a:spcPct val="150000"/>
                        </a:lnSpc>
                        <a:spcAft>
                          <a:spcPts val="0"/>
                        </a:spcAft>
                        <a:buFont typeface="Symbol"/>
                        <a:buChar char=""/>
                        <a:tabLst>
                          <a:tab pos="228600" algn="l"/>
                        </a:tabLst>
                      </a:pPr>
                      <a:r>
                        <a:rPr lang="es-PE" sz="2200" dirty="0"/>
                        <a:t>Conoce profundamente la estructura, las personas y los procedimientos de la organización.</a:t>
                      </a:r>
                    </a:p>
                    <a:p>
                      <a:pPr marL="342900" lvl="0" indent="-342900" algn="just">
                        <a:lnSpc>
                          <a:spcPct val="150000"/>
                        </a:lnSpc>
                        <a:spcAft>
                          <a:spcPts val="0"/>
                        </a:spcAft>
                        <a:buFont typeface="Symbol"/>
                        <a:buChar char=""/>
                        <a:tabLst>
                          <a:tab pos="228600" algn="l"/>
                        </a:tabLst>
                      </a:pPr>
                      <a:r>
                        <a:rPr lang="es-PE" sz="2200" dirty="0"/>
                        <a:t>Está “disponible” dentro de la organización en todo momento.</a:t>
                      </a:r>
                    </a:p>
                    <a:p>
                      <a:pPr marL="342900" lvl="0" indent="-342900" algn="just">
                        <a:lnSpc>
                          <a:spcPct val="150000"/>
                        </a:lnSpc>
                        <a:spcAft>
                          <a:spcPts val="0"/>
                        </a:spcAft>
                        <a:buFont typeface="Symbol"/>
                        <a:buChar char=""/>
                        <a:tabLst>
                          <a:tab pos="228600" algn="l"/>
                        </a:tabLst>
                      </a:pPr>
                      <a:r>
                        <a:rPr lang="es-PE" sz="2200" dirty="0"/>
                        <a:t>Es un especialista en algún área o proceso de la empresa. </a:t>
                      </a:r>
                    </a:p>
                    <a:p>
                      <a:pPr marL="342900" lvl="0" indent="-342900" algn="just">
                        <a:lnSpc>
                          <a:spcPct val="150000"/>
                        </a:lnSpc>
                        <a:spcAft>
                          <a:spcPts val="0"/>
                        </a:spcAft>
                        <a:buFont typeface="Symbol"/>
                        <a:buChar char=""/>
                        <a:tabLst>
                          <a:tab pos="228600" algn="l"/>
                        </a:tabLst>
                      </a:pPr>
                      <a:r>
                        <a:rPr lang="es-PE" sz="2200" dirty="0"/>
                        <a:t>Conoce los problemas de la empresa a fondo.</a:t>
                      </a:r>
                      <a:endParaRPr lang="es-PE" sz="2200" dirty="0">
                        <a:latin typeface="Calibri"/>
                        <a:ea typeface="Calibri"/>
                        <a:cs typeface="Times New Roman"/>
                      </a:endParaRPr>
                    </a:p>
                  </a:txBody>
                  <a:tcPr marL="42651" marR="42651" marT="0" marB="0"/>
                </a:tc>
                <a:tc>
                  <a:txBody>
                    <a:bodyPr/>
                    <a:lstStyle/>
                    <a:p>
                      <a:pPr marL="159385" indent="-159385" algn="just">
                        <a:lnSpc>
                          <a:spcPct val="150000"/>
                        </a:lnSpc>
                        <a:spcAft>
                          <a:spcPts val="1000"/>
                        </a:spcAft>
                      </a:pPr>
                      <a:endParaRPr lang="es-PE" sz="2200" dirty="0"/>
                    </a:p>
                    <a:p>
                      <a:pPr marL="342900" lvl="0" indent="-342900" algn="just">
                        <a:lnSpc>
                          <a:spcPct val="150000"/>
                        </a:lnSpc>
                        <a:spcAft>
                          <a:spcPts val="0"/>
                        </a:spcAft>
                        <a:buFont typeface="Symbol"/>
                        <a:buChar char=""/>
                        <a:tabLst>
                          <a:tab pos="228600" algn="l"/>
                        </a:tabLst>
                      </a:pPr>
                      <a:r>
                        <a:rPr lang="es-PE" sz="2200" dirty="0"/>
                        <a:t>Se le considera “de la familia”.</a:t>
                      </a:r>
                    </a:p>
                    <a:p>
                      <a:pPr marL="342900" lvl="0" indent="-342900" algn="just">
                        <a:lnSpc>
                          <a:spcPct val="150000"/>
                        </a:lnSpc>
                        <a:spcAft>
                          <a:spcPts val="0"/>
                        </a:spcAft>
                        <a:buFont typeface="Symbol"/>
                        <a:buChar char=""/>
                        <a:tabLst>
                          <a:tab pos="228600" algn="l"/>
                        </a:tabLst>
                      </a:pPr>
                      <a:r>
                        <a:rPr lang="es-PE" sz="2200" dirty="0"/>
                        <a:t>Puede influenciarse por prejuicios.</a:t>
                      </a:r>
                    </a:p>
                    <a:p>
                      <a:pPr marL="342900" lvl="0" indent="-342900" algn="just">
                        <a:lnSpc>
                          <a:spcPct val="150000"/>
                        </a:lnSpc>
                        <a:spcAft>
                          <a:spcPts val="0"/>
                        </a:spcAft>
                        <a:buFont typeface="Symbol"/>
                        <a:buChar char=""/>
                        <a:tabLst>
                          <a:tab pos="228600" algn="l"/>
                        </a:tabLst>
                      </a:pPr>
                      <a:r>
                        <a:rPr lang="es-PE" sz="2200" dirty="0"/>
                        <a:t>Depende de la organización.</a:t>
                      </a:r>
                    </a:p>
                    <a:p>
                      <a:pPr marL="342900" lvl="0" indent="-342900" algn="just">
                        <a:lnSpc>
                          <a:spcPct val="150000"/>
                        </a:lnSpc>
                        <a:spcAft>
                          <a:spcPts val="0"/>
                        </a:spcAft>
                        <a:buFont typeface="Symbol"/>
                        <a:buChar char=""/>
                        <a:tabLst>
                          <a:tab pos="228600" algn="l"/>
                        </a:tabLst>
                      </a:pPr>
                      <a:r>
                        <a:rPr lang="es-PE" sz="2200" dirty="0"/>
                        <a:t>No puede aportar experiencias de otros sitios.</a:t>
                      </a:r>
                      <a:endParaRPr lang="es-PE" sz="2200" dirty="0">
                        <a:latin typeface="Calibri"/>
                        <a:ea typeface="Calibri"/>
                        <a:cs typeface="Times New Roman"/>
                      </a:endParaRPr>
                    </a:p>
                  </a:txBody>
                  <a:tcPr marL="42651" marR="42651" marT="0" marB="0"/>
                </a:tc>
              </a:tr>
            </a:tbl>
          </a:graphicData>
        </a:graphic>
      </p:graphicFrame>
    </p:spTree>
  </p:cSld>
  <p:clrMapOvr>
    <a:masterClrMapping/>
  </p:clrMapOvr>
  <p:transition>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PE"/>
          </a:p>
        </p:txBody>
      </p:sp>
      <p:graphicFrame>
        <p:nvGraphicFramePr>
          <p:cNvPr id="2049" name="Object 1"/>
          <p:cNvGraphicFramePr>
            <a:graphicFrameLocks noChangeAspect="1"/>
          </p:cNvGraphicFramePr>
          <p:nvPr/>
        </p:nvGraphicFramePr>
        <p:xfrm>
          <a:off x="0" y="0"/>
          <a:ext cx="9144000" cy="6858000"/>
        </p:xfrm>
        <a:graphic>
          <a:graphicData uri="http://schemas.openxmlformats.org/presentationml/2006/ole">
            <p:oleObj spid="_x0000_s2049" name="Diapositiva" r:id="rId3" imgW="4572000" imgH="3429000" progId="PowerPoint.Slide.8">
              <p:embed/>
            </p:oleObj>
          </a:graphicData>
        </a:graphic>
      </p:graphicFrame>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macenamiento de acceso secuencial"/>
          <p:cNvSpPr/>
          <p:nvPr/>
        </p:nvSpPr>
        <p:spPr>
          <a:xfrm>
            <a:off x="928662" y="1071546"/>
            <a:ext cx="6929486" cy="4643470"/>
          </a:xfrm>
          <a:prstGeom prst="flowChartMagneticTape">
            <a:avLst/>
          </a:prstGeom>
          <a:solidFill>
            <a:schemeClr val="accent2">
              <a:lumMod val="40000"/>
              <a:lumOff val="60000"/>
            </a:schemeClr>
          </a:solidFill>
          <a:effectLst>
            <a:glow rad="1016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3200" dirty="0"/>
              <a:t>Al estudiar la consultoría de procesos, analizare una de las actividades claves que se realizan desde el principio de cualquier esfuerzo en favor del DO y continúan a lo largo del mismo</a:t>
            </a:r>
            <a:r>
              <a:rPr lang="es-PE" dirty="0"/>
              <a:t>.</a:t>
            </a:r>
          </a:p>
        </p:txBody>
      </p:sp>
    </p:spTree>
  </p:cSld>
  <p:clrMapOvr>
    <a:masterClrMapping/>
  </p:clrMapOvr>
  <p:transition>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oble onda"/>
          <p:cNvSpPr/>
          <p:nvPr/>
        </p:nvSpPr>
        <p:spPr>
          <a:xfrm>
            <a:off x="1428728" y="357166"/>
            <a:ext cx="6572296" cy="928694"/>
          </a:xfrm>
          <a:prstGeom prst="doubleWave">
            <a:avLst>
              <a:gd name="adj1" fmla="val 6250"/>
              <a:gd name="adj2" fmla="val -10000"/>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025" name="Rectangle 1"/>
          <p:cNvSpPr>
            <a:spLocks noChangeArrowheads="1"/>
          </p:cNvSpPr>
          <p:nvPr/>
        </p:nvSpPr>
        <p:spPr bwMode="auto">
          <a:xfrm>
            <a:off x="2428860" y="357166"/>
            <a:ext cx="542928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48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Rensis</a:t>
            </a:r>
            <a:r>
              <a:rPr kumimoji="0" lang="es-PE" sz="4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PE" sz="48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Likert</a:t>
            </a:r>
            <a:r>
              <a:rPr kumimoji="0" lang="es-PE" sz="4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s-PE" sz="4800" b="0" i="0" u="none" strike="noStrike" cap="none" normalizeH="0" baseline="0" dirty="0" smtClean="0">
              <a:ln>
                <a:noFill/>
              </a:ln>
              <a:solidFill>
                <a:schemeClr val="tx1"/>
              </a:solidFill>
              <a:effectLst/>
              <a:latin typeface="Arial" pitchFamily="34" charset="0"/>
            </a:endParaRPr>
          </a:p>
        </p:txBody>
      </p:sp>
      <p:sp>
        <p:nvSpPr>
          <p:cNvPr id="6" name="5 Doble onda"/>
          <p:cNvSpPr/>
          <p:nvPr/>
        </p:nvSpPr>
        <p:spPr>
          <a:xfrm>
            <a:off x="500034" y="1643050"/>
            <a:ext cx="8286808" cy="4857784"/>
          </a:xfrm>
          <a:prstGeom prst="doubleWav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PE"/>
          </a:p>
        </p:txBody>
      </p:sp>
      <p:sp>
        <p:nvSpPr>
          <p:cNvPr id="1026" name="Rectangle 2"/>
          <p:cNvSpPr>
            <a:spLocks noChangeArrowheads="1"/>
          </p:cNvSpPr>
          <p:nvPr/>
        </p:nvSpPr>
        <p:spPr bwMode="auto">
          <a:xfrm>
            <a:off x="642910" y="2500306"/>
            <a:ext cx="800105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Rensis</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PE"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Likert</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fue unos de los fundadores y</a:t>
            </a:r>
            <a:r>
              <a:rPr lang="es-PE" sz="2400" dirty="0">
                <a:latin typeface="Arial" pitchFamily="34" charset="0"/>
                <a:ea typeface="Calibri" pitchFamily="34" charset="0"/>
                <a:cs typeface="Arial" pitchFamily="34" charset="0"/>
              </a:rPr>
              <a:t> </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numerosas empresas. Durante su mandato se dedic</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con especial atenci</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a la investigaci</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de organizaciones. Durante los a</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ñ</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os 1960 y 1970, en sus libros La Teor</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de la Gesti</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fueron muy populares en Jap</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y su impacto puede ser visto a trav</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 de las organizaciones japonesas modernas. Realiz</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investigaciones sobre las principales empresas de todo el mundo, y sus estudios han de predecir con precisi</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el desempe</a:t>
            </a: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ñ</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 de las empresas.</a:t>
            </a:r>
            <a:endParaRPr kumimoji="0" lang="es-PE"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inta curvada hacia abajo"/>
          <p:cNvSpPr/>
          <p:nvPr/>
        </p:nvSpPr>
        <p:spPr>
          <a:xfrm>
            <a:off x="357158" y="357166"/>
            <a:ext cx="8429684" cy="6072230"/>
          </a:xfrm>
          <a:prstGeom prst="ellipseRibbon">
            <a:avLst>
              <a:gd name="adj1" fmla="val 16467"/>
              <a:gd name="adj2" fmla="val 73141"/>
              <a:gd name="adj3" fmla="val 25000"/>
            </a:avLst>
          </a:prstGeom>
          <a:ln>
            <a:solidFill>
              <a:srgbClr val="00B0F0"/>
            </a:solidFill>
          </a:ln>
          <a:effectLst>
            <a:glow rad="228600">
              <a:schemeClr val="accent4">
                <a:satMod val="175000"/>
                <a:alpha val="40000"/>
              </a:schemeClr>
            </a:glow>
            <a:outerShdw blurRad="40000" dist="23000" dir="5400000" rotWithShape="0">
              <a:srgbClr val="000000">
                <a:alpha val="35000"/>
              </a:srgbClr>
            </a:outerShdw>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es-PE"/>
          </a:p>
        </p:txBody>
      </p:sp>
      <p:sp>
        <p:nvSpPr>
          <p:cNvPr id="45057" name="Rectangle 1"/>
          <p:cNvSpPr>
            <a:spLocks noChangeArrowheads="1"/>
          </p:cNvSpPr>
          <p:nvPr/>
        </p:nvSpPr>
        <p:spPr bwMode="auto">
          <a:xfrm>
            <a:off x="1428728" y="1571612"/>
            <a:ext cx="6000792"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PE" sz="2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Sistema 1: Autoritario explotador.</a:t>
            </a:r>
            <a:r>
              <a:rPr kumimoji="0" lang="es-PE" sz="2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Los directivos son muy autoritarios, conf</a:t>
            </a:r>
            <a:r>
              <a:rPr kumimoji="0" lang="es-PE" sz="26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an poco en los subordinados, motivan mediante el temor y el castigo, ofrecen recompensas ocasionales y solo participan en la comunicaci</a:t>
            </a:r>
            <a:r>
              <a:rPr kumimoji="0" lang="es-PE" sz="26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descendente. Las decisiones se toman en los niveles superiores de la organizaci</a:t>
            </a:r>
            <a:r>
              <a:rPr kumimoji="0" lang="es-PE" sz="26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a:t>
            </a:r>
            <a:endParaRPr kumimoji="0" lang="es-PE" sz="2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inta curvada hacia abajo"/>
          <p:cNvSpPr/>
          <p:nvPr/>
        </p:nvSpPr>
        <p:spPr>
          <a:xfrm>
            <a:off x="357158" y="357166"/>
            <a:ext cx="8429684" cy="6072230"/>
          </a:xfrm>
          <a:prstGeom prst="ellipseRibbon">
            <a:avLst>
              <a:gd name="adj1" fmla="val 16467"/>
              <a:gd name="adj2" fmla="val 73141"/>
              <a:gd name="adj3" fmla="val 250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s-PE"/>
          </a:p>
        </p:txBody>
      </p:sp>
      <p:sp>
        <p:nvSpPr>
          <p:cNvPr id="44033" name="Rectangle 1"/>
          <p:cNvSpPr>
            <a:spLocks noChangeArrowheads="1"/>
          </p:cNvSpPr>
          <p:nvPr/>
        </p:nvSpPr>
        <p:spPr bwMode="auto">
          <a:xfrm>
            <a:off x="1571604" y="1428736"/>
            <a:ext cx="5929354"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Sistema 2: Autoritario, Pero paternal</a:t>
            </a:r>
            <a:r>
              <a:rPr kumimoji="0" lang="es-PE" sz="2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Las personas directivas son condescendientes con los subordinados, motivan con recompensas y, en parte, con el temor y el castigo; permiten alguna comunicación ascendente, solicitan algunas ideas y opiniones a los subordinados y permiten una cierta delegación de la toma de decisiones, pero los controlan con políticas.</a:t>
            </a:r>
            <a:endParaRPr kumimoji="0" lang="es-PE"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inta curvada hacia abajo"/>
          <p:cNvSpPr/>
          <p:nvPr/>
        </p:nvSpPr>
        <p:spPr>
          <a:xfrm>
            <a:off x="357158" y="357166"/>
            <a:ext cx="8429684" cy="6072230"/>
          </a:xfrm>
          <a:prstGeom prst="ellipseRibbon">
            <a:avLst>
              <a:gd name="adj1" fmla="val 16467"/>
              <a:gd name="adj2" fmla="val 73141"/>
              <a:gd name="adj3" fmla="val 25000"/>
            </a:avLst>
          </a:prstGeom>
          <a:effectLst>
            <a:glow rad="228600">
              <a:schemeClr val="accent4">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s-PE"/>
          </a:p>
        </p:txBody>
      </p:sp>
      <p:sp>
        <p:nvSpPr>
          <p:cNvPr id="44033" name="Rectangle 1"/>
          <p:cNvSpPr>
            <a:spLocks noChangeArrowheads="1"/>
          </p:cNvSpPr>
          <p:nvPr/>
        </p:nvSpPr>
        <p:spPr bwMode="auto">
          <a:xfrm>
            <a:off x="1571604" y="1214422"/>
            <a:ext cx="600079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PE" sz="2400" b="1" dirty="0">
                <a:latin typeface="Arial" pitchFamily="34" charset="0"/>
                <a:cs typeface="Arial" pitchFamily="34" charset="0"/>
              </a:rPr>
              <a:t>Sistema 3: Consultivo con derecho a tener la última palabra</a:t>
            </a:r>
            <a:r>
              <a:rPr lang="es-PE" sz="2400" dirty="0">
                <a:latin typeface="Arial" pitchFamily="34" charset="0"/>
                <a:cs typeface="Arial" pitchFamily="34" charset="0"/>
              </a:rPr>
              <a:t>. Los directivos tienen una cierta confianza en los subordinados, pero no completa. Suelen utilizar constructivamente las ideas y las opiniones de los subordinados; están en los flujos de información ascendente y descendente; toman decisiones generales y de política amplia en el nivel superior; pero permiten la toma de decisiones concretas en niveles inferiores, y en otros casos actúan consultando a los subordinados.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inta curvada hacia abajo"/>
          <p:cNvSpPr/>
          <p:nvPr/>
        </p:nvSpPr>
        <p:spPr>
          <a:xfrm>
            <a:off x="0" y="0"/>
            <a:ext cx="9144000" cy="6858000"/>
          </a:xfrm>
          <a:prstGeom prst="ellipseRibbon">
            <a:avLst>
              <a:gd name="adj1" fmla="val 16467"/>
              <a:gd name="adj2" fmla="val 73141"/>
              <a:gd name="adj3" fmla="val 250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PE"/>
          </a:p>
        </p:txBody>
      </p:sp>
      <p:sp>
        <p:nvSpPr>
          <p:cNvPr id="44033" name="Rectangle 1"/>
          <p:cNvSpPr>
            <a:spLocks noChangeArrowheads="1"/>
          </p:cNvSpPr>
          <p:nvPr/>
        </p:nvSpPr>
        <p:spPr bwMode="auto">
          <a:xfrm>
            <a:off x="1285852" y="1094979"/>
            <a:ext cx="671517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PE" sz="2400" b="1" dirty="0">
                <a:latin typeface="Arial" pitchFamily="34" charset="0"/>
                <a:cs typeface="Arial" pitchFamily="34" charset="0"/>
              </a:rPr>
              <a:t>Sistema 4: Participativo y democrático.</a:t>
            </a:r>
            <a:r>
              <a:rPr lang="es-PE" sz="2400" dirty="0">
                <a:latin typeface="Arial" pitchFamily="34" charset="0"/>
                <a:cs typeface="Arial" pitchFamily="34" charset="0"/>
              </a:rPr>
              <a:t> En este caso , los directivos tienen una confianza completa en los subordinados , siempre obtienen de ellos ideas y opiniones y las utilizan de una manera constructiva ; recompensan económicamente de acuerdo con la participación y la integración del grupo en la fijación de objetivos y según la evaluación de lo que se ha conseguido ; participan en la comunicación ascendente y descendente con sus compañeros , promueven la toma de decisiones en toda la organización y , en otros ámbitos , actúan como un grupo entre ellos y con sus subordinados .</a:t>
            </a:r>
          </a:p>
        </p:txBody>
      </p:sp>
    </p:spTree>
  </p:cSld>
  <p:clrMapOvr>
    <a:masterClrMapping/>
  </p:clrMapOvr>
  <p:transition>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macenamiento de acceso directo"/>
          <p:cNvSpPr/>
          <p:nvPr/>
        </p:nvSpPr>
        <p:spPr>
          <a:xfrm>
            <a:off x="642910" y="785794"/>
            <a:ext cx="8143932" cy="4572032"/>
          </a:xfrm>
          <a:prstGeom prst="flowChartMagneticDrum">
            <a:avLst/>
          </a:prstGeom>
          <a:effectLst>
            <a:glow rad="228600">
              <a:schemeClr val="accent5">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s-PE"/>
          </a:p>
        </p:txBody>
      </p:sp>
      <p:sp>
        <p:nvSpPr>
          <p:cNvPr id="46081" name="Rectangle 1"/>
          <p:cNvSpPr>
            <a:spLocks noChangeArrowheads="1"/>
          </p:cNvSpPr>
          <p:nvPr/>
        </p:nvSpPr>
        <p:spPr bwMode="auto">
          <a:xfrm>
            <a:off x="928694" y="1571612"/>
            <a:ext cx="7143768"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5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Rensis</a:t>
            </a:r>
            <a:r>
              <a:rPr kumimoji="0" lang="es-PE" sz="25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PE" sz="25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Likert</a:t>
            </a:r>
            <a:r>
              <a:rPr kumimoji="0" lang="es-PE" sz="25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y su grupo de colaboradores, llegaron a la conclusión de que el sistema más eficiente era el 4. Las críticas a este sistema se fundan, por una parte, en el hecho de que los estudios toman normalmente a pequeños grupos, pero no a toda la empresa y, por otra, en el hecho de que se han realizado en momentos de prosperidad.</a:t>
            </a:r>
            <a:endParaRPr kumimoji="0" lang="es-PE" sz="25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newsfla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de flecha a la derecha"/>
          <p:cNvSpPr/>
          <p:nvPr/>
        </p:nvSpPr>
        <p:spPr>
          <a:xfrm>
            <a:off x="71406" y="2000240"/>
            <a:ext cx="3643338" cy="2357454"/>
          </a:xfrm>
          <a:prstGeom prst="rightArrowCallout">
            <a:avLst>
              <a:gd name="adj1" fmla="val 22161"/>
              <a:gd name="adj2" fmla="val 25000"/>
              <a:gd name="adj3" fmla="val 25000"/>
              <a:gd name="adj4" fmla="val 6497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PE"/>
          </a:p>
        </p:txBody>
      </p:sp>
      <p:sp>
        <p:nvSpPr>
          <p:cNvPr id="49153" name="Rectangle 1"/>
          <p:cNvSpPr>
            <a:spLocks noChangeArrowheads="1"/>
          </p:cNvSpPr>
          <p:nvPr/>
        </p:nvSpPr>
        <p:spPr bwMode="auto">
          <a:xfrm>
            <a:off x="0" y="2287968"/>
            <a:ext cx="250029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Definición de la Administración de Recursos Humanos</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Rectángulo redondeado"/>
          <p:cNvSpPr/>
          <p:nvPr/>
        </p:nvSpPr>
        <p:spPr>
          <a:xfrm>
            <a:off x="3714744" y="142876"/>
            <a:ext cx="5214942" cy="650083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PE"/>
          </a:p>
        </p:txBody>
      </p:sp>
      <p:sp>
        <p:nvSpPr>
          <p:cNvPr id="49154" name="Rectangle 2"/>
          <p:cNvSpPr>
            <a:spLocks noChangeArrowheads="1"/>
          </p:cNvSpPr>
          <p:nvPr/>
        </p:nvSpPr>
        <p:spPr bwMode="auto">
          <a:xfrm>
            <a:off x="4000496" y="285728"/>
            <a:ext cx="478634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Definición: La administración de recursos humanos (personal) es el proceso administrativo aplicado al acrecentamiento y conservación del esfuerzo, las experiencias, la salud, los conocimientos, las habilidades, etc., de los miembros de la organización, en beneficio del individuo, de la propia organización y del país en general.</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 proceso de ayudar a los empleados a alcanzar un nivel de desempeño y una calidad de conducta personal y social que cubra sus necesidades.</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ayo"/>
          <p:cNvSpPr/>
          <p:nvPr/>
        </p:nvSpPr>
        <p:spPr>
          <a:xfrm rot="16937499">
            <a:off x="2995151" y="-3113284"/>
            <a:ext cx="3402286" cy="8140574"/>
          </a:xfrm>
          <a:prstGeom prst="lightningBol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s-PE"/>
          </a:p>
        </p:txBody>
      </p:sp>
      <p:sp>
        <p:nvSpPr>
          <p:cNvPr id="53249" name="Rectangle 1"/>
          <p:cNvSpPr>
            <a:spLocks noChangeArrowheads="1"/>
          </p:cNvSpPr>
          <p:nvPr/>
        </p:nvSpPr>
        <p:spPr bwMode="auto">
          <a:xfrm>
            <a:off x="956773" y="400262"/>
            <a:ext cx="671517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Principios y Objetivos de la Administración de Recursos Humanos</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Estrella de 32 puntas"/>
          <p:cNvSpPr/>
          <p:nvPr/>
        </p:nvSpPr>
        <p:spPr>
          <a:xfrm>
            <a:off x="0" y="1643050"/>
            <a:ext cx="9144000" cy="4500570"/>
          </a:xfrm>
          <a:prstGeom prst="star32">
            <a:avLst>
              <a:gd name="adj" fmla="val 41874"/>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s-PE"/>
          </a:p>
        </p:txBody>
      </p:sp>
      <p:sp>
        <p:nvSpPr>
          <p:cNvPr id="53250" name="Rectangle 2"/>
          <p:cNvSpPr>
            <a:spLocks noChangeArrowheads="1"/>
          </p:cNvSpPr>
          <p:nvPr/>
        </p:nvSpPr>
        <p:spPr bwMode="auto">
          <a:xfrm>
            <a:off x="1714512" y="2428869"/>
            <a:ext cx="650082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 propósito es mejorar las contribuciones productivas del personal a la organización, de manera que sean responsables desde un punto de vista estratégico, ético y social. Este es el principio rector del estudio y la práctica de la administración de recursos humanos.</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ayo"/>
          <p:cNvSpPr/>
          <p:nvPr/>
        </p:nvSpPr>
        <p:spPr>
          <a:xfrm>
            <a:off x="0" y="928670"/>
            <a:ext cx="9144000" cy="4071966"/>
          </a:xfrm>
          <a:prstGeom prst="lightningBolt">
            <a:avLst/>
          </a:prstGeom>
        </p:spPr>
        <p:style>
          <a:lnRef idx="0">
            <a:schemeClr val="accent6"/>
          </a:lnRef>
          <a:fillRef idx="3">
            <a:schemeClr val="accent6"/>
          </a:fillRef>
          <a:effectRef idx="3">
            <a:schemeClr val="accent6"/>
          </a:effectRef>
          <a:fontRef idx="minor">
            <a:schemeClr val="lt1"/>
          </a:fontRef>
        </p:style>
        <p:txBody>
          <a:bodyPr rtlCol="0" anchor="ctr">
            <a:sp3d extrusionH="57150">
              <a:bevelT w="50800" h="38100" prst="riblet"/>
            </a:sp3d>
          </a:bodyPr>
          <a:lstStyle/>
          <a:p>
            <a:pPr algn="ctr"/>
            <a:r>
              <a:rPr lang="es-ES" sz="3600" dirty="0" smtClean="0">
                <a:latin typeface="Algerian" pitchFamily="82" charset="0"/>
              </a:rPr>
              <a:t>GRACIAS</a:t>
            </a:r>
            <a:endParaRPr lang="es-PE" sz="3600" dirty="0">
              <a:latin typeface="Algerian" pitchFamily="82" charset="0"/>
            </a:endParaRP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laca"/>
          <p:cNvSpPr/>
          <p:nvPr/>
        </p:nvSpPr>
        <p:spPr>
          <a:xfrm>
            <a:off x="857224" y="1142984"/>
            <a:ext cx="7858180" cy="4429156"/>
          </a:xfrm>
          <a:prstGeom prst="plaque">
            <a:avLst/>
          </a:prstGeom>
          <a:effectLst>
            <a:glow rad="139700">
              <a:schemeClr val="accent5">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s-PE"/>
          </a:p>
        </p:txBody>
      </p:sp>
      <p:sp>
        <p:nvSpPr>
          <p:cNvPr id="27649" name="Rectangle 1"/>
          <p:cNvSpPr>
            <a:spLocks noChangeArrowheads="1"/>
          </p:cNvSpPr>
          <p:nvPr/>
        </p:nvSpPr>
        <p:spPr bwMode="auto">
          <a:xfrm>
            <a:off x="1928794" y="1071546"/>
            <a:ext cx="585791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Generalmente el DO se define como un programa planeado para toda la organizaci</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pero sus componentes son, en lo fundamental, actividades que el consultor lleva a cabo con individuos o grupos, y la actividad con la cual se realizan estas actividades refleja las premisas que dan base a la CP.</a:t>
            </a:r>
            <a:endParaRPr kumimoji="0" lang="es-PE"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inta perforada"/>
          <p:cNvSpPr/>
          <p:nvPr/>
        </p:nvSpPr>
        <p:spPr>
          <a:xfrm>
            <a:off x="1071538" y="214290"/>
            <a:ext cx="6786610" cy="1000132"/>
          </a:xfrm>
          <a:prstGeom prst="flowChartPunchedTape">
            <a:avLst/>
          </a:prstGeom>
          <a:effectLst>
            <a:glow rad="1397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s-PE"/>
          </a:p>
        </p:txBody>
      </p:sp>
      <p:sp>
        <p:nvSpPr>
          <p:cNvPr id="26625" name="Rectangle 1"/>
          <p:cNvSpPr>
            <a:spLocks noChangeArrowheads="1"/>
          </p:cNvSpPr>
          <p:nvPr/>
        </p:nvSpPr>
        <p:spPr bwMode="auto">
          <a:xfrm>
            <a:off x="1714480" y="428604"/>
            <a:ext cx="564360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4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Modelos de consultor</a:t>
            </a:r>
            <a:r>
              <a:rPr kumimoji="0" lang="es-PE" sz="40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4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a:t>
            </a:r>
            <a:endParaRPr kumimoji="0" lang="es-PE" sz="4000" b="0" i="0" u="none" strike="noStrike" cap="none" normalizeH="0" baseline="0" dirty="0" smtClean="0">
              <a:ln>
                <a:noFill/>
              </a:ln>
              <a:solidFill>
                <a:schemeClr val="tx1"/>
              </a:solidFill>
              <a:effectLst/>
              <a:latin typeface="Arial" pitchFamily="34" charset="0"/>
            </a:endParaRPr>
          </a:p>
        </p:txBody>
      </p:sp>
      <p:sp>
        <p:nvSpPr>
          <p:cNvPr id="6" name="5 Pentágono"/>
          <p:cNvSpPr/>
          <p:nvPr/>
        </p:nvSpPr>
        <p:spPr>
          <a:xfrm>
            <a:off x="1071538" y="2143116"/>
            <a:ext cx="7215238" cy="3214710"/>
          </a:xfrm>
          <a:prstGeom prst="homePlate">
            <a:avLst/>
          </a:prstGeom>
          <a:effectLst>
            <a:glow rad="228600">
              <a:schemeClr val="accent2">
                <a:satMod val="175000"/>
                <a:alpha val="40000"/>
              </a:schemeClr>
            </a:glo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s-PE"/>
          </a:p>
        </p:txBody>
      </p:sp>
      <p:sp>
        <p:nvSpPr>
          <p:cNvPr id="26626" name="Rectangle 2"/>
          <p:cNvSpPr>
            <a:spLocks noChangeArrowheads="1"/>
          </p:cNvSpPr>
          <p:nvPr/>
        </p:nvSpPr>
        <p:spPr bwMode="auto">
          <a:xfrm>
            <a:off x="1571604" y="2285992"/>
            <a:ext cx="528638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Los procesos de consultor</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pueden distinguirse mejor estudiado los supuestos que hacen acerca del cliente, la naturaleza de ayuda y el papel del consultor. Se puede identificar tres modelos b</a:t>
            </a:r>
            <a:r>
              <a:rPr kumimoji="0" lang="es-PE" sz="2800" b="0"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es-PE"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sicos.</a:t>
            </a:r>
            <a:endParaRPr kumimoji="0" lang="es-PE"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357290" y="1142984"/>
            <a:ext cx="7429552" cy="71438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PE"/>
          </a:p>
        </p:txBody>
      </p:sp>
      <p:sp>
        <p:nvSpPr>
          <p:cNvPr id="25601" name="Rectangle 1"/>
          <p:cNvSpPr>
            <a:spLocks noChangeArrowheads="1"/>
          </p:cNvSpPr>
          <p:nvPr/>
        </p:nvSpPr>
        <p:spPr bwMode="auto">
          <a:xfrm>
            <a:off x="1357290" y="1214422"/>
            <a:ext cx="7500990" cy="507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7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 modelo de adquisici</a:t>
            </a:r>
            <a:r>
              <a:rPr kumimoji="0" lang="es-PE" sz="27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7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de un servicio experto</a:t>
            </a:r>
            <a:endParaRPr kumimoji="0" lang="es-PE" sz="2700" b="0" i="0" u="none" strike="noStrike" cap="none" normalizeH="0" baseline="0" dirty="0" smtClean="0">
              <a:ln>
                <a:noFill/>
              </a:ln>
              <a:solidFill>
                <a:schemeClr val="tx1"/>
              </a:solidFill>
              <a:effectLst/>
              <a:latin typeface="Arial" pitchFamily="34" charset="0"/>
            </a:endParaRPr>
          </a:p>
        </p:txBody>
      </p:sp>
      <p:sp>
        <p:nvSpPr>
          <p:cNvPr id="6" name="5 Rectángulo"/>
          <p:cNvSpPr/>
          <p:nvPr/>
        </p:nvSpPr>
        <p:spPr>
          <a:xfrm>
            <a:off x="1428728" y="2857496"/>
            <a:ext cx="7215238" cy="71438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PE"/>
          </a:p>
        </p:txBody>
      </p:sp>
      <p:sp>
        <p:nvSpPr>
          <p:cNvPr id="25602" name="Rectangle 2"/>
          <p:cNvSpPr>
            <a:spLocks noChangeArrowheads="1"/>
          </p:cNvSpPr>
          <p:nvPr/>
        </p:nvSpPr>
        <p:spPr bwMode="auto">
          <a:xfrm>
            <a:off x="1357290" y="3000372"/>
            <a:ext cx="6786578" cy="507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7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 modelo m</a:t>
            </a:r>
            <a:r>
              <a:rPr kumimoji="0" lang="es-PE" sz="27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es-PE" sz="27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dico- paciente</a:t>
            </a:r>
            <a:endParaRPr kumimoji="0" lang="es-PE" sz="2700" b="0" i="0" u="none" strike="noStrike" cap="none" normalizeH="0" baseline="0" dirty="0" smtClean="0">
              <a:ln>
                <a:noFill/>
              </a:ln>
              <a:solidFill>
                <a:schemeClr val="tx1"/>
              </a:solidFill>
              <a:effectLst/>
              <a:latin typeface="Arial" pitchFamily="34" charset="0"/>
            </a:endParaRPr>
          </a:p>
        </p:txBody>
      </p:sp>
      <p:sp>
        <p:nvSpPr>
          <p:cNvPr id="8" name="7 Rectángulo"/>
          <p:cNvSpPr/>
          <p:nvPr/>
        </p:nvSpPr>
        <p:spPr>
          <a:xfrm>
            <a:off x="1428728" y="4357694"/>
            <a:ext cx="7215238" cy="92869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PE" sz="2700" dirty="0">
                <a:solidFill>
                  <a:schemeClr val="tx1"/>
                </a:solidFill>
                <a:latin typeface="Arial" pitchFamily="34" charset="0"/>
                <a:cs typeface="Arial" pitchFamily="34" charset="0"/>
              </a:rPr>
              <a:t>El modelo de consultoría de o procesos y sus premisas fundamentales</a:t>
            </a:r>
          </a:p>
        </p:txBody>
      </p:sp>
      <p:cxnSp>
        <p:nvCxnSpPr>
          <p:cNvPr id="12" name="11 Forma"/>
          <p:cNvCxnSpPr>
            <a:stCxn id="25601" idx="1"/>
          </p:cNvCxnSpPr>
          <p:nvPr/>
        </p:nvCxnSpPr>
        <p:spPr>
          <a:xfrm rot="10800000" flipV="1">
            <a:off x="642910" y="1468338"/>
            <a:ext cx="714380" cy="34608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5" name="14 Conector angular"/>
          <p:cNvCxnSpPr/>
          <p:nvPr/>
        </p:nvCxnSpPr>
        <p:spPr>
          <a:xfrm>
            <a:off x="642910" y="4929198"/>
            <a:ext cx="1714512" cy="158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4" name="23 Conector angular"/>
          <p:cNvCxnSpPr>
            <a:stCxn id="25602" idx="1"/>
          </p:cNvCxnSpPr>
          <p:nvPr/>
        </p:nvCxnSpPr>
        <p:spPr>
          <a:xfrm rot="10800000" flipV="1">
            <a:off x="642910" y="3254288"/>
            <a:ext cx="714380" cy="31836"/>
          </a:xfrm>
          <a:prstGeom prst="bentConnector3">
            <a:avLst>
              <a:gd name="adj1" fmla="val 1012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rgamino horizontal"/>
          <p:cNvSpPr/>
          <p:nvPr/>
        </p:nvSpPr>
        <p:spPr>
          <a:xfrm>
            <a:off x="714348" y="285728"/>
            <a:ext cx="7643866" cy="5929354"/>
          </a:xfrm>
          <a:prstGeom prst="horizontalScroll">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s-PE"/>
          </a:p>
        </p:txBody>
      </p:sp>
      <p:sp>
        <p:nvSpPr>
          <p:cNvPr id="24577" name="Rectangle 1"/>
          <p:cNvSpPr>
            <a:spLocks noChangeArrowheads="1"/>
          </p:cNvSpPr>
          <p:nvPr/>
        </p:nvSpPr>
        <p:spPr bwMode="auto">
          <a:xfrm>
            <a:off x="1500166" y="1000108"/>
            <a:ext cx="650082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800" b="0" i="0" u="none" strike="noStrike" cap="none" normalizeH="0" baseline="0" dirty="0" smtClean="0">
                <a:ln>
                  <a:noFill/>
                </a:ln>
                <a:solidFill>
                  <a:schemeClr val="bg1"/>
                </a:solidFill>
                <a:effectLst/>
                <a:latin typeface="Arial" pitchFamily="34" charset="0"/>
                <a:ea typeface="Calibri" pitchFamily="34" charset="0"/>
                <a:cs typeface="Arial" pitchFamily="34" charset="0"/>
              </a:rPr>
              <a:t>Con frecuencia, los clientes o gerentes no saben lo que est</a:t>
            </a:r>
            <a:r>
              <a:rPr kumimoji="0" lang="es-PE" sz="2800" b="0" i="0" u="none" strike="noStrike" cap="none" normalizeH="0" baseline="0" dirty="0" smtClean="0">
                <a:ln>
                  <a:noFill/>
                </a:ln>
                <a:solidFill>
                  <a:schemeClr val="bg1"/>
                </a:solidFill>
                <a:effectLst/>
                <a:latin typeface="Calibri"/>
                <a:ea typeface="Calibri" pitchFamily="34" charset="0"/>
                <a:cs typeface="Arial" pitchFamily="34" charset="0"/>
              </a:rPr>
              <a:t>á</a:t>
            </a:r>
            <a:r>
              <a:rPr kumimoji="0" lang="es-PE" sz="2800" b="0" i="0" u="none" strike="noStrike" cap="none" normalizeH="0" baseline="0" dirty="0" smtClean="0">
                <a:ln>
                  <a:noFill/>
                </a:ln>
                <a:solidFill>
                  <a:schemeClr val="bg1"/>
                </a:solidFill>
                <a:effectLst/>
                <a:latin typeface="Arial" pitchFamily="34" charset="0"/>
                <a:ea typeface="Calibri" pitchFamily="34" charset="0"/>
                <a:cs typeface="Arial" pitchFamily="34" charset="0"/>
              </a:rPr>
              <a:t> mal y necesitan ayuda especial para diagnosticar sus problemas reales.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PE" sz="2800" b="0" i="0" u="none" strike="noStrike" cap="none" normalizeH="0" baseline="0" dirty="0" smtClean="0">
              <a:ln>
                <a:noFill/>
              </a:ln>
              <a:solidFill>
                <a:schemeClr val="bg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E" sz="2800" b="0" i="0" u="none" strike="noStrike" cap="none" normalizeH="0" baseline="0" dirty="0" smtClean="0">
                <a:ln>
                  <a:noFill/>
                </a:ln>
                <a:solidFill>
                  <a:schemeClr val="bg1"/>
                </a:solidFill>
                <a:effectLst/>
                <a:latin typeface="Calibri"/>
                <a:ea typeface="Calibri" pitchFamily="34" charset="0"/>
                <a:cs typeface="Arial" pitchFamily="34" charset="0"/>
              </a:rPr>
              <a:t>•</a:t>
            </a:r>
            <a:r>
              <a:rPr kumimoji="0" lang="es-PE" sz="2800" b="0" i="0" u="none" strike="noStrike" cap="none" normalizeH="0" baseline="0" dirty="0" smtClean="0">
                <a:ln>
                  <a:noFill/>
                </a:ln>
                <a:solidFill>
                  <a:schemeClr val="bg1"/>
                </a:solidFill>
                <a:effectLst/>
                <a:latin typeface="Arial" pitchFamily="34" charset="0"/>
                <a:ea typeface="Calibri" pitchFamily="34" charset="0"/>
                <a:cs typeface="Arial" pitchFamily="34" charset="0"/>
              </a:rPr>
              <a:t>	Los clientes gerentes a menudo no saben qu</a:t>
            </a:r>
            <a:r>
              <a:rPr kumimoji="0" lang="es-PE" sz="2800" b="0" i="0" u="none" strike="noStrike" cap="none" normalizeH="0" baseline="0" dirty="0" smtClean="0">
                <a:ln>
                  <a:noFill/>
                </a:ln>
                <a:solidFill>
                  <a:schemeClr val="bg1"/>
                </a:solidFill>
                <a:effectLst/>
                <a:latin typeface="Calibri"/>
                <a:ea typeface="Calibri" pitchFamily="34" charset="0"/>
                <a:cs typeface="Arial" pitchFamily="34" charset="0"/>
              </a:rPr>
              <a:t>é</a:t>
            </a:r>
            <a:r>
              <a:rPr kumimoji="0" lang="es-PE" sz="2800" b="0" i="0" u="none" strike="noStrike" cap="none" normalizeH="0" baseline="0" dirty="0" smtClean="0">
                <a:ln>
                  <a:noFill/>
                </a:ln>
                <a:solidFill>
                  <a:schemeClr val="bg1"/>
                </a:solidFill>
                <a:effectLst/>
                <a:latin typeface="Arial" pitchFamily="34" charset="0"/>
                <a:ea typeface="Calibri" pitchFamily="34" charset="0"/>
                <a:cs typeface="Arial" pitchFamily="34" charset="0"/>
              </a:rPr>
              <a:t> tipo de ayuda pueden proporcionar los consultores; necesitan orientaci</a:t>
            </a:r>
            <a:r>
              <a:rPr kumimoji="0" lang="es-PE" sz="2800" b="0" i="0" u="none" strike="noStrike" cap="none" normalizeH="0" baseline="0" dirty="0" smtClean="0">
                <a:ln>
                  <a:noFill/>
                </a:ln>
                <a:solidFill>
                  <a:schemeClr val="bg1"/>
                </a:solidFill>
                <a:effectLst/>
                <a:latin typeface="Calibri"/>
                <a:ea typeface="Calibri" pitchFamily="34" charset="0"/>
                <a:cs typeface="Arial" pitchFamily="34" charset="0"/>
              </a:rPr>
              <a:t>ó</a:t>
            </a:r>
            <a:r>
              <a:rPr kumimoji="0" lang="es-PE" sz="2800" b="0" i="0" u="none" strike="noStrike" cap="none" normalizeH="0" baseline="0" dirty="0" smtClean="0">
                <a:ln>
                  <a:noFill/>
                </a:ln>
                <a:solidFill>
                  <a:schemeClr val="bg1"/>
                </a:solidFill>
                <a:effectLst/>
                <a:latin typeface="Arial" pitchFamily="34" charset="0"/>
                <a:ea typeface="Calibri" pitchFamily="34" charset="0"/>
                <a:cs typeface="Arial" pitchFamily="34" charset="0"/>
              </a:rPr>
              <a:t>n para saber que tipo de ayuda buscar.</a:t>
            </a:r>
            <a:endParaRPr kumimoji="0" lang="es-PE" sz="2800" b="0" i="0" u="none" strike="noStrike" cap="none" normalizeH="0" baseline="0" dirty="0" smtClean="0">
              <a:ln>
                <a:noFill/>
              </a:ln>
              <a:solidFill>
                <a:schemeClr val="bg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rgamino horizontal"/>
          <p:cNvSpPr/>
          <p:nvPr/>
        </p:nvSpPr>
        <p:spPr>
          <a:xfrm>
            <a:off x="500034" y="0"/>
            <a:ext cx="8143932" cy="6572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3553" name="Rectangle 1"/>
          <p:cNvSpPr>
            <a:spLocks noChangeArrowheads="1"/>
          </p:cNvSpPr>
          <p:nvPr/>
        </p:nvSpPr>
        <p:spPr bwMode="auto">
          <a:xfrm>
            <a:off x="1428728" y="1071546"/>
            <a:ext cx="6858048" cy="4524315"/>
          </a:xfrm>
          <a:prstGeom prst="rect">
            <a:avLst/>
          </a:prstGeom>
          <a:ln>
            <a:solidFill>
              <a:schemeClr val="bg1"/>
            </a:solidFill>
            <a:headEnd/>
            <a:tailEn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PE" sz="2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La mayor</a:t>
            </a:r>
            <a:r>
              <a:rPr kumimoji="0" lang="es-PE" sz="2400" b="0" i="0" u="none" strike="noStrike" cap="none" normalizeH="0" baseline="0" dirty="0" smtClean="0">
                <a:ln>
                  <a:noFill/>
                </a:ln>
                <a:solidFill>
                  <a:schemeClr val="bg1"/>
                </a:solidFill>
                <a:effectLst/>
                <a:latin typeface="Calibri"/>
                <a:ea typeface="Calibri" pitchFamily="34" charset="0"/>
                <a:cs typeface="Arial" pitchFamily="34" charset="0"/>
              </a:rPr>
              <a:t>í</a:t>
            </a:r>
            <a:r>
              <a:rPr kumimoji="0" lang="es-PE" sz="2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a de los clientes gerentes tienen la intenci</a:t>
            </a:r>
            <a:r>
              <a:rPr kumimoji="0" lang="es-PE" sz="2400" b="0" i="0" u="none" strike="noStrike" cap="none" normalizeH="0" baseline="0" dirty="0" smtClean="0">
                <a:ln>
                  <a:noFill/>
                </a:ln>
                <a:solidFill>
                  <a:schemeClr val="bg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n constructiva de mejorar las cosas, pero necesitan ayuda para identificar que debe cambiar y como hacerlo.</a:t>
            </a:r>
            <a:endParaRPr kumimoji="0" lang="es-PE" sz="2400" b="0" i="0" u="none" strike="noStrike" cap="none" normalizeH="0" baseline="0" dirty="0" smtClean="0">
              <a:ln>
                <a:noFill/>
              </a:ln>
              <a:solidFill>
                <a:schemeClr val="bg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bg1"/>
                </a:solidFill>
                <a:effectLst/>
                <a:latin typeface="Calibri"/>
                <a:ea typeface="Calibri" pitchFamily="34" charset="0"/>
                <a:cs typeface="Arial" pitchFamily="34" charset="0"/>
              </a:rPr>
              <a:t>•</a:t>
            </a:r>
            <a:r>
              <a:rPr kumimoji="0" lang="es-PE" sz="2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	La mayor</a:t>
            </a:r>
            <a:r>
              <a:rPr kumimoji="0" lang="es-PE" sz="2400" b="0" i="0" u="none" strike="noStrike" cap="none" normalizeH="0" baseline="0" dirty="0" smtClean="0">
                <a:ln>
                  <a:noFill/>
                </a:ln>
                <a:solidFill>
                  <a:schemeClr val="bg1"/>
                </a:solidFill>
                <a:effectLst/>
                <a:latin typeface="Calibri"/>
                <a:ea typeface="Calibri" pitchFamily="34" charset="0"/>
                <a:cs typeface="Arial" pitchFamily="34" charset="0"/>
              </a:rPr>
              <a:t>í</a:t>
            </a:r>
            <a:r>
              <a:rPr kumimoji="0" lang="es-PE" sz="2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a de las organizaciones pueden ser m</a:t>
            </a:r>
            <a:r>
              <a:rPr kumimoji="0" lang="es-PE" sz="2400" b="0" i="0" u="none" strike="noStrike" cap="none" normalizeH="0" baseline="0" dirty="0" smtClean="0">
                <a:ln>
                  <a:noFill/>
                </a:ln>
                <a:solidFill>
                  <a:schemeClr val="bg1"/>
                </a:solidFill>
                <a:effectLst/>
                <a:latin typeface="Calibri"/>
                <a:ea typeface="Calibri" pitchFamily="34" charset="0"/>
                <a:cs typeface="Arial" pitchFamily="34" charset="0"/>
              </a:rPr>
              <a:t>á</a:t>
            </a:r>
            <a:r>
              <a:rPr kumimoji="0" lang="es-PE" sz="2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s efectivas de lo que son si aprenden a diagnosticar y manejar sus propias fuerzas y debilidades. Ninguna forma organizacional es perfecta; en consecuencia, cada una de las formas de organizaci</a:t>
            </a:r>
            <a:r>
              <a:rPr kumimoji="0" lang="es-PE" sz="2400" b="0" i="0" u="none" strike="noStrike" cap="none" normalizeH="0" baseline="0" dirty="0" smtClean="0">
                <a:ln>
                  <a:noFill/>
                </a:ln>
                <a:solidFill>
                  <a:schemeClr val="bg1"/>
                </a:solidFill>
                <a:effectLst/>
                <a:latin typeface="Calibri"/>
                <a:ea typeface="Calibri" pitchFamily="34" charset="0"/>
                <a:cs typeface="Arial" pitchFamily="34" charset="0"/>
              </a:rPr>
              <a:t>ó</a:t>
            </a:r>
            <a:r>
              <a:rPr kumimoji="0" lang="es-PE" sz="2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n tendr</a:t>
            </a:r>
            <a:r>
              <a:rPr kumimoji="0" lang="es-PE" sz="2400" b="0" i="0" u="none" strike="noStrike" cap="none" normalizeH="0" baseline="0" dirty="0" smtClean="0">
                <a:ln>
                  <a:noFill/>
                </a:ln>
                <a:solidFill>
                  <a:schemeClr val="bg1"/>
                </a:solidFill>
                <a:effectLst/>
                <a:latin typeface="Calibri"/>
                <a:ea typeface="Calibri" pitchFamily="34" charset="0"/>
                <a:cs typeface="Arial" pitchFamily="34" charset="0"/>
              </a:rPr>
              <a:t>á</a:t>
            </a:r>
            <a:r>
              <a:rPr kumimoji="0" lang="es-PE" sz="2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 algunas debilidades para las cuales es necesario encontrar mecanismos compensatorios.</a:t>
            </a:r>
            <a:endParaRPr kumimoji="0" lang="es-PE" sz="2400" b="0" i="0" u="none" strike="noStrike" cap="none" normalizeH="0" baseline="0" dirty="0" smtClean="0">
              <a:ln>
                <a:noFill/>
              </a:ln>
              <a:solidFill>
                <a:schemeClr val="bg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antalla"/>
          <p:cNvSpPr/>
          <p:nvPr/>
        </p:nvSpPr>
        <p:spPr>
          <a:xfrm rot="573413">
            <a:off x="301058" y="637733"/>
            <a:ext cx="8110745" cy="5125197"/>
          </a:xfrm>
          <a:prstGeom prst="flowChartDispla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p>
        </p:txBody>
      </p:sp>
      <p:sp>
        <p:nvSpPr>
          <p:cNvPr id="22530" name="Rectangle 2"/>
          <p:cNvSpPr>
            <a:spLocks noChangeArrowheads="1"/>
          </p:cNvSpPr>
          <p:nvPr/>
        </p:nvSpPr>
        <p:spPr bwMode="auto">
          <a:xfrm>
            <a:off x="1571604" y="1142984"/>
            <a:ext cx="607223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3200" b="0" i="0" u="none" strike="noStrike" cap="none" normalizeH="0" baseline="0" dirty="0" smtClean="0">
                <a:ln>
                  <a:noFill/>
                </a:ln>
                <a:solidFill>
                  <a:schemeClr val="bg1"/>
                </a:solidFill>
                <a:effectLst/>
                <a:latin typeface="Arial" pitchFamily="34" charset="0"/>
                <a:ea typeface="Calibri" pitchFamily="34" charset="0"/>
                <a:cs typeface="Arial" pitchFamily="34" charset="0"/>
              </a:rPr>
              <a:t>La funci</a:t>
            </a:r>
            <a:r>
              <a:rPr kumimoji="0" lang="es-PE" sz="3200" b="0" i="0" u="none" strike="noStrike" cap="none" normalizeH="0" baseline="0" dirty="0" smtClean="0">
                <a:ln>
                  <a:noFill/>
                </a:ln>
                <a:solidFill>
                  <a:schemeClr val="bg1"/>
                </a:solidFill>
                <a:effectLst/>
                <a:latin typeface="Calibri"/>
                <a:ea typeface="Calibri" pitchFamily="34" charset="0"/>
                <a:cs typeface="Arial" pitchFamily="34" charset="0"/>
              </a:rPr>
              <a:t>ó</a:t>
            </a:r>
            <a:r>
              <a:rPr kumimoji="0" lang="es-PE" sz="3200" b="0" i="0" u="none" strike="noStrike" cap="none" normalizeH="0" baseline="0" dirty="0" smtClean="0">
                <a:ln>
                  <a:noFill/>
                </a:ln>
                <a:solidFill>
                  <a:schemeClr val="bg1"/>
                </a:solidFill>
                <a:effectLst/>
                <a:latin typeface="Arial" pitchFamily="34" charset="0"/>
                <a:ea typeface="Calibri" pitchFamily="34" charset="0"/>
                <a:cs typeface="Arial" pitchFamily="34" charset="0"/>
              </a:rPr>
              <a:t>n esencial de la CP consiste en trasmitir las  habilidades para diagnosticar y corregir los problemas organizacionales, con el fin de que el cliente mismo sea capaz de continuar mejorando la organizaci</a:t>
            </a:r>
            <a:r>
              <a:rPr kumimoji="0" lang="es-PE" sz="3200" b="0" i="0" u="none" strike="noStrike" cap="none" normalizeH="0" baseline="0" dirty="0" smtClean="0">
                <a:ln>
                  <a:noFill/>
                </a:ln>
                <a:solidFill>
                  <a:schemeClr val="bg1"/>
                </a:solidFill>
                <a:effectLst/>
                <a:latin typeface="Calibri"/>
                <a:ea typeface="Calibri" pitchFamily="34" charset="0"/>
                <a:cs typeface="Arial" pitchFamily="34" charset="0"/>
              </a:rPr>
              <a:t>ó</a:t>
            </a:r>
            <a:r>
              <a:rPr kumimoji="0" lang="es-PE" sz="3200" b="0" i="0" u="none" strike="noStrike" cap="none" normalizeH="0" baseline="0" dirty="0" smtClean="0">
                <a:ln>
                  <a:noFill/>
                </a:ln>
                <a:solidFill>
                  <a:schemeClr val="bg1"/>
                </a:solidFill>
                <a:effectLst/>
                <a:latin typeface="Arial" pitchFamily="34" charset="0"/>
                <a:ea typeface="Calibri" pitchFamily="34" charset="0"/>
                <a:cs typeface="Arial" pitchFamily="34" charset="0"/>
              </a:rPr>
              <a:t>n.</a:t>
            </a:r>
            <a:endParaRPr kumimoji="0" lang="es-PE" sz="3200" b="0" i="0" u="none" strike="noStrike" cap="none" normalizeH="0" baseline="0" dirty="0" smtClean="0">
              <a:ln>
                <a:noFill/>
              </a:ln>
              <a:solidFill>
                <a:schemeClr val="bg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1930</Words>
  <Application>Microsoft Office PowerPoint</Application>
  <PresentationFormat>Presentación en pantalla (4:3)</PresentationFormat>
  <Paragraphs>99</Paragraphs>
  <Slides>38</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38</vt:i4>
      </vt:variant>
    </vt:vector>
  </HeadingPairs>
  <TitlesOfParts>
    <vt:vector size="40" baseType="lpstr">
      <vt:lpstr>Tema de Office</vt:lpstr>
      <vt:lpstr>Diapositiva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Rosa Chela</dc:creator>
  <cp:lastModifiedBy>Poder Judicial</cp:lastModifiedBy>
  <cp:revision>29</cp:revision>
  <dcterms:created xsi:type="dcterms:W3CDTF">2012-06-20T15:42:03Z</dcterms:created>
  <dcterms:modified xsi:type="dcterms:W3CDTF">2012-07-10T15:24:36Z</dcterms:modified>
</cp:coreProperties>
</file>