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4" r:id="rId3"/>
    <p:sldId id="258" r:id="rId4"/>
    <p:sldId id="262" r:id="rId5"/>
    <p:sldId id="273" r:id="rId6"/>
    <p:sldId id="259" r:id="rId7"/>
    <p:sldId id="260" r:id="rId8"/>
    <p:sldId id="272" r:id="rId9"/>
    <p:sldId id="257" r:id="rId10"/>
    <p:sldId id="261" r:id="rId11"/>
    <p:sldId id="264" r:id="rId12"/>
    <p:sldId id="263" r:id="rId13"/>
    <p:sldId id="265" r:id="rId14"/>
    <p:sldId id="269" r:id="rId15"/>
    <p:sldId id="266" r:id="rId16"/>
    <p:sldId id="267" r:id="rId17"/>
    <p:sldId id="270" r:id="rId18"/>
    <p:sldId id="271" r:id="rId19"/>
    <p:sldId id="276" r:id="rId20"/>
    <p:sldId id="275" r:id="rId21"/>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56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B478BA-D0CC-4934-8921-5860D84F1CAF}" type="datetimeFigureOut">
              <a:rPr lang="es-PE" smtClean="0"/>
              <a:t>02/10/2012</a:t>
            </a:fld>
            <a:endParaRPr lang="es-P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96B5CA-41E2-4BC5-BCFB-F4FE55D89B90}" type="slidenum">
              <a:rPr lang="es-PE" smtClean="0"/>
              <a:t>‹Nº›</a:t>
            </a:fld>
            <a:endParaRPr lang="es-PE"/>
          </a:p>
        </p:txBody>
      </p:sp>
    </p:spTree>
    <p:extLst>
      <p:ext uri="{BB962C8B-B14F-4D97-AF65-F5344CB8AC3E}">
        <p14:creationId xmlns:p14="http://schemas.microsoft.com/office/powerpoint/2010/main" val="3460986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BE96B5CA-41E2-4BC5-BCFB-F4FE55D89B90}" type="slidenum">
              <a:rPr lang="es-PE" smtClean="0"/>
              <a:t>13</a:t>
            </a:fld>
            <a:endParaRPr lang="es-PE"/>
          </a:p>
        </p:txBody>
      </p:sp>
    </p:spTree>
    <p:extLst>
      <p:ext uri="{BB962C8B-B14F-4D97-AF65-F5344CB8AC3E}">
        <p14:creationId xmlns:p14="http://schemas.microsoft.com/office/powerpoint/2010/main" val="1874241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CFF1A144-5C05-4F82-B8DE-49FF5C6464E0}" type="datetimeFigureOut">
              <a:rPr lang="es-PE" smtClean="0"/>
              <a:t>02/10/2012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CB4E57A3-EF4D-4BF1-AFED-3F16ED8F1377}" type="slidenum">
              <a:rPr lang="es-PE" smtClean="0"/>
              <a:t>‹Nº›</a:t>
            </a:fld>
            <a:endParaRPr lang="es-P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CFF1A144-5C05-4F82-B8DE-49FF5C6464E0}" type="datetimeFigureOut">
              <a:rPr lang="es-PE" smtClean="0"/>
              <a:t>02/10/2012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CB4E57A3-EF4D-4BF1-AFED-3F16ED8F1377}" type="slidenum">
              <a:rPr lang="es-PE" smtClean="0"/>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CFF1A144-5C05-4F82-B8DE-49FF5C6464E0}" type="datetimeFigureOut">
              <a:rPr lang="es-PE" smtClean="0"/>
              <a:t>02/10/2012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CB4E57A3-EF4D-4BF1-AFED-3F16ED8F1377}" type="slidenum">
              <a:rPr lang="es-PE" smtClean="0"/>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CFF1A144-5C05-4F82-B8DE-49FF5C6464E0}" type="datetimeFigureOut">
              <a:rPr lang="es-PE" smtClean="0"/>
              <a:t>02/10/2012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CB4E57A3-EF4D-4BF1-AFED-3F16ED8F1377}" type="slidenum">
              <a:rPr lang="es-PE" smtClean="0"/>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FF1A144-5C05-4F82-B8DE-49FF5C6464E0}" type="datetimeFigureOut">
              <a:rPr lang="es-PE" smtClean="0"/>
              <a:t>02/10/2012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CB4E57A3-EF4D-4BF1-AFED-3F16ED8F1377}" type="slidenum">
              <a:rPr lang="es-PE" smtClean="0"/>
              <a:t>‹Nº›</a:t>
            </a:fld>
            <a:endParaRPr lang="es-P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CFF1A144-5C05-4F82-B8DE-49FF5C6464E0}" type="datetimeFigureOut">
              <a:rPr lang="es-PE" smtClean="0"/>
              <a:t>02/10/2012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CB4E57A3-EF4D-4BF1-AFED-3F16ED8F1377}" type="slidenum">
              <a:rPr lang="es-PE" smtClean="0"/>
              <a:t>‹Nº›</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CFF1A144-5C05-4F82-B8DE-49FF5C6464E0}" type="datetimeFigureOut">
              <a:rPr lang="es-PE" smtClean="0"/>
              <a:t>02/10/2012</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CB4E57A3-EF4D-4BF1-AFED-3F16ED8F1377}" type="slidenum">
              <a:rPr lang="es-PE" smtClean="0"/>
              <a:t>‹Nº›</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CFF1A144-5C05-4F82-B8DE-49FF5C6464E0}" type="datetimeFigureOut">
              <a:rPr lang="es-PE" smtClean="0"/>
              <a:t>02/10/2012</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CB4E57A3-EF4D-4BF1-AFED-3F16ED8F1377}" type="slidenum">
              <a:rPr lang="es-PE" smtClean="0"/>
              <a:t>‹Nº›</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FF1A144-5C05-4F82-B8DE-49FF5C6464E0}" type="datetimeFigureOut">
              <a:rPr lang="es-PE" smtClean="0"/>
              <a:t>02/10/2012</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CB4E57A3-EF4D-4BF1-AFED-3F16ED8F1377}" type="slidenum">
              <a:rPr lang="es-PE" smtClean="0"/>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F1A144-5C05-4F82-B8DE-49FF5C6464E0}" type="datetimeFigureOut">
              <a:rPr lang="es-PE" smtClean="0"/>
              <a:t>02/10/2012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CB4E57A3-EF4D-4BF1-AFED-3F16ED8F1377}" type="slidenum">
              <a:rPr lang="es-PE" smtClean="0"/>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F1A144-5C05-4F82-B8DE-49FF5C6464E0}" type="datetimeFigureOut">
              <a:rPr lang="es-PE" smtClean="0"/>
              <a:t>02/10/2012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CB4E57A3-EF4D-4BF1-AFED-3F16ED8F1377}" type="slidenum">
              <a:rPr lang="es-PE" smtClean="0"/>
              <a:t>‹Nº›</a:t>
            </a:fld>
            <a:endParaRPr lang="es-P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2D05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F1A144-5C05-4F82-B8DE-49FF5C6464E0}" type="datetimeFigureOut">
              <a:rPr lang="es-PE" smtClean="0"/>
              <a:t>02/10/2012</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4E57A3-EF4D-4BF1-AFED-3F16ED8F1377}" type="slidenum">
              <a:rPr lang="es-PE" smtClean="0"/>
              <a:t>‹Nº›</a:t>
            </a:fld>
            <a:endParaRPr lang="es-P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1559" y="2204864"/>
            <a:ext cx="7772400" cy="642942"/>
          </a:xfrm>
        </p:spPr>
        <p:txBody>
          <a:bodyPr>
            <a:noAutofit/>
          </a:bodyPr>
          <a:lstStyle/>
          <a:p>
            <a:r>
              <a:rPr lang="es-PE" sz="6600" u="sng" dirty="0" smtClean="0"/>
              <a:t>SISTEMA </a:t>
            </a:r>
            <a:r>
              <a:rPr lang="es-PE" sz="6600" u="sng" dirty="0" smtClean="0"/>
              <a:t>INFORMATIVO </a:t>
            </a:r>
            <a:r>
              <a:rPr lang="es-PE" sz="6600" u="sng" dirty="0" smtClean="0"/>
              <a:t/>
            </a:r>
            <a:br>
              <a:rPr lang="es-PE" sz="6600" u="sng" dirty="0" smtClean="0"/>
            </a:br>
            <a:r>
              <a:rPr lang="es-PE" sz="6600" u="sng" dirty="0" smtClean="0"/>
              <a:t>DE MARKETING</a:t>
            </a:r>
            <a:endParaRPr lang="es-PE" sz="6600" u="sng" dirty="0"/>
          </a:p>
        </p:txBody>
      </p:sp>
      <p:sp>
        <p:nvSpPr>
          <p:cNvPr id="3" name="2 Subtítulo"/>
          <p:cNvSpPr>
            <a:spLocks noGrp="1"/>
          </p:cNvSpPr>
          <p:nvPr>
            <p:ph type="subTitle" idx="1"/>
          </p:nvPr>
        </p:nvSpPr>
        <p:spPr>
          <a:xfrm>
            <a:off x="395536" y="4797152"/>
            <a:ext cx="6400800" cy="1752600"/>
          </a:xfrm>
        </p:spPr>
        <p:txBody>
          <a:bodyPr>
            <a:normAutofit fontScale="92500" lnSpcReduction="10000"/>
          </a:bodyPr>
          <a:lstStyle/>
          <a:p>
            <a:r>
              <a:rPr lang="es-PE" sz="2400" u="sng" dirty="0" smtClean="0">
                <a:solidFill>
                  <a:schemeClr val="tx1"/>
                </a:solidFill>
              </a:rPr>
              <a:t>INTEGRANTES</a:t>
            </a:r>
          </a:p>
          <a:p>
            <a:r>
              <a:rPr lang="es-PE" sz="2800" dirty="0" smtClean="0">
                <a:solidFill>
                  <a:schemeClr val="tx1"/>
                </a:solidFill>
              </a:rPr>
              <a:t>KEVIN BARBOZA ALARCON</a:t>
            </a:r>
          </a:p>
          <a:p>
            <a:r>
              <a:rPr lang="es-PE" sz="2800" dirty="0" smtClean="0">
                <a:solidFill>
                  <a:schemeClr val="tx1"/>
                </a:solidFill>
              </a:rPr>
              <a:t>        BEIMER HERRERA  VASQUEZ</a:t>
            </a:r>
          </a:p>
          <a:p>
            <a:r>
              <a:rPr lang="es-PE" sz="2800" dirty="0" smtClean="0">
                <a:solidFill>
                  <a:schemeClr val="tx1"/>
                </a:solidFill>
              </a:rPr>
              <a:t>GEINER RAFAEL IDROGO</a:t>
            </a:r>
          </a:p>
        </p:txBody>
      </p:sp>
      <p:pic>
        <p:nvPicPr>
          <p:cNvPr id="4" name="3 Imagen" descr="C:\Users\Public\Pictures\Sample Pictures\imagesCA922H6X.jpg"/>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6632"/>
            <a:ext cx="2664296" cy="675811"/>
          </a:xfrm>
          <a:prstGeom prst="rect">
            <a:avLst/>
          </a:prstGeom>
          <a:noFill/>
          <a:ln>
            <a:noFill/>
          </a:ln>
        </p:spPr>
      </p:pic>
      <p:sp>
        <p:nvSpPr>
          <p:cNvPr id="6" name="5 Rectángulo"/>
          <p:cNvSpPr/>
          <p:nvPr/>
        </p:nvSpPr>
        <p:spPr>
          <a:xfrm>
            <a:off x="3995936" y="607777"/>
            <a:ext cx="801823" cy="369332"/>
          </a:xfrm>
          <a:prstGeom prst="rect">
            <a:avLst/>
          </a:prstGeom>
        </p:spPr>
        <p:txBody>
          <a:bodyPr wrap="none">
            <a:spAutoFit/>
          </a:bodyPr>
          <a:lstStyle/>
          <a:p>
            <a:r>
              <a:rPr lang="es-PE" u="sng" dirty="0"/>
              <a:t>TEMA:</a:t>
            </a:r>
            <a:endParaRPr lang="es-PE" dirty="0"/>
          </a:p>
        </p:txBody>
      </p:sp>
      <p:sp>
        <p:nvSpPr>
          <p:cNvPr id="7" name="6 Rectángulo"/>
          <p:cNvSpPr/>
          <p:nvPr/>
        </p:nvSpPr>
        <p:spPr>
          <a:xfrm>
            <a:off x="7308304" y="6093296"/>
            <a:ext cx="1517851" cy="369332"/>
          </a:xfrm>
          <a:prstGeom prst="rect">
            <a:avLst/>
          </a:prstGeom>
        </p:spPr>
        <p:txBody>
          <a:bodyPr wrap="none">
            <a:spAutoFit/>
          </a:bodyPr>
          <a:lstStyle/>
          <a:p>
            <a:r>
              <a:rPr lang="es-PE" b="1" dirty="0"/>
              <a:t>F.MARKETING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571472" y="1000108"/>
            <a:ext cx="8229600" cy="1143000"/>
          </a:xfrm>
        </p:spPr>
        <p:txBody>
          <a:bodyPr>
            <a:noAutofit/>
          </a:bodyPr>
          <a:lstStyle/>
          <a:p>
            <a:pPr algn="just"/>
            <a:r>
              <a:rPr lang="es-ES" sz="2800" b="1" dirty="0"/>
              <a:t>Subsistema de Inteligencia de Marketing</a:t>
            </a:r>
            <a:r>
              <a:rPr lang="es-PE" sz="2800" dirty="0"/>
              <a:t/>
            </a:r>
            <a:br>
              <a:rPr lang="es-PE" sz="2800" dirty="0"/>
            </a:br>
            <a:r>
              <a:rPr lang="es-PE" sz="2800" dirty="0" smtClean="0"/>
              <a:t>  </a:t>
            </a:r>
            <a:r>
              <a:rPr lang="es-ES" sz="2800" dirty="0" smtClean="0"/>
              <a:t>Los </a:t>
            </a:r>
            <a:r>
              <a:rPr lang="es-ES" sz="2800" dirty="0"/>
              <a:t>responsables de marketing necesitan información </a:t>
            </a:r>
            <a:r>
              <a:rPr lang="es-ES" sz="2800" dirty="0" smtClean="0"/>
              <a:t>  sobre </a:t>
            </a:r>
            <a:r>
              <a:rPr lang="es-ES" sz="2800" dirty="0"/>
              <a:t>su entorno y sobre las tendencias evolutivas que en el mismo se producen. Éste subsistema se define como un conjunto de fuentes y medios que permite a los dirigentes de marketing obtener una información continua sobre la evolución del entorno de la </a:t>
            </a:r>
            <a:r>
              <a:rPr lang="es-ES" sz="2800" dirty="0" smtClean="0"/>
              <a:t>empresa.</a:t>
            </a:r>
            <a:endParaRPr lang="es-PE" sz="2800" dirty="0"/>
          </a:p>
        </p:txBody>
      </p:sp>
      <p:pic>
        <p:nvPicPr>
          <p:cNvPr id="4" name="3 Imagen" descr="C:\Users\Public\Pictures\Sample Pictures\imagesCA922H6X.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58082" y="6215082"/>
            <a:ext cx="1524000" cy="381000"/>
          </a:xfrm>
          <a:prstGeom prst="rect">
            <a:avLst/>
          </a:prstGeom>
          <a:noFill/>
          <a:ln>
            <a:noFill/>
          </a:ln>
        </p:spPr>
      </p:pic>
      <p:sp>
        <p:nvSpPr>
          <p:cNvPr id="6" name="5 Rectángulo"/>
          <p:cNvSpPr/>
          <p:nvPr/>
        </p:nvSpPr>
        <p:spPr>
          <a:xfrm>
            <a:off x="714348" y="3571876"/>
            <a:ext cx="3571900" cy="523220"/>
          </a:xfrm>
          <a:prstGeom prst="rect">
            <a:avLst/>
          </a:prstGeom>
        </p:spPr>
        <p:txBody>
          <a:bodyPr wrap="square">
            <a:spAutoFit/>
          </a:bodyPr>
          <a:lstStyle/>
          <a:p>
            <a:pPr>
              <a:buFont typeface="Wingdings" pitchFamily="2" charset="2"/>
              <a:buChar char="Ø"/>
            </a:pPr>
            <a:r>
              <a:rPr lang="es-ES" sz="2800" b="1" dirty="0"/>
              <a:t>La imparcialidad</a:t>
            </a:r>
            <a:endParaRPr lang="es-PE" sz="2800" dirty="0"/>
          </a:p>
        </p:txBody>
      </p:sp>
      <p:sp>
        <p:nvSpPr>
          <p:cNvPr id="7" name="6 Rectángulo"/>
          <p:cNvSpPr/>
          <p:nvPr/>
        </p:nvSpPr>
        <p:spPr>
          <a:xfrm>
            <a:off x="785786" y="4214818"/>
            <a:ext cx="4572000" cy="1384995"/>
          </a:xfrm>
          <a:prstGeom prst="rect">
            <a:avLst/>
          </a:prstGeom>
        </p:spPr>
        <p:txBody>
          <a:bodyPr>
            <a:spAutoFit/>
          </a:bodyPr>
          <a:lstStyle/>
          <a:p>
            <a:pPr>
              <a:buFont typeface="Wingdings" pitchFamily="2" charset="2"/>
              <a:buChar char="Ø"/>
            </a:pPr>
            <a:r>
              <a:rPr lang="es-ES" sz="2800" b="1" dirty="0"/>
              <a:t>La </a:t>
            </a:r>
            <a:r>
              <a:rPr lang="es-ES" sz="2800" b="1" dirty="0" smtClean="0"/>
              <a:t>validez</a:t>
            </a:r>
          </a:p>
          <a:p>
            <a:endParaRPr lang="es-PE" sz="2800" dirty="0"/>
          </a:p>
          <a:p>
            <a:pPr>
              <a:buFont typeface="Wingdings" pitchFamily="2" charset="2"/>
              <a:buChar char="Ø"/>
            </a:pPr>
            <a:r>
              <a:rPr lang="es-ES" sz="2800" b="1" dirty="0"/>
              <a:t>La credibilidad</a:t>
            </a:r>
            <a:endParaRPr lang="es-PE"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214290"/>
            <a:ext cx="7772400" cy="1470025"/>
          </a:xfrm>
        </p:spPr>
        <p:txBody>
          <a:bodyPr>
            <a:normAutofit/>
          </a:bodyPr>
          <a:lstStyle/>
          <a:p>
            <a:r>
              <a:rPr lang="es-ES" sz="2800" b="1" dirty="0"/>
              <a:t>Características de la investigación de mercados</a:t>
            </a:r>
            <a:endParaRPr lang="es-PE" sz="2800" dirty="0"/>
          </a:p>
        </p:txBody>
      </p:sp>
      <p:sp>
        <p:nvSpPr>
          <p:cNvPr id="3" name="2 Subtítulo"/>
          <p:cNvSpPr>
            <a:spLocks noGrp="1"/>
          </p:cNvSpPr>
          <p:nvPr>
            <p:ph type="subTitle" idx="1"/>
          </p:nvPr>
        </p:nvSpPr>
        <p:spPr>
          <a:xfrm>
            <a:off x="357158" y="1484784"/>
            <a:ext cx="8786842" cy="4286280"/>
          </a:xfrm>
        </p:spPr>
        <p:txBody>
          <a:bodyPr>
            <a:noAutofit/>
          </a:bodyPr>
          <a:lstStyle/>
          <a:p>
            <a:pPr algn="just"/>
            <a:r>
              <a:rPr lang="es-ES" sz="2000" b="1" dirty="0">
                <a:solidFill>
                  <a:schemeClr val="tx1"/>
                </a:solidFill>
              </a:rPr>
              <a:t>1) Hace hincapié en el manejo de información externa.</a:t>
            </a:r>
            <a:endParaRPr lang="es-PE" sz="2000" b="1" dirty="0">
              <a:solidFill>
                <a:schemeClr val="tx1"/>
              </a:solidFill>
            </a:endParaRPr>
          </a:p>
          <a:p>
            <a:pPr algn="just"/>
            <a:r>
              <a:rPr lang="es-ES" sz="2000" b="1" dirty="0">
                <a:solidFill>
                  <a:schemeClr val="tx1"/>
                </a:solidFill>
              </a:rPr>
              <a:t> </a:t>
            </a:r>
            <a:endParaRPr lang="es-PE" sz="2000" b="1" dirty="0">
              <a:solidFill>
                <a:schemeClr val="tx1"/>
              </a:solidFill>
            </a:endParaRPr>
          </a:p>
          <a:p>
            <a:pPr algn="just"/>
            <a:r>
              <a:rPr lang="es-ES" sz="2000" b="1" dirty="0">
                <a:solidFill>
                  <a:schemeClr val="tx1"/>
                </a:solidFill>
              </a:rPr>
              <a:t>2) Esta orientada a resolver problemas puntuales.</a:t>
            </a:r>
            <a:endParaRPr lang="es-PE" sz="2000" b="1" dirty="0">
              <a:solidFill>
                <a:schemeClr val="tx1"/>
              </a:solidFill>
            </a:endParaRPr>
          </a:p>
          <a:p>
            <a:pPr algn="just"/>
            <a:r>
              <a:rPr lang="es-ES" sz="2000" b="1" dirty="0">
                <a:solidFill>
                  <a:schemeClr val="tx1"/>
                </a:solidFill>
              </a:rPr>
              <a:t> </a:t>
            </a:r>
            <a:endParaRPr lang="es-PE" sz="2000" b="1" dirty="0">
              <a:solidFill>
                <a:schemeClr val="tx1"/>
              </a:solidFill>
            </a:endParaRPr>
          </a:p>
          <a:p>
            <a:pPr algn="just"/>
            <a:r>
              <a:rPr lang="es-ES" sz="2000" b="1" dirty="0">
                <a:solidFill>
                  <a:schemeClr val="tx1"/>
                </a:solidFill>
              </a:rPr>
              <a:t>3) Por tanto opera de manera intermitente proyecto a proyecto.</a:t>
            </a:r>
            <a:endParaRPr lang="es-PE" sz="2000" b="1" dirty="0">
              <a:solidFill>
                <a:schemeClr val="tx1"/>
              </a:solidFill>
            </a:endParaRPr>
          </a:p>
          <a:p>
            <a:pPr algn="just"/>
            <a:r>
              <a:rPr lang="es-ES" sz="2000" b="1" dirty="0">
                <a:solidFill>
                  <a:schemeClr val="tx1"/>
                </a:solidFill>
              </a:rPr>
              <a:t> </a:t>
            </a:r>
            <a:endParaRPr lang="es-PE" sz="2000" b="1" dirty="0">
              <a:solidFill>
                <a:schemeClr val="tx1"/>
              </a:solidFill>
            </a:endParaRPr>
          </a:p>
          <a:p>
            <a:pPr algn="just"/>
            <a:r>
              <a:rPr lang="es-ES" sz="2000" b="1" dirty="0">
                <a:solidFill>
                  <a:schemeClr val="tx1"/>
                </a:solidFill>
              </a:rPr>
              <a:t>4) Esta orientado hacia el futuro.</a:t>
            </a:r>
            <a:endParaRPr lang="es-PE" sz="2000" b="1" dirty="0">
              <a:solidFill>
                <a:schemeClr val="tx1"/>
              </a:solidFill>
            </a:endParaRPr>
          </a:p>
          <a:p>
            <a:pPr algn="just"/>
            <a:r>
              <a:rPr lang="es-ES" sz="2000" b="1" dirty="0">
                <a:solidFill>
                  <a:schemeClr val="tx1"/>
                </a:solidFill>
              </a:rPr>
              <a:t> </a:t>
            </a:r>
            <a:endParaRPr lang="es-PE" sz="2000" b="1" dirty="0">
              <a:solidFill>
                <a:schemeClr val="tx1"/>
              </a:solidFill>
            </a:endParaRPr>
          </a:p>
          <a:p>
            <a:pPr algn="just"/>
            <a:r>
              <a:rPr lang="es-ES" sz="2000" b="1" dirty="0">
                <a:solidFill>
                  <a:schemeClr val="tx1"/>
                </a:solidFill>
              </a:rPr>
              <a:t>5) Para llevar adelante el proceso es indispensable el uso del ordenador.</a:t>
            </a:r>
            <a:endParaRPr lang="es-PE" sz="2000" b="1" dirty="0">
              <a:solidFill>
                <a:schemeClr val="tx1"/>
              </a:solidFill>
            </a:endParaRPr>
          </a:p>
          <a:p>
            <a:pPr algn="just"/>
            <a:r>
              <a:rPr lang="es-ES" sz="2000" b="1" dirty="0">
                <a:solidFill>
                  <a:schemeClr val="tx1"/>
                </a:solidFill>
              </a:rPr>
              <a:t> </a:t>
            </a:r>
            <a:endParaRPr lang="es-PE" sz="2000" b="1" dirty="0">
              <a:solidFill>
                <a:schemeClr val="tx1"/>
              </a:solidFill>
            </a:endParaRPr>
          </a:p>
          <a:p>
            <a:pPr algn="just"/>
            <a:r>
              <a:rPr lang="es-ES" sz="2000" b="1" dirty="0">
                <a:solidFill>
                  <a:schemeClr val="tx1"/>
                </a:solidFill>
              </a:rPr>
              <a:t>6) Incluye otros subsistemas además de la investigación de mercados.</a:t>
            </a:r>
            <a:endParaRPr lang="es-PE" sz="2000" b="1" dirty="0">
              <a:solidFill>
                <a:schemeClr val="tx1"/>
              </a:solidFill>
            </a:endParaRPr>
          </a:p>
          <a:p>
            <a:pPr algn="just"/>
            <a:endParaRPr lang="es-PE" sz="20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500042"/>
            <a:ext cx="7772400" cy="1470025"/>
          </a:xfrm>
        </p:spPr>
        <p:txBody>
          <a:bodyPr>
            <a:normAutofit/>
          </a:bodyPr>
          <a:lstStyle/>
          <a:p>
            <a:pPr algn="just"/>
            <a:r>
              <a:rPr lang="es-PE" sz="2200" b="1" dirty="0"/>
              <a:t>Factores que influyen en el comportamiento de </a:t>
            </a:r>
            <a:r>
              <a:rPr lang="es-PE" sz="2200" b="1" dirty="0" smtClean="0"/>
              <a:t>compra de </a:t>
            </a:r>
            <a:r>
              <a:rPr lang="es-PE" sz="2200" b="1" dirty="0"/>
              <a:t>los consumidores</a:t>
            </a:r>
            <a:r>
              <a:rPr lang="es-PE" dirty="0"/>
              <a:t/>
            </a:r>
            <a:br>
              <a:rPr lang="es-PE" dirty="0"/>
            </a:br>
            <a:endParaRPr lang="es-PE" dirty="0"/>
          </a:p>
        </p:txBody>
      </p:sp>
      <p:sp>
        <p:nvSpPr>
          <p:cNvPr id="3" name="2 Subtítulo"/>
          <p:cNvSpPr>
            <a:spLocks noGrp="1"/>
          </p:cNvSpPr>
          <p:nvPr>
            <p:ph type="subTitle" idx="1"/>
          </p:nvPr>
        </p:nvSpPr>
        <p:spPr>
          <a:xfrm>
            <a:off x="0" y="1857364"/>
            <a:ext cx="8388424" cy="2495552"/>
          </a:xfrm>
        </p:spPr>
        <p:txBody>
          <a:bodyPr>
            <a:noAutofit/>
          </a:bodyPr>
          <a:lstStyle/>
          <a:p>
            <a:pPr algn="just">
              <a:buFont typeface="Wingdings" pitchFamily="2" charset="2"/>
              <a:buChar char="v"/>
            </a:pPr>
            <a:r>
              <a:rPr lang="es-PE" sz="2400" b="1" dirty="0">
                <a:solidFill>
                  <a:schemeClr val="tx1"/>
                </a:solidFill>
              </a:rPr>
              <a:t>Diferenciaremos al consumidor del comprador industrial, puesto </a:t>
            </a:r>
            <a:r>
              <a:rPr lang="es-PE" sz="2400" b="1" dirty="0" smtClean="0">
                <a:solidFill>
                  <a:schemeClr val="tx1"/>
                </a:solidFill>
              </a:rPr>
              <a:t>  que </a:t>
            </a:r>
            <a:r>
              <a:rPr lang="es-PE" sz="2400" b="1" dirty="0">
                <a:solidFill>
                  <a:schemeClr val="tx1"/>
                </a:solidFill>
              </a:rPr>
              <a:t>sus motivos para comprar productos suelen ser diferentes</a:t>
            </a:r>
            <a:r>
              <a:rPr lang="es-PE" sz="2400" b="1" dirty="0" smtClean="0">
                <a:solidFill>
                  <a:schemeClr val="tx1"/>
                </a:solidFill>
              </a:rPr>
              <a:t>.</a:t>
            </a:r>
          </a:p>
          <a:p>
            <a:pPr algn="just"/>
            <a:endParaRPr lang="es-PE" sz="2400" b="1" dirty="0">
              <a:solidFill>
                <a:schemeClr val="tx1"/>
              </a:solidFill>
            </a:endParaRPr>
          </a:p>
          <a:p>
            <a:pPr algn="just">
              <a:buFont typeface="Wingdings" pitchFamily="2" charset="2"/>
              <a:buChar char="v"/>
            </a:pPr>
            <a:r>
              <a:rPr lang="es-PE" sz="2400" b="1" dirty="0">
                <a:solidFill>
                  <a:schemeClr val="tx1"/>
                </a:solidFill>
              </a:rPr>
              <a:t>Por consumidor entenderemos, aquel que adquiere los productos para su uso personal</a:t>
            </a:r>
            <a:r>
              <a:rPr lang="es-PE" sz="2400" b="1" dirty="0" smtClean="0">
                <a:solidFill>
                  <a:schemeClr val="tx1"/>
                </a:solidFill>
              </a:rPr>
              <a:t>.</a:t>
            </a:r>
          </a:p>
          <a:p>
            <a:pPr algn="just"/>
            <a:endParaRPr lang="es-PE" sz="2400" b="1" dirty="0">
              <a:solidFill>
                <a:schemeClr val="tx1"/>
              </a:solidFill>
            </a:endParaRPr>
          </a:p>
          <a:p>
            <a:pPr algn="just">
              <a:buFont typeface="Wingdings" pitchFamily="2" charset="2"/>
              <a:buChar char="v"/>
            </a:pPr>
            <a:r>
              <a:rPr lang="es-PE" sz="2400" b="1" dirty="0">
                <a:solidFill>
                  <a:schemeClr val="tx1"/>
                </a:solidFill>
              </a:rPr>
              <a:t>Por comprador industrial, aquel que adquiere los productos con el ánimo de revenderlos, una vez transformados o no, en otros nuevos.</a:t>
            </a:r>
          </a:p>
          <a:p>
            <a:pPr algn="just"/>
            <a:r>
              <a:rPr lang="es-PE" sz="2400" dirty="0">
                <a:solidFill>
                  <a:schemeClr val="tx1"/>
                </a:solidFill>
              </a:rPr>
              <a:t> </a:t>
            </a:r>
          </a:p>
          <a:p>
            <a:pPr algn="just"/>
            <a:endParaRPr lang="es-PE" sz="28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428604"/>
            <a:ext cx="7772400" cy="1470025"/>
          </a:xfrm>
        </p:spPr>
        <p:txBody>
          <a:bodyPr>
            <a:normAutofit fontScale="90000"/>
          </a:bodyPr>
          <a:lstStyle/>
          <a:p>
            <a:r>
              <a:rPr lang="es-PE" b="1" dirty="0"/>
              <a:t>Influencia de los estímulos externos</a:t>
            </a:r>
            <a:r>
              <a:rPr lang="es-PE" dirty="0"/>
              <a:t/>
            </a:r>
            <a:br>
              <a:rPr lang="es-PE" dirty="0"/>
            </a:br>
            <a:endParaRPr lang="es-PE" dirty="0"/>
          </a:p>
        </p:txBody>
      </p:sp>
      <p:sp>
        <p:nvSpPr>
          <p:cNvPr id="3" name="2 Subtítulo"/>
          <p:cNvSpPr>
            <a:spLocks noGrp="1"/>
          </p:cNvSpPr>
          <p:nvPr>
            <p:ph type="subTitle" idx="1"/>
          </p:nvPr>
        </p:nvSpPr>
        <p:spPr>
          <a:xfrm>
            <a:off x="467544" y="2852936"/>
            <a:ext cx="8001056" cy="1512168"/>
          </a:xfrm>
        </p:spPr>
        <p:style>
          <a:lnRef idx="2">
            <a:schemeClr val="accent1"/>
          </a:lnRef>
          <a:fillRef idx="1">
            <a:schemeClr val="lt1"/>
          </a:fillRef>
          <a:effectRef idx="0">
            <a:schemeClr val="accent1"/>
          </a:effectRef>
          <a:fontRef idx="minor">
            <a:schemeClr val="dk1"/>
          </a:fontRef>
        </p:style>
        <p:txBody>
          <a:bodyPr>
            <a:noAutofit/>
          </a:bodyPr>
          <a:lstStyle/>
          <a:p>
            <a:pPr algn="just"/>
            <a:r>
              <a:rPr lang="es-PE" sz="2800" b="1" dirty="0">
                <a:solidFill>
                  <a:schemeClr val="tx1"/>
                </a:solidFill>
              </a:rPr>
              <a:t>S</a:t>
            </a:r>
            <a:r>
              <a:rPr lang="es-PE" sz="2800" b="1" dirty="0" smtClean="0">
                <a:solidFill>
                  <a:schemeClr val="tx1"/>
                </a:solidFill>
              </a:rPr>
              <a:t>us </a:t>
            </a:r>
            <a:r>
              <a:rPr lang="es-PE" sz="2800" b="1" dirty="0">
                <a:solidFill>
                  <a:schemeClr val="tx1"/>
                </a:solidFill>
              </a:rPr>
              <a:t>posibilidades de movimiento físico para conocer y comparar productos, el ambiente tecnológico y político, etc. también actuarán como influencias</a:t>
            </a:r>
            <a:r>
              <a:rPr lang="es-PE" sz="2800" b="1" dirty="0" smtClean="0">
                <a:solidFill>
                  <a:schemeClr val="tx1"/>
                </a:solidFill>
              </a:rPr>
              <a:t>.</a:t>
            </a:r>
          </a:p>
          <a:p>
            <a:pPr algn="just"/>
            <a:endParaRPr lang="es-PE" sz="2800" b="1" dirty="0">
              <a:solidFill>
                <a:schemeClr val="tx1"/>
              </a:solidFill>
            </a:endParaRPr>
          </a:p>
          <a:p>
            <a:endParaRPr lang="es-PE" sz="28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just"/>
            <a:r>
              <a:rPr lang="es-PE" sz="3200" b="1" dirty="0" smtClean="0">
                <a:solidFill>
                  <a:schemeClr val="bg1"/>
                </a:solidFill>
                <a:effectLst>
                  <a:outerShdw blurRad="38100" dist="38100" dir="2700000" algn="tl">
                    <a:srgbClr val="000000">
                      <a:alpha val="43137"/>
                    </a:srgbClr>
                  </a:outerShdw>
                </a:effectLst>
              </a:rPr>
              <a:t>INFLUENCIA DE LOS ESTÍMULOS EXTERNOS</a:t>
            </a:r>
            <a:br>
              <a:rPr lang="es-PE" sz="3200" b="1" dirty="0" smtClean="0">
                <a:solidFill>
                  <a:schemeClr val="bg1"/>
                </a:solidFill>
                <a:effectLst>
                  <a:outerShdw blurRad="38100" dist="38100" dir="2700000" algn="tl">
                    <a:srgbClr val="000000">
                      <a:alpha val="43137"/>
                    </a:srgbClr>
                  </a:outerShdw>
                </a:effectLst>
              </a:rPr>
            </a:br>
            <a:endParaRPr lang="es-PE" sz="3200" b="1" dirty="0">
              <a:solidFill>
                <a:schemeClr val="bg1"/>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lstStyle/>
          <a:p>
            <a:pPr marL="0" indent="0" algn="just">
              <a:buNone/>
            </a:pPr>
            <a:r>
              <a:rPr lang="es-PE" b="1" dirty="0"/>
              <a:t>El consumidor se encuentra influenciado por estímulos externos que continuamente está recibiendo, unos provienen de las acciones conscientes del marketing, diversidad de productos, de los mensajes publicitarios , variadas ofertas de precios, que pueden incluir o no agresivas </a:t>
            </a:r>
            <a:r>
              <a:rPr lang="es-PE" b="1" dirty="0" smtClean="0"/>
              <a:t>promociones.</a:t>
            </a:r>
            <a:endParaRPr lang="es-PE" b="1" dirty="0"/>
          </a:p>
        </p:txBody>
      </p:sp>
    </p:spTree>
    <p:extLst>
      <p:ext uri="{BB962C8B-B14F-4D97-AF65-F5344CB8AC3E}">
        <p14:creationId xmlns:p14="http://schemas.microsoft.com/office/powerpoint/2010/main" val="1236002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357166"/>
            <a:ext cx="7772400" cy="1470025"/>
          </a:xfrm>
        </p:spPr>
        <p:txBody>
          <a:bodyPr>
            <a:normAutofit fontScale="90000"/>
          </a:bodyPr>
          <a:lstStyle/>
          <a:p>
            <a:r>
              <a:rPr lang="es-PE" b="1" dirty="0"/>
              <a:t>Influencia de los estímulos internos</a:t>
            </a:r>
            <a:r>
              <a:rPr lang="es-PE" dirty="0"/>
              <a:t/>
            </a:r>
            <a:br>
              <a:rPr lang="es-PE" dirty="0"/>
            </a:br>
            <a:endParaRPr lang="es-PE" dirty="0"/>
          </a:p>
        </p:txBody>
      </p:sp>
      <p:sp>
        <p:nvSpPr>
          <p:cNvPr id="3" name="2 Subtítulo"/>
          <p:cNvSpPr>
            <a:spLocks noGrp="1"/>
          </p:cNvSpPr>
          <p:nvPr>
            <p:ph type="subTitle" idx="1"/>
          </p:nvPr>
        </p:nvSpPr>
        <p:spPr>
          <a:xfrm>
            <a:off x="285720" y="1714488"/>
            <a:ext cx="7858180" cy="1752600"/>
          </a:xfrm>
        </p:spPr>
        <p:txBody>
          <a:bodyPr>
            <a:normAutofit fontScale="25000" lnSpcReduction="20000"/>
          </a:bodyPr>
          <a:lstStyle/>
          <a:p>
            <a:pPr algn="just"/>
            <a:r>
              <a:rPr lang="es-PE" sz="11200" dirty="0">
                <a:solidFill>
                  <a:schemeClr val="tx1"/>
                </a:solidFill>
              </a:rPr>
              <a:t>Aquí se encuentra la parte más misteriosa, desconocida y que habitualmente más se ha prestado a las investigaciones de los teóricos del la conducta del comportamiento del consumidor.</a:t>
            </a:r>
          </a:p>
          <a:p>
            <a:pPr algn="just"/>
            <a:r>
              <a:rPr lang="es-PE" sz="11200" dirty="0">
                <a:solidFill>
                  <a:schemeClr val="tx1"/>
                </a:solidFill>
              </a:rPr>
              <a:t> </a:t>
            </a:r>
          </a:p>
          <a:p>
            <a:pPr algn="just"/>
            <a:r>
              <a:rPr lang="es-PE" sz="11200" dirty="0">
                <a:solidFill>
                  <a:schemeClr val="tx1"/>
                </a:solidFill>
              </a:rPr>
              <a:t>Podríamos hablar de estímulos que influyen desde las características intrínsecas del consumidor, como son la cultura, las clases sociales, los grupos a los que pertenece, y las características personales y psicológicas.</a:t>
            </a:r>
          </a:p>
          <a:p>
            <a:endParaRPr lang="es-PE"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14290"/>
            <a:ext cx="9144000" cy="1143000"/>
          </a:xfrm>
        </p:spPr>
        <p:txBody>
          <a:bodyPr>
            <a:normAutofit fontScale="90000"/>
          </a:bodyPr>
          <a:lstStyle/>
          <a:p>
            <a:pPr algn="just"/>
            <a:r>
              <a:rPr lang="es-ES" sz="2200" b="1" i="1" dirty="0"/>
              <a:t>Factores que influyen en el comportamiento de compra de los compradores industriales</a:t>
            </a:r>
            <a:r>
              <a:rPr lang="es-PE" i="1" dirty="0"/>
              <a:t/>
            </a:r>
            <a:br>
              <a:rPr lang="es-PE" i="1" dirty="0"/>
            </a:br>
            <a:endParaRPr lang="es-PE" i="1" dirty="0"/>
          </a:p>
        </p:txBody>
      </p:sp>
      <p:sp>
        <p:nvSpPr>
          <p:cNvPr id="3" name="2 Marcador de contenido"/>
          <p:cNvSpPr>
            <a:spLocks noGrp="1"/>
          </p:cNvSpPr>
          <p:nvPr>
            <p:ph idx="1"/>
          </p:nvPr>
        </p:nvSpPr>
        <p:spPr/>
        <p:txBody>
          <a:bodyPr>
            <a:normAutofit fontScale="92500" lnSpcReduction="20000"/>
          </a:bodyPr>
          <a:lstStyle/>
          <a:p>
            <a:pPr algn="just"/>
            <a:r>
              <a:rPr lang="es-ES" b="1" dirty="0" smtClean="0"/>
              <a:t>LOS FACTORES AMBIENTALES. </a:t>
            </a:r>
          </a:p>
          <a:p>
            <a:pPr marL="0" indent="0" algn="just">
              <a:buNone/>
            </a:pPr>
            <a:r>
              <a:rPr lang="es-ES" dirty="0" smtClean="0"/>
              <a:t>Entre </a:t>
            </a:r>
            <a:r>
              <a:rPr lang="es-ES" dirty="0"/>
              <a:t>estos se encuentran: las perspectivas económicas, el coste del dinero, la tasa de cambio tecnológico, los desarrollos políticos reguladores y el desarrollo competitivo</a:t>
            </a:r>
            <a:r>
              <a:rPr lang="es-ES" b="1" dirty="0" smtClean="0"/>
              <a:t>.</a:t>
            </a:r>
            <a:endParaRPr lang="es-PE" b="1" dirty="0" smtClean="0"/>
          </a:p>
          <a:p>
            <a:pPr algn="just">
              <a:buNone/>
            </a:pPr>
            <a:r>
              <a:rPr lang="es-ES" b="1" dirty="0" smtClean="0"/>
              <a:t> </a:t>
            </a:r>
            <a:endParaRPr lang="es-PE" b="1" dirty="0" smtClean="0"/>
          </a:p>
          <a:p>
            <a:pPr algn="just"/>
            <a:r>
              <a:rPr lang="es-ES" b="1" dirty="0" smtClean="0"/>
              <a:t>LOS FACTORES ORGANIZACIONALES.</a:t>
            </a:r>
          </a:p>
          <a:p>
            <a:pPr marL="0" indent="0" algn="just">
              <a:buNone/>
            </a:pPr>
            <a:r>
              <a:rPr lang="es-ES" b="1" dirty="0" smtClean="0"/>
              <a:t> </a:t>
            </a:r>
            <a:r>
              <a:rPr lang="es-ES" dirty="0" smtClean="0"/>
              <a:t>Los objetivos de la empresa, su política y procedimientos de aprovisionamiento, etc.</a:t>
            </a:r>
            <a:endParaRPr lang="es-PE" dirty="0" smtClean="0"/>
          </a:p>
          <a:p>
            <a:pPr algn="just">
              <a:buNone/>
            </a:pPr>
            <a:r>
              <a:rPr lang="es-ES" dirty="0"/>
              <a:t> </a:t>
            </a:r>
            <a:endParaRPr lang="es-PE" dirty="0"/>
          </a:p>
          <a:p>
            <a:endParaRPr lang="es-P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pPr algn="just"/>
            <a:r>
              <a:rPr lang="es-ES" b="1" dirty="0" smtClean="0"/>
              <a:t>LOS FACTORES INTERPERSONALES.</a:t>
            </a:r>
          </a:p>
          <a:p>
            <a:pPr marL="0" indent="0" algn="just">
              <a:buNone/>
            </a:pPr>
            <a:r>
              <a:rPr lang="es-ES" dirty="0" smtClean="0"/>
              <a:t>Aquí </a:t>
            </a:r>
            <a:r>
              <a:rPr lang="es-ES" dirty="0"/>
              <a:t>juega un papel relevante la capacidad de persuasión del vendedor industrial, su capacidad para la persuasión y su empatía.</a:t>
            </a:r>
            <a:endParaRPr lang="es-PE" dirty="0"/>
          </a:p>
          <a:p>
            <a:pPr algn="just">
              <a:buNone/>
            </a:pPr>
            <a:r>
              <a:rPr lang="es-ES" dirty="0"/>
              <a:t> </a:t>
            </a:r>
            <a:endParaRPr lang="es-PE" dirty="0"/>
          </a:p>
          <a:p>
            <a:pPr algn="just"/>
            <a:r>
              <a:rPr lang="es-ES" b="1" dirty="0" smtClean="0"/>
              <a:t>LOS FACTORES PERSONALES</a:t>
            </a:r>
          </a:p>
          <a:p>
            <a:pPr marL="0" indent="0" algn="just">
              <a:buNone/>
            </a:pPr>
            <a:r>
              <a:rPr lang="es-ES" b="1" dirty="0" smtClean="0"/>
              <a:t> </a:t>
            </a:r>
            <a:r>
              <a:rPr lang="es-ES" dirty="0" smtClean="0"/>
              <a:t>como </a:t>
            </a:r>
            <a:r>
              <a:rPr lang="es-ES" dirty="0"/>
              <a:t>la edad, la posición laboral, la formación etc. factores que en muchos casos influyen en las compras industriales de igual manera que en las compras de los consumidores</a:t>
            </a:r>
            <a:r>
              <a:rPr lang="es-ES" b="1" dirty="0"/>
              <a:t>.</a:t>
            </a:r>
            <a:endParaRPr lang="es-PE" b="1" dirty="0"/>
          </a:p>
          <a:p>
            <a:pPr algn="just">
              <a:buNone/>
            </a:pPr>
            <a:r>
              <a:rPr lang="es-ES" dirty="0"/>
              <a:t> </a:t>
            </a:r>
            <a:endParaRPr lang="es-PE" dirty="0"/>
          </a:p>
        </p:txBody>
      </p:sp>
      <p:sp>
        <p:nvSpPr>
          <p:cNvPr id="5" name="1 Título"/>
          <p:cNvSpPr>
            <a:spLocks noGrp="1"/>
          </p:cNvSpPr>
          <p:nvPr>
            <p:ph type="title"/>
          </p:nvPr>
        </p:nvSpPr>
        <p:spPr/>
        <p:txBody>
          <a:bodyPr>
            <a:normAutofit fontScale="90000"/>
          </a:bodyPr>
          <a:lstStyle/>
          <a:p>
            <a:pPr algn="just"/>
            <a:r>
              <a:rPr lang="es-ES" sz="2200" b="1" i="1" dirty="0"/>
              <a:t>Factores que influyen en el comportamiento de compra de los compradores industriales</a:t>
            </a:r>
            <a:r>
              <a:rPr lang="es-PE" i="1" dirty="0"/>
              <a:t/>
            </a:r>
            <a:br>
              <a:rPr lang="es-PE" i="1" dirty="0"/>
            </a:br>
            <a:endParaRPr lang="es-PE" i="1" dirty="0"/>
          </a:p>
        </p:txBody>
      </p:sp>
    </p:spTree>
    <p:extLst>
      <p:ext uri="{BB962C8B-B14F-4D97-AF65-F5344CB8AC3E}">
        <p14:creationId xmlns:p14="http://schemas.microsoft.com/office/powerpoint/2010/main" val="3053703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p:txBody>
          <a:bodyPr>
            <a:normAutofit fontScale="92500" lnSpcReduction="10000"/>
          </a:bodyPr>
          <a:lstStyle/>
          <a:p>
            <a:pPr algn="just"/>
            <a:r>
              <a:rPr lang="es-PE" b="1" dirty="0" smtClean="0"/>
              <a:t>CONCLUSIÓN</a:t>
            </a:r>
          </a:p>
          <a:p>
            <a:pPr marL="0" indent="0" algn="just">
              <a:buNone/>
            </a:pPr>
            <a:r>
              <a:rPr lang="es-PE" i="1" dirty="0" smtClean="0"/>
              <a:t>Podemos </a:t>
            </a:r>
            <a:r>
              <a:rPr lang="es-PE" i="1" dirty="0"/>
              <a:t>deducir que  en las organizaciones es indispensable que se tenga en cuenta los sistemas de información para ir evadiendo los paradigmas que en el mundo de los negocios son tal frecuentes, recordando que como departamento de marketing es función indispensable analizar las fuentes informativas y estar relacionados con todos los departamentos y recursos que estos empleen para la ejecución de la producción y/o servicio.</a:t>
            </a:r>
            <a:endParaRPr lang="es-PE" dirty="0"/>
          </a:p>
          <a:p>
            <a:pPr algn="just"/>
            <a:endParaRPr lang="es-PE" dirty="0"/>
          </a:p>
        </p:txBody>
      </p:sp>
    </p:spTree>
    <p:extLst>
      <p:ext uri="{BB962C8B-B14F-4D97-AF65-F5344CB8AC3E}">
        <p14:creationId xmlns:p14="http://schemas.microsoft.com/office/powerpoint/2010/main" val="108829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marketing-mi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0832"/>
            <a:ext cx="7632848" cy="6699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1422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graphicFrame>
        <p:nvGraphicFramePr>
          <p:cNvPr id="5" name="4 Tabla"/>
          <p:cNvGraphicFramePr>
            <a:graphicFrameLocks noGrp="1"/>
          </p:cNvGraphicFramePr>
          <p:nvPr>
            <p:extLst>
              <p:ext uri="{D42A27DB-BD31-4B8C-83A1-F6EECF244321}">
                <p14:modId xmlns:p14="http://schemas.microsoft.com/office/powerpoint/2010/main" val="1342123999"/>
              </p:ext>
            </p:extLst>
          </p:nvPr>
        </p:nvGraphicFramePr>
        <p:xfrm>
          <a:off x="323528" y="116633"/>
          <a:ext cx="8820472" cy="6741366"/>
        </p:xfrm>
        <a:graphic>
          <a:graphicData uri="http://schemas.openxmlformats.org/drawingml/2006/table">
            <a:tbl>
              <a:tblPr firstRow="1" firstCol="1" bandRow="1">
                <a:tableStyleId>{5C22544A-7EE6-4342-B048-85BDC9FD1C3A}</a:tableStyleId>
              </a:tblPr>
              <a:tblGrid>
                <a:gridCol w="1908293"/>
                <a:gridCol w="6912179"/>
              </a:tblGrid>
              <a:tr h="668915">
                <a:tc>
                  <a:txBody>
                    <a:bodyPr/>
                    <a:lstStyle/>
                    <a:p>
                      <a:pPr algn="just">
                        <a:lnSpc>
                          <a:spcPts val="1200"/>
                        </a:lnSpc>
                        <a:spcBef>
                          <a:spcPts val="675"/>
                        </a:spcBef>
                        <a:spcAft>
                          <a:spcPts val="675"/>
                        </a:spcAft>
                      </a:pPr>
                      <a:endParaRPr lang="es-ES" sz="2400" dirty="0" smtClean="0">
                        <a:effectLst/>
                      </a:endParaRPr>
                    </a:p>
                    <a:p>
                      <a:pPr algn="just">
                        <a:lnSpc>
                          <a:spcPts val="1200"/>
                        </a:lnSpc>
                        <a:spcBef>
                          <a:spcPts val="675"/>
                        </a:spcBef>
                        <a:spcAft>
                          <a:spcPts val="675"/>
                        </a:spcAft>
                      </a:pPr>
                      <a:r>
                        <a:rPr lang="es-ES" sz="2400" dirty="0" smtClean="0">
                          <a:effectLst/>
                        </a:rPr>
                        <a:t>Autor</a:t>
                      </a:r>
                      <a:r>
                        <a:rPr lang="es-ES" sz="2400" dirty="0">
                          <a:effectLst/>
                        </a:rPr>
                        <a:t> </a:t>
                      </a:r>
                      <a:endParaRPr lang="es-PE" sz="4000" dirty="0">
                        <a:effectLst/>
                        <a:latin typeface="Calibri"/>
                        <a:ea typeface="Calibri"/>
                        <a:cs typeface="Times New Roman"/>
                      </a:endParaRPr>
                    </a:p>
                  </a:txBody>
                  <a:tcPr marL="19050" marR="19050" marT="19050" marB="19050"/>
                </a:tc>
                <a:tc>
                  <a:txBody>
                    <a:bodyPr/>
                    <a:lstStyle/>
                    <a:p>
                      <a:pPr algn="ctr">
                        <a:lnSpc>
                          <a:spcPts val="1200"/>
                        </a:lnSpc>
                        <a:spcBef>
                          <a:spcPts val="675"/>
                        </a:spcBef>
                        <a:spcAft>
                          <a:spcPts val="675"/>
                        </a:spcAft>
                      </a:pPr>
                      <a:endParaRPr lang="es-ES" sz="3200" dirty="0" smtClean="0">
                        <a:effectLst/>
                      </a:endParaRPr>
                    </a:p>
                    <a:p>
                      <a:pPr algn="ctr">
                        <a:lnSpc>
                          <a:spcPts val="1200"/>
                        </a:lnSpc>
                        <a:spcBef>
                          <a:spcPts val="675"/>
                        </a:spcBef>
                        <a:spcAft>
                          <a:spcPts val="675"/>
                        </a:spcAft>
                      </a:pPr>
                      <a:r>
                        <a:rPr lang="es-ES" sz="3200" dirty="0" smtClean="0">
                          <a:effectLst/>
                        </a:rPr>
                        <a:t>Conceptualización</a:t>
                      </a:r>
                      <a:endParaRPr lang="es-PE" sz="3200" dirty="0">
                        <a:effectLst/>
                        <a:latin typeface="Calibri"/>
                        <a:ea typeface="Calibri"/>
                        <a:cs typeface="Times New Roman"/>
                      </a:endParaRPr>
                    </a:p>
                  </a:txBody>
                  <a:tcPr marL="19050" marR="19050" marT="19050" marB="19050"/>
                </a:tc>
              </a:tr>
              <a:tr h="1274782">
                <a:tc>
                  <a:txBody>
                    <a:bodyPr/>
                    <a:lstStyle/>
                    <a:p>
                      <a:pPr algn="just">
                        <a:lnSpc>
                          <a:spcPts val="1200"/>
                        </a:lnSpc>
                        <a:spcBef>
                          <a:spcPts val="675"/>
                        </a:spcBef>
                        <a:spcAft>
                          <a:spcPts val="675"/>
                        </a:spcAft>
                      </a:pPr>
                      <a:endParaRPr lang="es-ES" sz="1800" dirty="0" smtClean="0">
                        <a:effectLst/>
                      </a:endParaRPr>
                    </a:p>
                    <a:p>
                      <a:pPr algn="just">
                        <a:lnSpc>
                          <a:spcPts val="1200"/>
                        </a:lnSpc>
                        <a:spcBef>
                          <a:spcPts val="675"/>
                        </a:spcBef>
                        <a:spcAft>
                          <a:spcPts val="675"/>
                        </a:spcAft>
                      </a:pPr>
                      <a:r>
                        <a:rPr lang="es-ES" sz="1800" dirty="0" smtClean="0">
                          <a:effectLst/>
                        </a:rPr>
                        <a:t>Kotler,Phillip </a:t>
                      </a:r>
                      <a:r>
                        <a:rPr lang="es-ES" sz="1800" dirty="0">
                          <a:effectLst/>
                        </a:rPr>
                        <a:t>(1990)</a:t>
                      </a:r>
                      <a:endParaRPr lang="es-PE" sz="3200" dirty="0">
                        <a:effectLst/>
                        <a:latin typeface="Calibri"/>
                        <a:ea typeface="Calibri"/>
                        <a:cs typeface="Times New Roman"/>
                      </a:endParaRPr>
                    </a:p>
                  </a:txBody>
                  <a:tcPr marL="19050" marR="19050" marT="19050" marB="19050"/>
                </a:tc>
                <a:tc>
                  <a:txBody>
                    <a:bodyPr/>
                    <a:lstStyle/>
                    <a:p>
                      <a:pPr algn="just">
                        <a:lnSpc>
                          <a:spcPts val="1200"/>
                        </a:lnSpc>
                        <a:spcBef>
                          <a:spcPts val="675"/>
                        </a:spcBef>
                        <a:spcAft>
                          <a:spcPts val="675"/>
                        </a:spcAft>
                      </a:pPr>
                      <a:endParaRPr lang="es-ES" sz="1800" dirty="0" smtClean="0">
                        <a:solidFill>
                          <a:schemeClr val="tx1"/>
                        </a:solidFill>
                        <a:effectLst/>
                      </a:endParaRPr>
                    </a:p>
                    <a:p>
                      <a:pPr algn="just">
                        <a:lnSpc>
                          <a:spcPts val="1200"/>
                        </a:lnSpc>
                        <a:spcBef>
                          <a:spcPts val="675"/>
                        </a:spcBef>
                        <a:spcAft>
                          <a:spcPts val="675"/>
                        </a:spcAft>
                      </a:pPr>
                      <a:r>
                        <a:rPr lang="es-ES" sz="1800" dirty="0" smtClean="0">
                          <a:solidFill>
                            <a:schemeClr val="tx1"/>
                          </a:solidFill>
                          <a:effectLst/>
                        </a:rPr>
                        <a:t>"</a:t>
                      </a:r>
                      <a:r>
                        <a:rPr lang="es-ES" sz="1800" dirty="0">
                          <a:solidFill>
                            <a:schemeClr val="tx1"/>
                          </a:solidFill>
                          <a:effectLst/>
                        </a:rPr>
                        <a:t>El conjunto de personas, equipos y </a:t>
                      </a:r>
                      <a:r>
                        <a:rPr lang="es-ES" sz="1800" u="none" strike="noStrike" dirty="0">
                          <a:solidFill>
                            <a:schemeClr val="tx1"/>
                          </a:solidFill>
                          <a:effectLst/>
                        </a:rPr>
                        <a:t>procedimientos</a:t>
                      </a:r>
                      <a:r>
                        <a:rPr lang="es-ES" sz="1800" dirty="0">
                          <a:solidFill>
                            <a:schemeClr val="tx1"/>
                          </a:solidFill>
                          <a:effectLst/>
                        </a:rPr>
                        <a:t> diseñados para recoger clasificar, analizar, valorar y distribuir a tiempo toda la información que demandan los gestores de marketing". </a:t>
                      </a:r>
                      <a:endParaRPr lang="es-PE" sz="3200" dirty="0">
                        <a:solidFill>
                          <a:schemeClr val="tx1"/>
                        </a:solidFill>
                        <a:effectLst/>
                        <a:latin typeface="Calibri"/>
                        <a:ea typeface="Calibri"/>
                        <a:cs typeface="Times New Roman"/>
                      </a:endParaRPr>
                    </a:p>
                  </a:txBody>
                  <a:tcPr marL="19050" marR="19050" marT="19050" marB="19050"/>
                </a:tc>
              </a:tr>
              <a:tr h="1901335">
                <a:tc>
                  <a:txBody>
                    <a:bodyPr/>
                    <a:lstStyle/>
                    <a:p>
                      <a:pPr algn="ctr">
                        <a:lnSpc>
                          <a:spcPts val="1200"/>
                        </a:lnSpc>
                        <a:spcBef>
                          <a:spcPts val="675"/>
                        </a:spcBef>
                        <a:spcAft>
                          <a:spcPts val="675"/>
                        </a:spcAft>
                      </a:pPr>
                      <a:endParaRPr lang="es-ES" sz="1600" dirty="0" smtClean="0">
                        <a:effectLst/>
                      </a:endParaRPr>
                    </a:p>
                    <a:p>
                      <a:pPr algn="ctr">
                        <a:lnSpc>
                          <a:spcPts val="1200"/>
                        </a:lnSpc>
                        <a:spcBef>
                          <a:spcPts val="675"/>
                        </a:spcBef>
                        <a:spcAft>
                          <a:spcPts val="675"/>
                        </a:spcAft>
                      </a:pPr>
                      <a:endParaRPr lang="es-ES" sz="1600" dirty="0" smtClean="0">
                        <a:effectLst/>
                      </a:endParaRPr>
                    </a:p>
                    <a:p>
                      <a:pPr algn="ctr">
                        <a:lnSpc>
                          <a:spcPts val="1200"/>
                        </a:lnSpc>
                        <a:spcBef>
                          <a:spcPts val="675"/>
                        </a:spcBef>
                        <a:spcAft>
                          <a:spcPts val="675"/>
                        </a:spcAft>
                      </a:pPr>
                      <a:r>
                        <a:rPr lang="es-ES" sz="1600" dirty="0" smtClean="0">
                          <a:effectLst/>
                        </a:rPr>
                        <a:t>Muñiz</a:t>
                      </a:r>
                      <a:r>
                        <a:rPr lang="es-ES" sz="1600" dirty="0">
                          <a:effectLst/>
                        </a:rPr>
                        <a:t>, Rafael (2004).</a:t>
                      </a:r>
                      <a:endParaRPr lang="es-PE" sz="2800" dirty="0">
                        <a:effectLst/>
                        <a:latin typeface="Calibri"/>
                        <a:ea typeface="Calibri"/>
                        <a:cs typeface="Times New Roman"/>
                      </a:endParaRPr>
                    </a:p>
                  </a:txBody>
                  <a:tcPr marL="19050" marR="19050" marT="19050" marB="19050"/>
                </a:tc>
                <a:tc>
                  <a:txBody>
                    <a:bodyPr/>
                    <a:lstStyle/>
                    <a:p>
                      <a:pPr algn="just">
                        <a:lnSpc>
                          <a:spcPts val="1200"/>
                        </a:lnSpc>
                        <a:spcBef>
                          <a:spcPts val="675"/>
                        </a:spcBef>
                        <a:spcAft>
                          <a:spcPts val="675"/>
                        </a:spcAft>
                      </a:pPr>
                      <a:endParaRPr lang="es-ES" sz="1600" dirty="0" smtClean="0">
                        <a:effectLst/>
                      </a:endParaRPr>
                    </a:p>
                    <a:p>
                      <a:pPr algn="just">
                        <a:lnSpc>
                          <a:spcPts val="1200"/>
                        </a:lnSpc>
                        <a:spcBef>
                          <a:spcPts val="675"/>
                        </a:spcBef>
                        <a:spcAft>
                          <a:spcPts val="675"/>
                        </a:spcAft>
                      </a:pPr>
                      <a:r>
                        <a:rPr lang="es-ES" sz="1600" dirty="0" smtClean="0">
                          <a:effectLst/>
                        </a:rPr>
                        <a:t>"</a:t>
                      </a:r>
                      <a:r>
                        <a:rPr lang="es-ES" sz="1600" dirty="0">
                          <a:effectLst/>
                        </a:rPr>
                        <a:t>Conjunto de relaciones estructuradas, donde intervienen los hombres, las máquinas y los procedimientos, y que tiene por objeto el generar un flujo ordenado de información pertinente, proveniente de </a:t>
                      </a:r>
                      <a:r>
                        <a:rPr lang="es-ES" sz="1600" u="none" strike="noStrike" dirty="0">
                          <a:effectLst/>
                        </a:rPr>
                        <a:t>fuentes</a:t>
                      </a:r>
                      <a:r>
                        <a:rPr lang="es-ES" sz="1600" dirty="0">
                          <a:effectLst/>
                        </a:rPr>
                        <a:t> internas y externas a la empresa, destinada a servir de base a las decisiones dentro de las áreas específicas de </a:t>
                      </a:r>
                      <a:r>
                        <a:rPr lang="es-ES" sz="1600" u="none" strike="noStrike" dirty="0" smtClean="0">
                          <a:effectLst/>
                        </a:rPr>
                        <a:t>responsabilidad  </a:t>
                      </a:r>
                      <a:r>
                        <a:rPr lang="es-ES" sz="1600" dirty="0" smtClean="0">
                          <a:effectLst/>
                        </a:rPr>
                        <a:t>de </a:t>
                      </a:r>
                      <a:r>
                        <a:rPr lang="es-ES" sz="1600" dirty="0">
                          <a:effectLst/>
                        </a:rPr>
                        <a:t>marketing" </a:t>
                      </a:r>
                      <a:endParaRPr lang="es-PE" sz="2800" dirty="0">
                        <a:effectLst/>
                        <a:latin typeface="Calibri"/>
                        <a:ea typeface="Calibri"/>
                        <a:cs typeface="Times New Roman"/>
                      </a:endParaRPr>
                    </a:p>
                  </a:txBody>
                  <a:tcPr marL="19050" marR="19050" marT="19050" marB="19050"/>
                </a:tc>
              </a:tr>
              <a:tr h="1297439">
                <a:tc>
                  <a:txBody>
                    <a:bodyPr/>
                    <a:lstStyle/>
                    <a:p>
                      <a:pPr algn="just">
                        <a:lnSpc>
                          <a:spcPts val="1200"/>
                        </a:lnSpc>
                        <a:spcBef>
                          <a:spcPts val="675"/>
                        </a:spcBef>
                        <a:spcAft>
                          <a:spcPts val="675"/>
                        </a:spcAft>
                      </a:pPr>
                      <a:endParaRPr lang="es-ES" sz="1600" dirty="0" smtClean="0">
                        <a:effectLst/>
                      </a:endParaRPr>
                    </a:p>
                    <a:p>
                      <a:pPr algn="just">
                        <a:lnSpc>
                          <a:spcPts val="1200"/>
                        </a:lnSpc>
                        <a:spcBef>
                          <a:spcPts val="675"/>
                        </a:spcBef>
                        <a:spcAft>
                          <a:spcPts val="675"/>
                        </a:spcAft>
                      </a:pPr>
                      <a:r>
                        <a:rPr lang="es-ES" sz="1600" dirty="0" err="1" smtClean="0">
                          <a:effectLst/>
                        </a:rPr>
                        <a:t>Santesmases</a:t>
                      </a:r>
                      <a:r>
                        <a:rPr lang="es-ES" sz="1600" dirty="0" smtClean="0">
                          <a:effectLst/>
                        </a:rPr>
                        <a:t> </a:t>
                      </a:r>
                      <a:r>
                        <a:rPr lang="es-ES" sz="1600" dirty="0" err="1">
                          <a:effectLst/>
                        </a:rPr>
                        <a:t>Mestre</a:t>
                      </a:r>
                      <a:r>
                        <a:rPr lang="es-ES" sz="1600" dirty="0">
                          <a:effectLst/>
                        </a:rPr>
                        <a:t>,</a:t>
                      </a:r>
                      <a:endParaRPr lang="es-PE" sz="2800" dirty="0">
                        <a:effectLst/>
                      </a:endParaRPr>
                    </a:p>
                    <a:p>
                      <a:pPr algn="just">
                        <a:lnSpc>
                          <a:spcPts val="1200"/>
                        </a:lnSpc>
                        <a:spcBef>
                          <a:spcPts val="675"/>
                        </a:spcBef>
                        <a:spcAft>
                          <a:spcPts val="675"/>
                        </a:spcAft>
                      </a:pPr>
                      <a:r>
                        <a:rPr lang="es-ES" sz="1600" dirty="0">
                          <a:effectLst/>
                        </a:rPr>
                        <a:t> Miguel (1993)</a:t>
                      </a:r>
                      <a:endParaRPr lang="es-PE" sz="2800" dirty="0">
                        <a:effectLst/>
                        <a:latin typeface="Calibri"/>
                        <a:ea typeface="Calibri"/>
                        <a:cs typeface="Times New Roman"/>
                      </a:endParaRPr>
                    </a:p>
                  </a:txBody>
                  <a:tcPr marL="19050" marR="19050" marT="19050" marB="19050"/>
                </a:tc>
                <a:tc>
                  <a:txBody>
                    <a:bodyPr/>
                    <a:lstStyle/>
                    <a:p>
                      <a:pPr algn="just">
                        <a:lnSpc>
                          <a:spcPts val="1200"/>
                        </a:lnSpc>
                        <a:spcBef>
                          <a:spcPts val="675"/>
                        </a:spcBef>
                        <a:spcAft>
                          <a:spcPts val="675"/>
                        </a:spcAft>
                      </a:pPr>
                      <a:endParaRPr lang="es-ES" sz="1600" dirty="0" smtClean="0">
                        <a:effectLst/>
                      </a:endParaRPr>
                    </a:p>
                    <a:p>
                      <a:pPr algn="just">
                        <a:lnSpc>
                          <a:spcPts val="1200"/>
                        </a:lnSpc>
                        <a:spcBef>
                          <a:spcPts val="675"/>
                        </a:spcBef>
                        <a:spcAft>
                          <a:spcPts val="675"/>
                        </a:spcAft>
                      </a:pPr>
                      <a:r>
                        <a:rPr lang="es-ES" sz="1600" dirty="0" smtClean="0">
                          <a:effectLst/>
                        </a:rPr>
                        <a:t>"</a:t>
                      </a:r>
                      <a:r>
                        <a:rPr lang="es-ES" sz="1600" dirty="0">
                          <a:effectLst/>
                        </a:rPr>
                        <a:t>Es sistema de información que identifique las necesidades de los clientes potenciales y que </a:t>
                      </a:r>
                      <a:r>
                        <a:rPr lang="es-ES" sz="1600" dirty="0" smtClean="0">
                          <a:effectLst/>
                        </a:rPr>
                        <a:t>permita  </a:t>
                      </a:r>
                      <a:r>
                        <a:rPr lang="es-ES" sz="1600" dirty="0">
                          <a:effectLst/>
                        </a:rPr>
                        <a:t>dirigir y coordinar todas las actividades destinadas a desarrollar la demanda y servir al </a:t>
                      </a:r>
                      <a:r>
                        <a:rPr lang="es-ES" sz="1600" u="none" strike="noStrike" dirty="0">
                          <a:effectLst/>
                        </a:rPr>
                        <a:t>cliente</a:t>
                      </a:r>
                      <a:r>
                        <a:rPr lang="es-ES" sz="1600" dirty="0">
                          <a:effectLst/>
                        </a:rPr>
                        <a:t>" </a:t>
                      </a:r>
                      <a:endParaRPr lang="es-PE" sz="2800" dirty="0">
                        <a:effectLst/>
                        <a:latin typeface="Calibri"/>
                        <a:ea typeface="Calibri"/>
                        <a:cs typeface="Times New Roman"/>
                      </a:endParaRPr>
                    </a:p>
                  </a:txBody>
                  <a:tcPr marL="19050" marR="19050" marT="19050" marB="19050"/>
                </a:tc>
              </a:tr>
              <a:tr h="1598895">
                <a:tc>
                  <a:txBody>
                    <a:bodyPr/>
                    <a:lstStyle/>
                    <a:p>
                      <a:pPr algn="just">
                        <a:lnSpc>
                          <a:spcPts val="1200"/>
                        </a:lnSpc>
                        <a:spcBef>
                          <a:spcPts val="675"/>
                        </a:spcBef>
                        <a:spcAft>
                          <a:spcPts val="675"/>
                        </a:spcAft>
                      </a:pPr>
                      <a:endParaRPr lang="es-ES" sz="1600" dirty="0" smtClean="0">
                        <a:effectLst/>
                      </a:endParaRPr>
                    </a:p>
                    <a:p>
                      <a:pPr algn="just">
                        <a:lnSpc>
                          <a:spcPts val="1200"/>
                        </a:lnSpc>
                        <a:spcBef>
                          <a:spcPts val="675"/>
                        </a:spcBef>
                        <a:spcAft>
                          <a:spcPts val="675"/>
                        </a:spcAft>
                      </a:pPr>
                      <a:r>
                        <a:rPr lang="es-ES" sz="1600" dirty="0" smtClean="0">
                          <a:effectLst/>
                        </a:rPr>
                        <a:t>Pérez</a:t>
                      </a:r>
                      <a:r>
                        <a:rPr lang="es-ES" sz="1600" dirty="0">
                          <a:effectLst/>
                        </a:rPr>
                        <a:t>, Elsa (2000), </a:t>
                      </a:r>
                      <a:endParaRPr lang="es-PE" sz="2800" dirty="0">
                        <a:effectLst/>
                      </a:endParaRPr>
                    </a:p>
                    <a:p>
                      <a:pPr algn="just">
                        <a:lnSpc>
                          <a:spcPts val="1200"/>
                        </a:lnSpc>
                        <a:spcBef>
                          <a:spcPts val="675"/>
                        </a:spcBef>
                        <a:spcAft>
                          <a:spcPts val="675"/>
                        </a:spcAft>
                      </a:pPr>
                      <a:r>
                        <a:rPr lang="es-ES" sz="1600" dirty="0">
                          <a:effectLst/>
                        </a:rPr>
                        <a:t>Colectivo de autores.</a:t>
                      </a:r>
                      <a:endParaRPr lang="es-PE" sz="2800" dirty="0">
                        <a:effectLst/>
                        <a:latin typeface="Calibri"/>
                        <a:ea typeface="Calibri"/>
                        <a:cs typeface="Times New Roman"/>
                      </a:endParaRPr>
                    </a:p>
                  </a:txBody>
                  <a:tcPr marL="19050" marR="19050" marT="19050" marB="19050"/>
                </a:tc>
                <a:tc>
                  <a:txBody>
                    <a:bodyPr/>
                    <a:lstStyle/>
                    <a:p>
                      <a:pPr algn="l">
                        <a:lnSpc>
                          <a:spcPts val="1200"/>
                        </a:lnSpc>
                        <a:spcBef>
                          <a:spcPts val="675"/>
                        </a:spcBef>
                        <a:spcAft>
                          <a:spcPts val="675"/>
                        </a:spcAft>
                      </a:pPr>
                      <a:r>
                        <a:rPr lang="es-ES" sz="1600" dirty="0">
                          <a:effectLst/>
                        </a:rPr>
                        <a:t>"Está compuesto por personas, equipos y procedimientos para reunir, clasificar, analizar, </a:t>
                      </a:r>
                      <a:r>
                        <a:rPr lang="es-ES" sz="1600" dirty="0" smtClean="0">
                          <a:effectLst/>
                        </a:rPr>
                        <a:t>evaluar  </a:t>
                      </a:r>
                      <a:r>
                        <a:rPr lang="es-ES" sz="1600" dirty="0">
                          <a:effectLst/>
                        </a:rPr>
                        <a:t>y distribuir información necesaria, evaluar y distribuir información necesaria, </a:t>
                      </a:r>
                      <a:r>
                        <a:rPr lang="es-ES" sz="1600" dirty="0" smtClean="0">
                          <a:effectLst/>
                        </a:rPr>
                        <a:t>oportuna y  </a:t>
                      </a:r>
                      <a:r>
                        <a:rPr lang="es-ES" sz="1600" dirty="0">
                          <a:effectLst/>
                        </a:rPr>
                        <a:t>exacta para tomar decisiones de </a:t>
                      </a:r>
                      <a:r>
                        <a:rPr lang="es-ES" sz="1600" u="none" strike="noStrike" dirty="0">
                          <a:effectLst/>
                        </a:rPr>
                        <a:t>mercadotecnia</a:t>
                      </a:r>
                      <a:r>
                        <a:rPr lang="es-ES" sz="1600" dirty="0">
                          <a:effectLst/>
                        </a:rPr>
                        <a:t>" </a:t>
                      </a:r>
                      <a:endParaRPr lang="es-PE" sz="2800" dirty="0">
                        <a:effectLst/>
                        <a:latin typeface="Calibri"/>
                        <a:ea typeface="Calibri"/>
                        <a:cs typeface="Times New Roman"/>
                      </a:endParaRPr>
                    </a:p>
                  </a:txBody>
                  <a:tcPr marL="19050" marR="19050" marT="19050" marB="19050"/>
                </a:tc>
              </a:tr>
            </a:tbl>
          </a:graphicData>
        </a:graphic>
      </p:graphicFrame>
    </p:spTree>
    <p:extLst>
      <p:ext uri="{BB962C8B-B14F-4D97-AF65-F5344CB8AC3E}">
        <p14:creationId xmlns:p14="http://schemas.microsoft.com/office/powerpoint/2010/main" val="10252863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735288" y="5085184"/>
            <a:ext cx="6408712" cy="1438094"/>
          </a:xfrm>
        </p:spPr>
        <p:txBody>
          <a:bodyPr>
            <a:normAutofit/>
          </a:bodyPr>
          <a:lstStyle/>
          <a:p>
            <a:pPr marL="0" indent="0">
              <a:buNone/>
            </a:pPr>
            <a:r>
              <a:rPr lang="es-PE" sz="8000" dirty="0" smtClean="0"/>
              <a:t>Gracias…</a:t>
            </a:r>
            <a:endParaRPr lang="es-PE" sz="8000" dirty="0"/>
          </a:p>
        </p:txBody>
      </p:sp>
      <p:sp>
        <p:nvSpPr>
          <p:cNvPr id="4" name="3 Rectángulo"/>
          <p:cNvSpPr/>
          <p:nvPr/>
        </p:nvSpPr>
        <p:spPr>
          <a:xfrm>
            <a:off x="899592" y="1185205"/>
            <a:ext cx="7488832" cy="2308324"/>
          </a:xfrm>
          <a:prstGeom prst="rect">
            <a:avLst/>
          </a:prstGeom>
        </p:spPr>
        <p:txBody>
          <a:bodyPr wrap="square">
            <a:spAutoFit/>
          </a:bodyPr>
          <a:lstStyle/>
          <a:p>
            <a:pPr algn="just"/>
            <a:r>
              <a:rPr lang="es-ES" sz="3600" b="1" dirty="0">
                <a:latin typeface="Bradley Hand ITC" pitchFamily="66" charset="0"/>
              </a:rPr>
              <a:t>“El marketing se está convirtiendo en una batalla basada más en la información que en el poder de las ventas”. </a:t>
            </a:r>
            <a:endParaRPr lang="es-PE" sz="3600" b="1" dirty="0">
              <a:latin typeface="Bradley Hand ITC" pitchFamily="66" charset="0"/>
            </a:endParaRPr>
          </a:p>
        </p:txBody>
      </p:sp>
      <p:sp>
        <p:nvSpPr>
          <p:cNvPr id="5" name="4 Rectángulo"/>
          <p:cNvSpPr/>
          <p:nvPr/>
        </p:nvSpPr>
        <p:spPr>
          <a:xfrm>
            <a:off x="6228184" y="3308863"/>
            <a:ext cx="1623393" cy="369332"/>
          </a:xfrm>
          <a:prstGeom prst="rect">
            <a:avLst/>
          </a:prstGeom>
        </p:spPr>
        <p:txBody>
          <a:bodyPr wrap="none">
            <a:spAutoFit/>
          </a:bodyPr>
          <a:lstStyle/>
          <a:p>
            <a:r>
              <a:rPr lang="es-ES" b="1" dirty="0"/>
              <a:t>PHILIP KOTLER</a:t>
            </a:r>
            <a:r>
              <a:rPr lang="es-ES" dirty="0"/>
              <a:t> </a:t>
            </a:r>
            <a:endParaRPr lang="es-PE" dirty="0"/>
          </a:p>
        </p:txBody>
      </p:sp>
    </p:spTree>
    <p:extLst>
      <p:ext uri="{BB962C8B-B14F-4D97-AF65-F5344CB8AC3E}">
        <p14:creationId xmlns:p14="http://schemas.microsoft.com/office/powerpoint/2010/main" val="4199315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229600" cy="1143000"/>
          </a:xfrm>
        </p:spPr>
        <p:txBody>
          <a:bodyPr>
            <a:normAutofit fontScale="90000"/>
          </a:bodyPr>
          <a:lstStyle/>
          <a:p>
            <a:r>
              <a:rPr lang="es-ES" sz="3600" b="1" dirty="0"/>
              <a:t>El sistema de información de marketing</a:t>
            </a:r>
            <a:r>
              <a:rPr lang="es-PE" dirty="0"/>
              <a:t/>
            </a:r>
            <a:br>
              <a:rPr lang="es-PE" dirty="0"/>
            </a:br>
            <a:endParaRPr lang="es-PE" dirty="0"/>
          </a:p>
        </p:txBody>
      </p:sp>
      <p:sp>
        <p:nvSpPr>
          <p:cNvPr id="3" name="2 Marcador de contenido"/>
          <p:cNvSpPr>
            <a:spLocks noGrp="1"/>
          </p:cNvSpPr>
          <p:nvPr>
            <p:ph idx="1"/>
          </p:nvPr>
        </p:nvSpPr>
        <p:spPr/>
        <p:txBody>
          <a:bodyPr>
            <a:normAutofit/>
          </a:bodyPr>
          <a:lstStyle/>
          <a:p>
            <a:pPr algn="just"/>
            <a:r>
              <a:rPr lang="es-ES" dirty="0"/>
              <a:t>Un sistema de información es una estructura que interactúa en forma continua orientada al futuro del personal, el equipo y los procedimientos</a:t>
            </a:r>
            <a:r>
              <a:rPr lang="es-ES" dirty="0" smtClean="0"/>
              <a:t>.</a:t>
            </a:r>
            <a:endParaRPr lang="es-ES" dirty="0"/>
          </a:p>
          <a:p>
            <a:pPr algn="just"/>
            <a:endParaRPr lang="es-ES" dirty="0" smtClean="0"/>
          </a:p>
          <a:p>
            <a:pPr algn="just"/>
            <a:r>
              <a:rPr lang="es-ES" dirty="0" smtClean="0"/>
              <a:t> </a:t>
            </a:r>
            <a:r>
              <a:rPr lang="es-ES" dirty="0"/>
              <a:t>Está diseñada para apoyar la toma de decisiones en un programa de marketing de la compañía. </a:t>
            </a:r>
            <a:endParaRPr lang="es-PE" dirty="0"/>
          </a:p>
          <a:p>
            <a:pPr algn="just"/>
            <a:endParaRPr lang="es-PE" dirty="0"/>
          </a:p>
        </p:txBody>
      </p:sp>
      <p:pic>
        <p:nvPicPr>
          <p:cNvPr id="4" name="3 Imagen" descr="C:\Users\Public\Pictures\Sample Pictures\imagesCA922H6X.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58082" y="6215082"/>
            <a:ext cx="1524000" cy="381000"/>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6305" y="2644017"/>
            <a:ext cx="8229600" cy="1143000"/>
          </a:xfrm>
        </p:spPr>
        <p:txBody>
          <a:bodyPr>
            <a:noAutofit/>
          </a:bodyPr>
          <a:lstStyle/>
          <a:p>
            <a:pPr algn="just"/>
            <a:r>
              <a:rPr lang="es-ES" sz="2800" dirty="0"/>
              <a:t>1. </a:t>
            </a:r>
            <a:r>
              <a:rPr lang="es-ES" sz="2800" b="1" dirty="0"/>
              <a:t>La evolución de un marketing local a </a:t>
            </a:r>
            <a:r>
              <a:rPr lang="es-ES" sz="2800" b="1" dirty="0" smtClean="0"/>
              <a:t>un </a:t>
            </a:r>
            <a:r>
              <a:rPr lang="es-ES" sz="2800" b="1" dirty="0"/>
              <a:t>marketing </a:t>
            </a:r>
            <a:r>
              <a:rPr lang="es-ES" sz="2800" b="1" dirty="0" smtClean="0"/>
              <a:t>  nacional</a:t>
            </a:r>
            <a:r>
              <a:rPr lang="es-ES" sz="2800" b="1" dirty="0"/>
              <a:t>, e incluso global</a:t>
            </a:r>
            <a:r>
              <a:rPr lang="es-ES" sz="2800" dirty="0"/>
              <a:t>: a la medida que las empresas </a:t>
            </a:r>
            <a:r>
              <a:rPr lang="es-ES" sz="2800" dirty="0" smtClean="0"/>
              <a:t> expanden </a:t>
            </a:r>
            <a:r>
              <a:rPr lang="es-ES" sz="2800" dirty="0"/>
              <a:t>la cobertura de su mercado sus gestores </a:t>
            </a:r>
            <a:r>
              <a:rPr lang="es-ES" sz="2800" dirty="0" smtClean="0"/>
              <a:t>necesitan cada </a:t>
            </a:r>
            <a:r>
              <a:rPr lang="es-ES" sz="2800" dirty="0"/>
              <a:t>vez </a:t>
            </a:r>
            <a:r>
              <a:rPr lang="es-ES" sz="2800" dirty="0" smtClean="0"/>
              <a:t>mas información</a:t>
            </a:r>
            <a:r>
              <a:rPr lang="es-ES" sz="2800" dirty="0"/>
              <a:t>.</a:t>
            </a:r>
            <a:r>
              <a:rPr lang="es-PE" sz="2800" dirty="0"/>
              <a:t/>
            </a:r>
            <a:br>
              <a:rPr lang="es-PE" sz="2800" dirty="0"/>
            </a:br>
            <a:endParaRPr lang="es-PE" sz="2800"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3888" y="4149080"/>
            <a:ext cx="2390775" cy="1914525"/>
          </a:xfrm>
          <a:prstGeom prst="rect">
            <a:avLst/>
          </a:prstGeom>
        </p:spPr>
      </p:pic>
      <p:sp>
        <p:nvSpPr>
          <p:cNvPr id="4" name="3 Rectángulo"/>
          <p:cNvSpPr/>
          <p:nvPr/>
        </p:nvSpPr>
        <p:spPr>
          <a:xfrm>
            <a:off x="683568" y="764704"/>
            <a:ext cx="7416824" cy="1569660"/>
          </a:xfrm>
          <a:prstGeom prst="rect">
            <a:avLst/>
          </a:prstGeom>
        </p:spPr>
        <p:txBody>
          <a:bodyPr wrap="square">
            <a:spAutoFit/>
          </a:bodyPr>
          <a:lstStyle/>
          <a:p>
            <a:pPr algn="just"/>
            <a:r>
              <a:rPr lang="es-ES" sz="2400" i="1" dirty="0"/>
              <a:t>Existen tres hechos que apoyan la necesidad de sistemas de información  de marketing, con más intensidad que en cualquier momento pasado:</a:t>
            </a:r>
            <a:endParaRPr lang="es-PE" sz="2400" i="1" dirty="0"/>
          </a:p>
          <a:p>
            <a:pPr algn="just"/>
            <a:endParaRPr lang="es-PE" sz="24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Rectángulo"/>
          <p:cNvSpPr/>
          <p:nvPr/>
        </p:nvSpPr>
        <p:spPr>
          <a:xfrm>
            <a:off x="755576" y="1742305"/>
            <a:ext cx="7488832" cy="2246769"/>
          </a:xfrm>
          <a:prstGeom prst="rect">
            <a:avLst/>
          </a:prstGeom>
        </p:spPr>
        <p:txBody>
          <a:bodyPr wrap="square">
            <a:spAutoFit/>
          </a:bodyPr>
          <a:lstStyle/>
          <a:p>
            <a:pPr lvl="0" algn="just" fontAlgn="base">
              <a:spcBef>
                <a:spcPct val="0"/>
              </a:spcBef>
              <a:spcAft>
                <a:spcPct val="0"/>
              </a:spcAft>
            </a:pPr>
            <a:r>
              <a:rPr lang="es-ES" sz="2800" dirty="0">
                <a:latin typeface="Cambria" pitchFamily="18" charset="0"/>
                <a:ea typeface="Times New Roman" pitchFamily="18" charset="0"/>
                <a:cs typeface="Times New Roman" pitchFamily="18" charset="0"/>
              </a:rPr>
              <a:t>2. </a:t>
            </a:r>
            <a:r>
              <a:rPr lang="es-ES" sz="2800" b="1" dirty="0">
                <a:latin typeface="Cambria" pitchFamily="18" charset="0"/>
                <a:ea typeface="Times New Roman" pitchFamily="18" charset="0"/>
                <a:cs typeface="Times New Roman" pitchFamily="18" charset="0"/>
              </a:rPr>
              <a:t>La evoluci</a:t>
            </a:r>
            <a:r>
              <a:rPr lang="es-ES" sz="2800" b="1" dirty="0">
                <a:ea typeface="Times New Roman" pitchFamily="18" charset="0"/>
                <a:cs typeface="Times New Roman" pitchFamily="18" charset="0"/>
              </a:rPr>
              <a:t>ó</a:t>
            </a:r>
            <a:r>
              <a:rPr lang="es-ES" sz="2800" b="1" dirty="0">
                <a:latin typeface="Cambria" pitchFamily="18" charset="0"/>
                <a:ea typeface="Times New Roman" pitchFamily="18" charset="0"/>
                <a:cs typeface="Times New Roman" pitchFamily="18" charset="0"/>
              </a:rPr>
              <a:t>n desde la manera de  satisfacci</a:t>
            </a:r>
            <a:r>
              <a:rPr lang="es-ES" sz="2800" b="1" dirty="0">
                <a:ea typeface="Times New Roman" pitchFamily="18" charset="0"/>
                <a:cs typeface="Times New Roman" pitchFamily="18" charset="0"/>
              </a:rPr>
              <a:t>ó</a:t>
            </a:r>
            <a:r>
              <a:rPr lang="es-ES" sz="2800" b="1" dirty="0">
                <a:latin typeface="Cambria" pitchFamily="18" charset="0"/>
                <a:ea typeface="Times New Roman" pitchFamily="18" charset="0"/>
                <a:cs typeface="Times New Roman" pitchFamily="18" charset="0"/>
              </a:rPr>
              <a:t>n de necesidades a la satisfacci</a:t>
            </a:r>
            <a:r>
              <a:rPr lang="es-ES" sz="2800" b="1" dirty="0">
                <a:ea typeface="Times New Roman" pitchFamily="18" charset="0"/>
                <a:cs typeface="Times New Roman" pitchFamily="18" charset="0"/>
              </a:rPr>
              <a:t>ó</a:t>
            </a:r>
            <a:r>
              <a:rPr lang="es-ES" sz="2800" b="1" dirty="0">
                <a:latin typeface="Cambria" pitchFamily="18" charset="0"/>
                <a:ea typeface="Times New Roman" pitchFamily="18" charset="0"/>
                <a:cs typeface="Times New Roman" pitchFamily="18" charset="0"/>
              </a:rPr>
              <a:t>n de deseos y caprichos de los compradores: </a:t>
            </a:r>
            <a:r>
              <a:rPr lang="es-ES" sz="2800" dirty="0">
                <a:latin typeface="Cambria" pitchFamily="18" charset="0"/>
                <a:ea typeface="Times New Roman" pitchFamily="18" charset="0"/>
                <a:cs typeface="Times New Roman" pitchFamily="18" charset="0"/>
              </a:rPr>
              <a:t>A medida que se incrementa el nivel de renta de los compradores. </a:t>
            </a: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3933056"/>
            <a:ext cx="4143375" cy="2238375"/>
          </a:xfrm>
          <a:prstGeom prst="rect">
            <a:avLst/>
          </a:prstGeom>
        </p:spPr>
      </p:pic>
    </p:spTree>
    <p:extLst>
      <p:ext uri="{BB962C8B-B14F-4D97-AF65-F5344CB8AC3E}">
        <p14:creationId xmlns:p14="http://schemas.microsoft.com/office/powerpoint/2010/main" val="2182011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571472" y="1000108"/>
            <a:ext cx="8229600" cy="1143000"/>
          </a:xfrm>
        </p:spPr>
        <p:txBody>
          <a:bodyPr>
            <a:noAutofit/>
          </a:bodyPr>
          <a:lstStyle/>
          <a:p>
            <a:pPr algn="just"/>
            <a:r>
              <a:rPr lang="es-ES" sz="2800" dirty="0" smtClean="0"/>
              <a:t/>
            </a:r>
            <a:br>
              <a:rPr lang="es-ES" sz="2800" dirty="0" smtClean="0"/>
            </a:br>
            <a:r>
              <a:rPr lang="es-ES" sz="2800" dirty="0"/>
              <a:t/>
            </a:r>
            <a:br>
              <a:rPr lang="es-ES" sz="2800" dirty="0"/>
            </a:br>
            <a:r>
              <a:rPr lang="es-ES" sz="2800" dirty="0" smtClean="0"/>
              <a:t/>
            </a:r>
            <a:br>
              <a:rPr lang="es-ES" sz="2800" dirty="0" smtClean="0"/>
            </a:br>
            <a:r>
              <a:rPr lang="es-ES" sz="2800" dirty="0"/>
              <a:t/>
            </a:r>
            <a:br>
              <a:rPr lang="es-ES" sz="2800" dirty="0"/>
            </a:br>
            <a:r>
              <a:rPr lang="es-ES" sz="2800" dirty="0" smtClean="0"/>
              <a:t/>
            </a:r>
            <a:br>
              <a:rPr lang="es-ES" sz="2800" dirty="0" smtClean="0"/>
            </a:br>
            <a:r>
              <a:rPr lang="es-ES" sz="2800" dirty="0"/>
              <a:t/>
            </a:r>
            <a:br>
              <a:rPr lang="es-ES" sz="2800" dirty="0"/>
            </a:br>
            <a:r>
              <a:rPr lang="es-ES" sz="2800" dirty="0" smtClean="0"/>
              <a:t/>
            </a:r>
            <a:br>
              <a:rPr lang="es-ES" sz="2800" dirty="0" smtClean="0"/>
            </a:br>
            <a:r>
              <a:rPr lang="es-ES" sz="2800" dirty="0" smtClean="0"/>
              <a:t>3</a:t>
            </a:r>
            <a:r>
              <a:rPr lang="es-ES" sz="2800" dirty="0"/>
              <a:t>. La evolución de la diferenciación de los productos por el precio hacer otras </a:t>
            </a:r>
            <a:r>
              <a:rPr lang="es-ES" sz="2800" dirty="0" smtClean="0"/>
              <a:t>satisfacciones, </a:t>
            </a:r>
            <a:r>
              <a:rPr lang="es-ES" sz="2800" dirty="0"/>
              <a:t>a medida que los vendedores aumentan el uso de las marcas, diferenciación de productos, publicidad promociones, necesitan más información sobre la eficiencia de cada una  de las herramientas de marketing.</a:t>
            </a:r>
            <a:r>
              <a:rPr lang="es-PE" sz="2800" dirty="0"/>
              <a:t/>
            </a:r>
            <a:br>
              <a:rPr lang="es-PE" sz="2800" dirty="0"/>
            </a:br>
            <a:endParaRPr lang="es-PE" sz="2800" dirty="0"/>
          </a:p>
        </p:txBody>
      </p:sp>
      <p:pic>
        <p:nvPicPr>
          <p:cNvPr id="4" name="3 Imagen" descr="C:\Users\Public\Pictures\Sample Pictures\imagesCA922H6X.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58082" y="6215082"/>
            <a:ext cx="1524000" cy="381000"/>
          </a:xfrm>
          <a:prstGeom prst="rect">
            <a:avLst/>
          </a:prstGeom>
          <a:noFill/>
          <a:ln>
            <a:noFill/>
          </a:ln>
        </p:spPr>
      </p:pic>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623" y="4509120"/>
            <a:ext cx="2152650" cy="212407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8229600" cy="1143000"/>
          </a:xfrm>
        </p:spPr>
        <p:txBody>
          <a:bodyPr>
            <a:normAutofit fontScale="90000"/>
          </a:bodyPr>
          <a:lstStyle/>
          <a:p>
            <a:pPr lvl="0"/>
            <a:r>
              <a:rPr lang="es-ES" b="1" dirty="0"/>
              <a:t>Conceptos del Sistema de Información de Marketing.</a:t>
            </a:r>
            <a:r>
              <a:rPr lang="es-PE" dirty="0"/>
              <a:t/>
            </a:r>
            <a:br>
              <a:rPr lang="es-PE" dirty="0"/>
            </a:br>
            <a:endParaRPr lang="es-PE" dirty="0"/>
          </a:p>
        </p:txBody>
      </p:sp>
      <p:sp>
        <p:nvSpPr>
          <p:cNvPr id="3" name="2 Marcador de contenido"/>
          <p:cNvSpPr>
            <a:spLocks noGrp="1"/>
          </p:cNvSpPr>
          <p:nvPr>
            <p:ph idx="1"/>
          </p:nvPr>
        </p:nvSpPr>
        <p:spPr/>
        <p:txBody>
          <a:bodyPr>
            <a:normAutofit/>
          </a:bodyPr>
          <a:lstStyle/>
          <a:p>
            <a:pPr algn="just"/>
            <a:r>
              <a:rPr lang="es-ES" dirty="0"/>
              <a:t>"El conjunto de personas, equipos y procedimientos diseñados para recoger clasificar, analizar, valorar y distribuir a tiempo toda la información que demandan los gestores de marketing". </a:t>
            </a:r>
            <a:endParaRPr lang="es-PE" dirty="0"/>
          </a:p>
        </p:txBody>
      </p:sp>
      <p:pic>
        <p:nvPicPr>
          <p:cNvPr id="4" name="3 Imagen" descr="C:\Users\Public\Pictures\Sample Pictures\imagesCA922H6X.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58082" y="6215082"/>
            <a:ext cx="1524000" cy="381000"/>
          </a:xfrm>
          <a:prstGeom prst="rect">
            <a:avLst/>
          </a:prstGeom>
          <a:noFill/>
          <a:ln>
            <a:noFill/>
          </a:ln>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5696" y="4293096"/>
            <a:ext cx="5040560" cy="230298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es-ES" dirty="0"/>
              <a:t>"Conjunto de relaciones estructuradas, donde intervienen los hombres, las máquinas y los procedimientos, y que tiene por objeto el generar un flujo ordenado de información pertinente, proveniente de fuentes internas y externas a la empresa, destinada a servir de base a las decisiones dentro de las áreas específicas de responsabilidad de marketing" </a:t>
            </a:r>
            <a:endParaRPr lang="es-PE" dirty="0"/>
          </a:p>
          <a:p>
            <a:pPr algn="just"/>
            <a:endParaRPr lang="es-PE" dirty="0"/>
          </a:p>
          <a:p>
            <a:endParaRPr lang="es-PE" dirty="0"/>
          </a:p>
        </p:txBody>
      </p:sp>
      <p:sp>
        <p:nvSpPr>
          <p:cNvPr id="4" name="1 Título"/>
          <p:cNvSpPr>
            <a:spLocks noGrp="1"/>
          </p:cNvSpPr>
          <p:nvPr>
            <p:ph type="title"/>
          </p:nvPr>
        </p:nvSpPr>
        <p:spPr/>
        <p:txBody>
          <a:bodyPr>
            <a:noAutofit/>
          </a:bodyPr>
          <a:lstStyle/>
          <a:p>
            <a:pPr lvl="0"/>
            <a:r>
              <a:rPr lang="es-ES" sz="3600" b="1" dirty="0"/>
              <a:t>Conceptos del Sistema de Información de Marketing.</a:t>
            </a:r>
            <a:r>
              <a:rPr lang="es-PE" sz="3600" dirty="0"/>
              <a:t/>
            </a:r>
            <a:br>
              <a:rPr lang="es-PE" sz="3600" dirty="0"/>
            </a:br>
            <a:endParaRPr lang="es-PE" sz="3600" dirty="0"/>
          </a:p>
        </p:txBody>
      </p:sp>
    </p:spTree>
    <p:extLst>
      <p:ext uri="{BB962C8B-B14F-4D97-AF65-F5344CB8AC3E}">
        <p14:creationId xmlns:p14="http://schemas.microsoft.com/office/powerpoint/2010/main" val="3276526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lang="es-ES" b="1" dirty="0"/>
              <a:t>Componentes SIM</a:t>
            </a:r>
            <a:r>
              <a:rPr lang="es-PE" dirty="0"/>
              <a:t/>
            </a:r>
            <a:br>
              <a:rPr lang="es-PE" dirty="0"/>
            </a:br>
            <a:endParaRPr lang="es-PE" dirty="0"/>
          </a:p>
        </p:txBody>
      </p:sp>
      <p:sp>
        <p:nvSpPr>
          <p:cNvPr id="3" name="2 Marcador de contenido"/>
          <p:cNvSpPr>
            <a:spLocks noGrp="1"/>
          </p:cNvSpPr>
          <p:nvPr>
            <p:ph idx="1"/>
          </p:nvPr>
        </p:nvSpPr>
        <p:spPr/>
        <p:txBody>
          <a:bodyPr>
            <a:normAutofit lnSpcReduction="10000"/>
          </a:bodyPr>
          <a:lstStyle/>
          <a:p>
            <a:pPr algn="just"/>
            <a:r>
              <a:rPr lang="es-ES" b="1" dirty="0" smtClean="0"/>
              <a:t>Subsistema de Registro Interno</a:t>
            </a:r>
            <a:endParaRPr lang="es-PE" dirty="0"/>
          </a:p>
          <a:p>
            <a:pPr algn="just">
              <a:buNone/>
            </a:pPr>
            <a:r>
              <a:rPr lang="es-ES" dirty="0" smtClean="0"/>
              <a:t>    Éste </a:t>
            </a:r>
            <a:r>
              <a:rPr lang="es-ES" dirty="0"/>
              <a:t>subsistema tiene como misión recoger el conjunto de operaciones que la empresa realiza diariamente, es decir, los datos relativos a las cantidades producidas, a los pedidos registrados, a las facturas, a las cantidades devueltas, etc.… </a:t>
            </a:r>
            <a:endParaRPr lang="es-ES" dirty="0" smtClean="0"/>
          </a:p>
          <a:p>
            <a:pPr algn="just">
              <a:buNone/>
            </a:pPr>
            <a:r>
              <a:rPr lang="es-ES" dirty="0" smtClean="0"/>
              <a:t>El </a:t>
            </a:r>
            <a:r>
              <a:rPr lang="es-ES" dirty="0"/>
              <a:t>subsistema de registro interno se articula </a:t>
            </a:r>
            <a:r>
              <a:rPr lang="es-ES" dirty="0" smtClean="0"/>
              <a:t>en base </a:t>
            </a:r>
            <a:r>
              <a:rPr lang="es-ES" dirty="0"/>
              <a:t>al ciclo “pedido-embarque-facturación”.</a:t>
            </a:r>
            <a:endParaRPr lang="es-PE" dirty="0"/>
          </a:p>
        </p:txBody>
      </p:sp>
      <p:pic>
        <p:nvPicPr>
          <p:cNvPr id="4" name="3 Imagen" descr="C:\Users\Public\Pictures\Sample Pictures\imagesCA922H6X.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58082" y="6215082"/>
            <a:ext cx="1524000" cy="381000"/>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201</TotalTime>
  <Words>788</Words>
  <Application>Microsoft Office PowerPoint</Application>
  <PresentationFormat>Presentación en pantalla (4:3)</PresentationFormat>
  <Paragraphs>97</Paragraphs>
  <Slides>20</Slides>
  <Notes>1</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SISTEMA INFORMATIVO  DE MARKETING</vt:lpstr>
      <vt:lpstr>Presentación de PowerPoint</vt:lpstr>
      <vt:lpstr>El sistema de información de marketing </vt:lpstr>
      <vt:lpstr>1. La evolución de un marketing local a un marketing   nacional, e incluso global: a la medida que las empresas  expanden la cobertura de su mercado sus gestores necesitan cada vez mas información. </vt:lpstr>
      <vt:lpstr>Presentación de PowerPoint</vt:lpstr>
      <vt:lpstr>       3. La evolución de la diferenciación de los productos por el precio hacer otras satisfacciones, a medida que los vendedores aumentan el uso de las marcas, diferenciación de productos, publicidad promociones, necesitan más información sobre la eficiencia de cada una  de las herramientas de marketing. </vt:lpstr>
      <vt:lpstr>Conceptos del Sistema de Información de Marketing. </vt:lpstr>
      <vt:lpstr>Conceptos del Sistema de Información de Marketing. </vt:lpstr>
      <vt:lpstr>Componentes SIM </vt:lpstr>
      <vt:lpstr>Subsistema de Inteligencia de Marketing   Los responsables de marketing necesitan información   sobre su entorno y sobre las tendencias evolutivas que en el mismo se producen. Éste subsistema se define como un conjunto de fuentes y medios que permite a los dirigentes de marketing obtener una información continua sobre la evolución del entorno de la empresa.</vt:lpstr>
      <vt:lpstr>Características de la investigación de mercados</vt:lpstr>
      <vt:lpstr>Factores que influyen en el comportamiento de compra de los consumidores </vt:lpstr>
      <vt:lpstr>Influencia de los estímulos externos </vt:lpstr>
      <vt:lpstr>INFLUENCIA DE LOS ESTÍMULOS EXTERNOS </vt:lpstr>
      <vt:lpstr>Influencia de los estímulos internos </vt:lpstr>
      <vt:lpstr>Factores que influyen en el comportamiento de compra de los compradores industriales </vt:lpstr>
      <vt:lpstr>Factores que influyen en el comportamiento de compra de los compradores industriales </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ALAS PERUANAS</dc:title>
  <dc:creator>MAVEGAK</dc:creator>
  <cp:lastModifiedBy>USUARIO</cp:lastModifiedBy>
  <cp:revision>51</cp:revision>
  <dcterms:created xsi:type="dcterms:W3CDTF">2012-10-02T20:58:10Z</dcterms:created>
  <dcterms:modified xsi:type="dcterms:W3CDTF">2012-10-03T00:52:29Z</dcterms:modified>
</cp:coreProperties>
</file>