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Default Extension="png" ContentType="image/png"/>
  <Default Extension="bin" ContentType="application/vnd.openxmlformats-officedocument.oleObject"/>
  <Override PartName="/ppt/notesSlides/notesSlide1.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diagrams/data5.xml" ContentType="application/vnd.openxmlformats-officedocument.drawingml.diagramData+xml"/>
  <Default Extension="gif" ContentType="image/gif"/>
  <Override PartName="/ppt/diagrams/data3.xml" ContentType="application/vnd.openxmlformats-officedocument.drawingml.diagramData+xml"/>
  <Override PartName="/ppt/diagrams/colors5.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3"/>
  </p:notesMasterIdLst>
  <p:sldIdLst>
    <p:sldId id="289" r:id="rId2"/>
    <p:sldId id="257" r:id="rId3"/>
    <p:sldId id="258" r:id="rId4"/>
    <p:sldId id="260" r:id="rId5"/>
    <p:sldId id="279" r:id="rId6"/>
    <p:sldId id="280" r:id="rId7"/>
    <p:sldId id="266" r:id="rId8"/>
    <p:sldId id="273" r:id="rId9"/>
    <p:sldId id="269" r:id="rId10"/>
    <p:sldId id="272" r:id="rId11"/>
    <p:sldId id="263" r:id="rId12"/>
    <p:sldId id="267" r:id="rId13"/>
    <p:sldId id="270" r:id="rId14"/>
    <p:sldId id="271" r:id="rId15"/>
    <p:sldId id="264" r:id="rId16"/>
    <p:sldId id="293" r:id="rId17"/>
    <p:sldId id="292" r:id="rId18"/>
    <p:sldId id="294" r:id="rId19"/>
    <p:sldId id="275" r:id="rId20"/>
    <p:sldId id="274" r:id="rId21"/>
    <p:sldId id="265" r:id="rId22"/>
    <p:sldId id="283" r:id="rId23"/>
    <p:sldId id="259" r:id="rId24"/>
    <p:sldId id="281" r:id="rId25"/>
    <p:sldId id="282" r:id="rId26"/>
    <p:sldId id="284" r:id="rId27"/>
    <p:sldId id="286" r:id="rId28"/>
    <p:sldId id="287" r:id="rId29"/>
    <p:sldId id="278" r:id="rId30"/>
    <p:sldId id="290" r:id="rId31"/>
    <p:sldId id="291" r:id="rId32"/>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524" y="-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42A7ED-9B4C-4322-858A-9BB799AB556B}" type="doc">
      <dgm:prSet loTypeId="urn:microsoft.com/office/officeart/2005/8/layout/radial6" loCatId="relationship" qsTypeId="urn:microsoft.com/office/officeart/2005/8/quickstyle/simple1" qsCatId="simple" csTypeId="urn:microsoft.com/office/officeart/2005/8/colors/colorful3" csCatId="colorful" phldr="1"/>
      <dgm:spPr/>
      <dgm:t>
        <a:bodyPr/>
        <a:lstStyle/>
        <a:p>
          <a:endParaRPr lang="es-PE"/>
        </a:p>
      </dgm:t>
    </dgm:pt>
    <dgm:pt modelId="{5119D578-FE6C-4D05-A600-D5123BA23680}">
      <dgm:prSet phldrT="[Texto]"/>
      <dgm:spPr>
        <a:gradFill rotWithShape="0">
          <a:gsLst>
            <a:gs pos="0">
              <a:srgbClr val="8488C4"/>
            </a:gs>
            <a:gs pos="53000">
              <a:srgbClr val="D4DEFF"/>
            </a:gs>
            <a:gs pos="83000">
              <a:srgbClr val="D4DEFF"/>
            </a:gs>
            <a:gs pos="100000">
              <a:srgbClr val="96AB94"/>
            </a:gs>
          </a:gsLst>
          <a:lin ang="5400000" scaled="0"/>
        </a:gradFill>
      </dgm:spPr>
      <dgm:t>
        <a:bodyPr/>
        <a:lstStyle/>
        <a:p>
          <a:r>
            <a:rPr lang="es-PE" dirty="0" smtClean="0">
              <a:solidFill>
                <a:srgbClr val="7030A0"/>
              </a:solidFill>
            </a:rPr>
            <a:t>Planeación estratégica de la empresa</a:t>
          </a:r>
          <a:endParaRPr lang="es-PE" dirty="0">
            <a:solidFill>
              <a:srgbClr val="7030A0"/>
            </a:solidFill>
          </a:endParaRPr>
        </a:p>
      </dgm:t>
    </dgm:pt>
    <dgm:pt modelId="{1F83E6D0-FFEF-4906-BCBB-12A9DDA089AD}" type="parTrans" cxnId="{00863752-7C81-4E2C-BB30-9A76387FCAE9}">
      <dgm:prSet/>
      <dgm:spPr/>
      <dgm:t>
        <a:bodyPr/>
        <a:lstStyle/>
        <a:p>
          <a:endParaRPr lang="es-PE"/>
        </a:p>
      </dgm:t>
    </dgm:pt>
    <dgm:pt modelId="{6AFBD8FD-C5C7-4F64-A7E7-E6AC1E433EC5}" type="sibTrans" cxnId="{00863752-7C81-4E2C-BB30-9A76387FCAE9}">
      <dgm:prSet/>
      <dgm:spPr/>
      <dgm:t>
        <a:bodyPr/>
        <a:lstStyle/>
        <a:p>
          <a:endParaRPr lang="es-PE"/>
        </a:p>
      </dgm:t>
    </dgm:pt>
    <dgm:pt modelId="{E8F51270-F1FA-49CC-BA10-3537E070D552}">
      <dgm:prSet phldrT="[Texto]" custT="1"/>
      <dgm:spPr>
        <a:gradFill rotWithShape="0">
          <a:gsLst>
            <a:gs pos="0">
              <a:srgbClr val="5E9EFF"/>
            </a:gs>
            <a:gs pos="39999">
              <a:srgbClr val="85C2FF"/>
            </a:gs>
            <a:gs pos="70000">
              <a:srgbClr val="C4D6EB"/>
            </a:gs>
            <a:gs pos="100000">
              <a:srgbClr val="FFEBFA"/>
            </a:gs>
          </a:gsLst>
          <a:lin ang="5400000" scaled="0"/>
        </a:gradFill>
      </dgm:spPr>
      <dgm:t>
        <a:bodyPr/>
        <a:lstStyle/>
        <a:p>
          <a:r>
            <a:rPr lang="es-PE" sz="1800" dirty="0" smtClean="0">
              <a:solidFill>
                <a:schemeClr val="tx1"/>
              </a:solidFill>
            </a:rPr>
            <a:t>Definir la misión de la organización </a:t>
          </a:r>
          <a:endParaRPr lang="es-PE" sz="1800" dirty="0">
            <a:solidFill>
              <a:schemeClr val="tx1"/>
            </a:solidFill>
          </a:endParaRPr>
        </a:p>
      </dgm:t>
    </dgm:pt>
    <dgm:pt modelId="{BB1BDE4F-081B-4D3B-AF3D-D8499A34BBE4}" type="parTrans" cxnId="{A1B60A68-D337-4FE6-B078-F7FFEEA2911B}">
      <dgm:prSet/>
      <dgm:spPr/>
      <dgm:t>
        <a:bodyPr/>
        <a:lstStyle/>
        <a:p>
          <a:endParaRPr lang="es-PE"/>
        </a:p>
      </dgm:t>
    </dgm:pt>
    <dgm:pt modelId="{8FCAC7C9-190C-46C8-A5F5-A0B639198FB3}" type="sibTrans" cxnId="{A1B60A68-D337-4FE6-B078-F7FFEEA2911B}">
      <dgm:prSet/>
      <dgm:spPr/>
      <dgm:t>
        <a:bodyPr/>
        <a:lstStyle/>
        <a:p>
          <a:endParaRPr lang="es-PE" dirty="0"/>
        </a:p>
      </dgm:t>
    </dgm:pt>
    <dgm:pt modelId="{9BEEB812-81F8-47E0-850C-2EDC744EE45B}">
      <dgm:prSet phldrT="[Texto]" custT="1"/>
      <dgm:spPr>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dgm:spPr>
      <dgm:t>
        <a:bodyPr/>
        <a:lstStyle/>
        <a:p>
          <a:r>
            <a:rPr lang="es-PE" sz="1800" dirty="0" smtClean="0">
              <a:solidFill>
                <a:schemeClr val="tx1"/>
              </a:solidFill>
            </a:rPr>
            <a:t>Elegir las estrategia para alcanzar estos objetivos</a:t>
          </a:r>
          <a:endParaRPr lang="es-PE" sz="1800" dirty="0">
            <a:solidFill>
              <a:schemeClr val="tx1"/>
            </a:solidFill>
          </a:endParaRPr>
        </a:p>
      </dgm:t>
    </dgm:pt>
    <dgm:pt modelId="{A817FB4C-47E8-430C-B8C4-3B1E793DD4A9}" type="parTrans" cxnId="{5CA24CFD-B6B6-4C2E-8EB9-C9D5A40D8B9B}">
      <dgm:prSet/>
      <dgm:spPr/>
      <dgm:t>
        <a:bodyPr/>
        <a:lstStyle/>
        <a:p>
          <a:endParaRPr lang="es-PE"/>
        </a:p>
      </dgm:t>
    </dgm:pt>
    <dgm:pt modelId="{84C6047C-9FDD-4D89-9AEA-3A5B805632CD}" type="sibTrans" cxnId="{5CA24CFD-B6B6-4C2E-8EB9-C9D5A40D8B9B}">
      <dgm:prSet/>
      <dgm:spPr/>
      <dgm:t>
        <a:bodyPr/>
        <a:lstStyle/>
        <a:p>
          <a:endParaRPr lang="es-PE" dirty="0"/>
        </a:p>
      </dgm:t>
    </dgm:pt>
    <dgm:pt modelId="{FAE1E4EF-BC67-4E79-AE6E-7D5ADBD36401}">
      <dgm:prSet phldrT="[Texto]" custT="1"/>
      <dgm:spPr>
        <a:gradFill rotWithShape="0">
          <a:gsLst>
            <a:gs pos="0">
              <a:srgbClr val="5E9EFF"/>
            </a:gs>
            <a:gs pos="39999">
              <a:srgbClr val="85C2FF"/>
            </a:gs>
            <a:gs pos="70000">
              <a:srgbClr val="C4D6EB"/>
            </a:gs>
            <a:gs pos="100000">
              <a:srgbClr val="FFEBFA"/>
            </a:gs>
          </a:gsLst>
          <a:lin ang="5400000" scaled="0"/>
        </a:gradFill>
      </dgm:spPr>
      <dgm:t>
        <a:bodyPr/>
        <a:lstStyle/>
        <a:p>
          <a:r>
            <a:rPr lang="es-PE" sz="1800" dirty="0" smtClean="0">
              <a:solidFill>
                <a:schemeClr val="tx1"/>
              </a:solidFill>
            </a:rPr>
            <a:t>Plantear los objetivos de la organización</a:t>
          </a:r>
          <a:endParaRPr lang="es-PE" sz="1800" dirty="0">
            <a:solidFill>
              <a:schemeClr val="tx1"/>
            </a:solidFill>
          </a:endParaRPr>
        </a:p>
      </dgm:t>
    </dgm:pt>
    <dgm:pt modelId="{EA0EADAE-E9B5-4120-8450-200CCF8358C1}" type="parTrans" cxnId="{E1870A1C-15D9-4E20-AC74-C45D26271405}">
      <dgm:prSet/>
      <dgm:spPr/>
      <dgm:t>
        <a:bodyPr/>
        <a:lstStyle/>
        <a:p>
          <a:endParaRPr lang="es-PE"/>
        </a:p>
      </dgm:t>
    </dgm:pt>
    <dgm:pt modelId="{393FD398-3887-485C-9C8E-3A3718872D1C}" type="sibTrans" cxnId="{E1870A1C-15D9-4E20-AC74-C45D26271405}">
      <dgm:prSet/>
      <dgm:spPr/>
      <dgm:t>
        <a:bodyPr/>
        <a:lstStyle/>
        <a:p>
          <a:endParaRPr lang="es-PE" dirty="0"/>
        </a:p>
      </dgm:t>
    </dgm:pt>
    <dgm:pt modelId="{3A87148D-9F3A-4364-83E2-63AF8ABD8483}">
      <dgm:prSet phldrT="[Texto]" custT="1"/>
      <dgm:spPr>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dgm:spPr>
      <dgm:t>
        <a:bodyPr/>
        <a:lstStyle/>
        <a:p>
          <a:r>
            <a:rPr lang="es-PE" sz="1800" dirty="0" smtClean="0">
              <a:solidFill>
                <a:schemeClr val="tx1"/>
              </a:solidFill>
            </a:rPr>
            <a:t>Analizar la situación</a:t>
          </a:r>
          <a:endParaRPr lang="es-PE" sz="1800" dirty="0">
            <a:solidFill>
              <a:schemeClr val="tx1"/>
            </a:solidFill>
          </a:endParaRPr>
        </a:p>
      </dgm:t>
    </dgm:pt>
    <dgm:pt modelId="{372FBCF9-F6BC-46E2-81C2-10A7DF55CFE6}" type="parTrans" cxnId="{54A6A4E8-F2D4-47F6-82FD-8620307DF174}">
      <dgm:prSet/>
      <dgm:spPr/>
      <dgm:t>
        <a:bodyPr/>
        <a:lstStyle/>
        <a:p>
          <a:endParaRPr lang="es-PE"/>
        </a:p>
      </dgm:t>
    </dgm:pt>
    <dgm:pt modelId="{9E6D4724-2E71-48DF-AB64-509FA0576D89}" type="sibTrans" cxnId="{54A6A4E8-F2D4-47F6-82FD-8620307DF174}">
      <dgm:prSet/>
      <dgm:spPr/>
      <dgm:t>
        <a:bodyPr/>
        <a:lstStyle/>
        <a:p>
          <a:endParaRPr lang="es-PE" dirty="0"/>
        </a:p>
      </dgm:t>
    </dgm:pt>
    <dgm:pt modelId="{83E0403A-C48A-499F-9A9D-DFEEA3EB434A}" type="pres">
      <dgm:prSet presAssocID="{1C42A7ED-9B4C-4322-858A-9BB799AB556B}" presName="Name0" presStyleCnt="0">
        <dgm:presLayoutVars>
          <dgm:chMax val="1"/>
          <dgm:dir/>
          <dgm:animLvl val="ctr"/>
          <dgm:resizeHandles val="exact"/>
        </dgm:presLayoutVars>
      </dgm:prSet>
      <dgm:spPr/>
      <dgm:t>
        <a:bodyPr/>
        <a:lstStyle/>
        <a:p>
          <a:endParaRPr lang="es-PE"/>
        </a:p>
      </dgm:t>
    </dgm:pt>
    <dgm:pt modelId="{68FDE341-A40C-4A4B-9ACD-6B397130A226}" type="pres">
      <dgm:prSet presAssocID="{5119D578-FE6C-4D05-A600-D5123BA23680}" presName="centerShape" presStyleLbl="node0" presStyleIdx="0" presStyleCnt="1" custScaleX="100003"/>
      <dgm:spPr/>
      <dgm:t>
        <a:bodyPr/>
        <a:lstStyle/>
        <a:p>
          <a:endParaRPr lang="es-PE"/>
        </a:p>
      </dgm:t>
    </dgm:pt>
    <dgm:pt modelId="{5F27C88E-B33F-4FD9-871C-AD05F93E4D42}" type="pres">
      <dgm:prSet presAssocID="{E8F51270-F1FA-49CC-BA10-3537E070D552}" presName="node" presStyleLbl="node1" presStyleIdx="0" presStyleCnt="4" custScaleX="150569" custScaleY="117539">
        <dgm:presLayoutVars>
          <dgm:bulletEnabled val="1"/>
        </dgm:presLayoutVars>
      </dgm:prSet>
      <dgm:spPr/>
      <dgm:t>
        <a:bodyPr/>
        <a:lstStyle/>
        <a:p>
          <a:endParaRPr lang="es-PE"/>
        </a:p>
      </dgm:t>
    </dgm:pt>
    <dgm:pt modelId="{56B91744-46B2-4526-9310-CA951141D2BB}" type="pres">
      <dgm:prSet presAssocID="{E8F51270-F1FA-49CC-BA10-3537E070D552}" presName="dummy" presStyleCnt="0"/>
      <dgm:spPr/>
    </dgm:pt>
    <dgm:pt modelId="{1789F0B4-B5CD-46E3-AB07-5BA976DB3D5B}" type="pres">
      <dgm:prSet presAssocID="{8FCAC7C9-190C-46C8-A5F5-A0B639198FB3}" presName="sibTrans" presStyleLbl="sibTrans2D1" presStyleIdx="0" presStyleCnt="4"/>
      <dgm:spPr/>
      <dgm:t>
        <a:bodyPr/>
        <a:lstStyle/>
        <a:p>
          <a:endParaRPr lang="es-PE"/>
        </a:p>
      </dgm:t>
    </dgm:pt>
    <dgm:pt modelId="{A26F44AA-57D8-4426-B5F1-B2C94B5E0369}" type="pres">
      <dgm:prSet presAssocID="{9BEEB812-81F8-47E0-850C-2EDC744EE45B}" presName="node" presStyleLbl="node1" presStyleIdx="1" presStyleCnt="4" custScaleX="127143" custScaleY="125222">
        <dgm:presLayoutVars>
          <dgm:bulletEnabled val="1"/>
        </dgm:presLayoutVars>
      </dgm:prSet>
      <dgm:spPr/>
      <dgm:t>
        <a:bodyPr/>
        <a:lstStyle/>
        <a:p>
          <a:endParaRPr lang="es-PE"/>
        </a:p>
      </dgm:t>
    </dgm:pt>
    <dgm:pt modelId="{5071510A-C0DD-497F-965B-B8B8C1F93AAD}" type="pres">
      <dgm:prSet presAssocID="{9BEEB812-81F8-47E0-850C-2EDC744EE45B}" presName="dummy" presStyleCnt="0"/>
      <dgm:spPr/>
    </dgm:pt>
    <dgm:pt modelId="{43EE8A50-0429-416A-81CE-7FC1BB952B50}" type="pres">
      <dgm:prSet presAssocID="{84C6047C-9FDD-4D89-9AEA-3A5B805632CD}" presName="sibTrans" presStyleLbl="sibTrans2D1" presStyleIdx="1" presStyleCnt="4"/>
      <dgm:spPr/>
      <dgm:t>
        <a:bodyPr/>
        <a:lstStyle/>
        <a:p>
          <a:endParaRPr lang="es-PE"/>
        </a:p>
      </dgm:t>
    </dgm:pt>
    <dgm:pt modelId="{F81AF959-05DB-45F0-8ADD-1232A5345A15}" type="pres">
      <dgm:prSet presAssocID="{FAE1E4EF-BC67-4E79-AE6E-7D5ADBD36401}" presName="node" presStyleLbl="node1" presStyleIdx="2" presStyleCnt="4" custScaleX="157957" custScaleY="130371">
        <dgm:presLayoutVars>
          <dgm:bulletEnabled val="1"/>
        </dgm:presLayoutVars>
      </dgm:prSet>
      <dgm:spPr/>
      <dgm:t>
        <a:bodyPr/>
        <a:lstStyle/>
        <a:p>
          <a:endParaRPr lang="es-PE"/>
        </a:p>
      </dgm:t>
    </dgm:pt>
    <dgm:pt modelId="{BC88432D-50F8-4EF5-8FD9-013FC65291FF}" type="pres">
      <dgm:prSet presAssocID="{FAE1E4EF-BC67-4E79-AE6E-7D5ADBD36401}" presName="dummy" presStyleCnt="0"/>
      <dgm:spPr/>
    </dgm:pt>
    <dgm:pt modelId="{97F3042F-B03C-42DC-84B2-A7288022D223}" type="pres">
      <dgm:prSet presAssocID="{393FD398-3887-485C-9C8E-3A3718872D1C}" presName="sibTrans" presStyleLbl="sibTrans2D1" presStyleIdx="2" presStyleCnt="4"/>
      <dgm:spPr/>
      <dgm:t>
        <a:bodyPr/>
        <a:lstStyle/>
        <a:p>
          <a:endParaRPr lang="es-PE"/>
        </a:p>
      </dgm:t>
    </dgm:pt>
    <dgm:pt modelId="{C4C94C90-A618-4CE0-BB28-EAB219818A88}" type="pres">
      <dgm:prSet presAssocID="{3A87148D-9F3A-4364-83E2-63AF8ABD8483}" presName="node" presStyleLbl="node1" presStyleIdx="3" presStyleCnt="4" custScaleX="140395" custScaleY="130996">
        <dgm:presLayoutVars>
          <dgm:bulletEnabled val="1"/>
        </dgm:presLayoutVars>
      </dgm:prSet>
      <dgm:spPr/>
      <dgm:t>
        <a:bodyPr/>
        <a:lstStyle/>
        <a:p>
          <a:endParaRPr lang="es-PE"/>
        </a:p>
      </dgm:t>
    </dgm:pt>
    <dgm:pt modelId="{F1784371-F897-45C9-8715-DEDE62ADE6E4}" type="pres">
      <dgm:prSet presAssocID="{3A87148D-9F3A-4364-83E2-63AF8ABD8483}" presName="dummy" presStyleCnt="0"/>
      <dgm:spPr/>
    </dgm:pt>
    <dgm:pt modelId="{7F1630D0-9B03-4787-A1F8-D2BDA7C09628}" type="pres">
      <dgm:prSet presAssocID="{9E6D4724-2E71-48DF-AB64-509FA0576D89}" presName="sibTrans" presStyleLbl="sibTrans2D1" presStyleIdx="3" presStyleCnt="4"/>
      <dgm:spPr/>
      <dgm:t>
        <a:bodyPr/>
        <a:lstStyle/>
        <a:p>
          <a:endParaRPr lang="es-PE"/>
        </a:p>
      </dgm:t>
    </dgm:pt>
  </dgm:ptLst>
  <dgm:cxnLst>
    <dgm:cxn modelId="{2EF02CF8-009F-4235-9318-E87D4122DA83}" type="presOf" srcId="{5119D578-FE6C-4D05-A600-D5123BA23680}" destId="{68FDE341-A40C-4A4B-9ACD-6B397130A226}" srcOrd="0" destOrd="0" presId="urn:microsoft.com/office/officeart/2005/8/layout/radial6"/>
    <dgm:cxn modelId="{6AADEAC3-1654-4F82-8C40-2B2FDB44C76A}" type="presOf" srcId="{9BEEB812-81F8-47E0-850C-2EDC744EE45B}" destId="{A26F44AA-57D8-4426-B5F1-B2C94B5E0369}" srcOrd="0" destOrd="0" presId="urn:microsoft.com/office/officeart/2005/8/layout/radial6"/>
    <dgm:cxn modelId="{FFE3D129-32C9-40DA-A3D8-33C02CE492CF}" type="presOf" srcId="{393FD398-3887-485C-9C8E-3A3718872D1C}" destId="{97F3042F-B03C-42DC-84B2-A7288022D223}" srcOrd="0" destOrd="0" presId="urn:microsoft.com/office/officeart/2005/8/layout/radial6"/>
    <dgm:cxn modelId="{E1870A1C-15D9-4E20-AC74-C45D26271405}" srcId="{5119D578-FE6C-4D05-A600-D5123BA23680}" destId="{FAE1E4EF-BC67-4E79-AE6E-7D5ADBD36401}" srcOrd="2" destOrd="0" parTransId="{EA0EADAE-E9B5-4120-8450-200CCF8358C1}" sibTransId="{393FD398-3887-485C-9C8E-3A3718872D1C}"/>
    <dgm:cxn modelId="{00863752-7C81-4E2C-BB30-9A76387FCAE9}" srcId="{1C42A7ED-9B4C-4322-858A-9BB799AB556B}" destId="{5119D578-FE6C-4D05-A600-D5123BA23680}" srcOrd="0" destOrd="0" parTransId="{1F83E6D0-FFEF-4906-BCBB-12A9DDA089AD}" sibTransId="{6AFBD8FD-C5C7-4F64-A7E7-E6AC1E433EC5}"/>
    <dgm:cxn modelId="{54A6A4E8-F2D4-47F6-82FD-8620307DF174}" srcId="{5119D578-FE6C-4D05-A600-D5123BA23680}" destId="{3A87148D-9F3A-4364-83E2-63AF8ABD8483}" srcOrd="3" destOrd="0" parTransId="{372FBCF9-F6BC-46E2-81C2-10A7DF55CFE6}" sibTransId="{9E6D4724-2E71-48DF-AB64-509FA0576D89}"/>
    <dgm:cxn modelId="{5F845B7F-C008-4287-BF69-2A1FA6D9432B}" type="presOf" srcId="{8FCAC7C9-190C-46C8-A5F5-A0B639198FB3}" destId="{1789F0B4-B5CD-46E3-AB07-5BA976DB3D5B}" srcOrd="0" destOrd="0" presId="urn:microsoft.com/office/officeart/2005/8/layout/radial6"/>
    <dgm:cxn modelId="{AAC40B15-0F65-4751-8D40-83D2F12906D5}" type="presOf" srcId="{3A87148D-9F3A-4364-83E2-63AF8ABD8483}" destId="{C4C94C90-A618-4CE0-BB28-EAB219818A88}" srcOrd="0" destOrd="0" presId="urn:microsoft.com/office/officeart/2005/8/layout/radial6"/>
    <dgm:cxn modelId="{841ED61D-6B39-4022-B8F6-40E807141FAE}" type="presOf" srcId="{9E6D4724-2E71-48DF-AB64-509FA0576D89}" destId="{7F1630D0-9B03-4787-A1F8-D2BDA7C09628}" srcOrd="0" destOrd="0" presId="urn:microsoft.com/office/officeart/2005/8/layout/radial6"/>
    <dgm:cxn modelId="{CABD79DA-6DC8-4A3E-B178-62B1DD91EA9A}" type="presOf" srcId="{FAE1E4EF-BC67-4E79-AE6E-7D5ADBD36401}" destId="{F81AF959-05DB-45F0-8ADD-1232A5345A15}" srcOrd="0" destOrd="0" presId="urn:microsoft.com/office/officeart/2005/8/layout/radial6"/>
    <dgm:cxn modelId="{FA09367B-72B3-4FDE-A5D7-F2DBE1DCAB95}" type="presOf" srcId="{84C6047C-9FDD-4D89-9AEA-3A5B805632CD}" destId="{43EE8A50-0429-416A-81CE-7FC1BB952B50}" srcOrd="0" destOrd="0" presId="urn:microsoft.com/office/officeart/2005/8/layout/radial6"/>
    <dgm:cxn modelId="{A1B60A68-D337-4FE6-B078-F7FFEEA2911B}" srcId="{5119D578-FE6C-4D05-A600-D5123BA23680}" destId="{E8F51270-F1FA-49CC-BA10-3537E070D552}" srcOrd="0" destOrd="0" parTransId="{BB1BDE4F-081B-4D3B-AF3D-D8499A34BBE4}" sibTransId="{8FCAC7C9-190C-46C8-A5F5-A0B639198FB3}"/>
    <dgm:cxn modelId="{5CA24CFD-B6B6-4C2E-8EB9-C9D5A40D8B9B}" srcId="{5119D578-FE6C-4D05-A600-D5123BA23680}" destId="{9BEEB812-81F8-47E0-850C-2EDC744EE45B}" srcOrd="1" destOrd="0" parTransId="{A817FB4C-47E8-430C-B8C4-3B1E793DD4A9}" sibTransId="{84C6047C-9FDD-4D89-9AEA-3A5B805632CD}"/>
    <dgm:cxn modelId="{80FA1F42-4354-4F56-B8B4-C8227BFB896B}" type="presOf" srcId="{1C42A7ED-9B4C-4322-858A-9BB799AB556B}" destId="{83E0403A-C48A-499F-9A9D-DFEEA3EB434A}" srcOrd="0" destOrd="0" presId="urn:microsoft.com/office/officeart/2005/8/layout/radial6"/>
    <dgm:cxn modelId="{3A4E20D6-01C4-441B-B2D5-B831AD0F6D01}" type="presOf" srcId="{E8F51270-F1FA-49CC-BA10-3537E070D552}" destId="{5F27C88E-B33F-4FD9-871C-AD05F93E4D42}" srcOrd="0" destOrd="0" presId="urn:microsoft.com/office/officeart/2005/8/layout/radial6"/>
    <dgm:cxn modelId="{D87678E0-751D-4010-905F-5803EDEEC484}" type="presParOf" srcId="{83E0403A-C48A-499F-9A9D-DFEEA3EB434A}" destId="{68FDE341-A40C-4A4B-9ACD-6B397130A226}" srcOrd="0" destOrd="0" presId="urn:microsoft.com/office/officeart/2005/8/layout/radial6"/>
    <dgm:cxn modelId="{8B671D95-0532-40D8-96CE-91C104BB5C62}" type="presParOf" srcId="{83E0403A-C48A-499F-9A9D-DFEEA3EB434A}" destId="{5F27C88E-B33F-4FD9-871C-AD05F93E4D42}" srcOrd="1" destOrd="0" presId="urn:microsoft.com/office/officeart/2005/8/layout/radial6"/>
    <dgm:cxn modelId="{D40DFCE1-04C2-420F-B9B1-BDECFE1A7C89}" type="presParOf" srcId="{83E0403A-C48A-499F-9A9D-DFEEA3EB434A}" destId="{56B91744-46B2-4526-9310-CA951141D2BB}" srcOrd="2" destOrd="0" presId="urn:microsoft.com/office/officeart/2005/8/layout/radial6"/>
    <dgm:cxn modelId="{624D5E4A-EC36-4059-89E9-9AB02CBD28F0}" type="presParOf" srcId="{83E0403A-C48A-499F-9A9D-DFEEA3EB434A}" destId="{1789F0B4-B5CD-46E3-AB07-5BA976DB3D5B}" srcOrd="3" destOrd="0" presId="urn:microsoft.com/office/officeart/2005/8/layout/radial6"/>
    <dgm:cxn modelId="{33BE64DB-45B4-4B71-AEF7-E27F2BDA2DAE}" type="presParOf" srcId="{83E0403A-C48A-499F-9A9D-DFEEA3EB434A}" destId="{A26F44AA-57D8-4426-B5F1-B2C94B5E0369}" srcOrd="4" destOrd="0" presId="urn:microsoft.com/office/officeart/2005/8/layout/radial6"/>
    <dgm:cxn modelId="{7528D4F8-B1E2-4950-88E1-DC697F5DC0C7}" type="presParOf" srcId="{83E0403A-C48A-499F-9A9D-DFEEA3EB434A}" destId="{5071510A-C0DD-497F-965B-B8B8C1F93AAD}" srcOrd="5" destOrd="0" presId="urn:microsoft.com/office/officeart/2005/8/layout/radial6"/>
    <dgm:cxn modelId="{B2F0E3E2-BCD8-4547-8A3D-0976088E52BF}" type="presParOf" srcId="{83E0403A-C48A-499F-9A9D-DFEEA3EB434A}" destId="{43EE8A50-0429-416A-81CE-7FC1BB952B50}" srcOrd="6" destOrd="0" presId="urn:microsoft.com/office/officeart/2005/8/layout/radial6"/>
    <dgm:cxn modelId="{EDE8811B-170B-41DA-8956-83C9FA0D9B8B}" type="presParOf" srcId="{83E0403A-C48A-499F-9A9D-DFEEA3EB434A}" destId="{F81AF959-05DB-45F0-8ADD-1232A5345A15}" srcOrd="7" destOrd="0" presId="urn:microsoft.com/office/officeart/2005/8/layout/radial6"/>
    <dgm:cxn modelId="{AD360C13-EEED-4868-B424-C181072BEA4A}" type="presParOf" srcId="{83E0403A-C48A-499F-9A9D-DFEEA3EB434A}" destId="{BC88432D-50F8-4EF5-8FD9-013FC65291FF}" srcOrd="8" destOrd="0" presId="urn:microsoft.com/office/officeart/2005/8/layout/radial6"/>
    <dgm:cxn modelId="{20BF8707-7D27-4870-8608-0EAA00360E18}" type="presParOf" srcId="{83E0403A-C48A-499F-9A9D-DFEEA3EB434A}" destId="{97F3042F-B03C-42DC-84B2-A7288022D223}" srcOrd="9" destOrd="0" presId="urn:microsoft.com/office/officeart/2005/8/layout/radial6"/>
    <dgm:cxn modelId="{C1AD14B8-BF3B-4C6B-909F-CAFC8704894E}" type="presParOf" srcId="{83E0403A-C48A-499F-9A9D-DFEEA3EB434A}" destId="{C4C94C90-A618-4CE0-BB28-EAB219818A88}" srcOrd="10" destOrd="0" presId="urn:microsoft.com/office/officeart/2005/8/layout/radial6"/>
    <dgm:cxn modelId="{7276DCCD-7321-4356-B686-E4AE74FF08CB}" type="presParOf" srcId="{83E0403A-C48A-499F-9A9D-DFEEA3EB434A}" destId="{F1784371-F897-45C9-8715-DEDE62ADE6E4}" srcOrd="11" destOrd="0" presId="urn:microsoft.com/office/officeart/2005/8/layout/radial6"/>
    <dgm:cxn modelId="{AE23D979-25F3-4F67-9917-298ED0819B30}" type="presParOf" srcId="{83E0403A-C48A-499F-9A9D-DFEEA3EB434A}" destId="{7F1630D0-9B03-4787-A1F8-D2BDA7C09628}" srcOrd="12" destOrd="0" presId="urn:microsoft.com/office/officeart/2005/8/layout/radial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492ADC-D426-4D92-AE03-15C01F1770A1}" type="doc">
      <dgm:prSet loTypeId="urn:microsoft.com/office/officeart/2005/8/layout/cycle6" loCatId="relationship" qsTypeId="urn:microsoft.com/office/officeart/2005/8/quickstyle/simple5" qsCatId="simple" csTypeId="urn:microsoft.com/office/officeart/2005/8/colors/colorful4" csCatId="colorful" phldr="1"/>
      <dgm:spPr/>
      <dgm:t>
        <a:bodyPr/>
        <a:lstStyle/>
        <a:p>
          <a:endParaRPr lang="es-PE"/>
        </a:p>
      </dgm:t>
    </dgm:pt>
    <dgm:pt modelId="{9DF6866E-288E-40C3-A0D6-7AD950183600}">
      <dgm:prSet phldrT="[Texto]" custT="1"/>
      <dgm:spPr/>
      <dgm:t>
        <a:bodyPr/>
        <a:lstStyle/>
        <a:p>
          <a:r>
            <a:rPr lang="es-PE" sz="2400" dirty="0" smtClean="0">
              <a:solidFill>
                <a:schemeClr val="tx1"/>
              </a:solidFill>
            </a:rPr>
            <a:t>Realizar un análisis de la situación</a:t>
          </a:r>
          <a:endParaRPr lang="es-PE" sz="2400" dirty="0">
            <a:solidFill>
              <a:schemeClr val="tx1"/>
            </a:solidFill>
          </a:endParaRPr>
        </a:p>
      </dgm:t>
    </dgm:pt>
    <dgm:pt modelId="{71D004B4-BCDF-4870-BBE5-924E21CBC800}" type="parTrans" cxnId="{253962A1-B4DC-4AA5-8C42-6E5D55D360C9}">
      <dgm:prSet/>
      <dgm:spPr/>
      <dgm:t>
        <a:bodyPr/>
        <a:lstStyle/>
        <a:p>
          <a:endParaRPr lang="es-PE"/>
        </a:p>
      </dgm:t>
    </dgm:pt>
    <dgm:pt modelId="{9BD19E66-54C7-4F64-AED0-FFC9AF61B192}" type="sibTrans" cxnId="{253962A1-B4DC-4AA5-8C42-6E5D55D360C9}">
      <dgm:prSet/>
      <dgm:spPr/>
      <dgm:t>
        <a:bodyPr/>
        <a:lstStyle/>
        <a:p>
          <a:endParaRPr lang="es-PE" dirty="0"/>
        </a:p>
      </dgm:t>
    </dgm:pt>
    <dgm:pt modelId="{0E80EAFC-1841-4AD7-8A67-6C562F349F3B}">
      <dgm:prSet phldrT="[Texto]" custT="1"/>
      <dgm:spPr/>
      <dgm:t>
        <a:bodyPr/>
        <a:lstStyle/>
        <a:p>
          <a:r>
            <a:rPr lang="es-PE" sz="2000" dirty="0" smtClean="0">
              <a:solidFill>
                <a:schemeClr val="tx1"/>
              </a:solidFill>
            </a:rPr>
            <a:t>Diseñar una mezcla estratégica de marketing</a:t>
          </a:r>
          <a:endParaRPr lang="es-PE" sz="2000" dirty="0">
            <a:solidFill>
              <a:schemeClr val="tx1"/>
            </a:solidFill>
          </a:endParaRPr>
        </a:p>
      </dgm:t>
    </dgm:pt>
    <dgm:pt modelId="{B2B38B59-AE71-435E-8162-FFC892083934}" type="parTrans" cxnId="{FBABB922-C85C-4283-BC6C-E5BDF6EC52EF}">
      <dgm:prSet/>
      <dgm:spPr/>
      <dgm:t>
        <a:bodyPr/>
        <a:lstStyle/>
        <a:p>
          <a:endParaRPr lang="es-PE"/>
        </a:p>
      </dgm:t>
    </dgm:pt>
    <dgm:pt modelId="{B15B0313-AFAC-438B-B67F-9B6641072642}" type="sibTrans" cxnId="{FBABB922-C85C-4283-BC6C-E5BDF6EC52EF}">
      <dgm:prSet/>
      <dgm:spPr/>
      <dgm:t>
        <a:bodyPr/>
        <a:lstStyle/>
        <a:p>
          <a:endParaRPr lang="es-PE" dirty="0"/>
        </a:p>
      </dgm:t>
    </dgm:pt>
    <dgm:pt modelId="{E56C8B62-A08A-4F66-8D74-803B2869D2CA}">
      <dgm:prSet phldrT="[Texto]" custT="1"/>
      <dgm:spPr/>
      <dgm:t>
        <a:bodyPr/>
        <a:lstStyle/>
        <a:p>
          <a:r>
            <a:rPr lang="es-PE" sz="2000" dirty="0" smtClean="0">
              <a:solidFill>
                <a:schemeClr val="tx1"/>
              </a:solidFill>
            </a:rPr>
            <a:t>Elegir los mercados meta y medir la demanda del mercado </a:t>
          </a:r>
          <a:endParaRPr lang="es-PE" sz="2000" dirty="0">
            <a:solidFill>
              <a:schemeClr val="tx1"/>
            </a:solidFill>
          </a:endParaRPr>
        </a:p>
      </dgm:t>
    </dgm:pt>
    <dgm:pt modelId="{AF09E98E-CF18-422D-B134-2E6CC4AECD08}" type="parTrans" cxnId="{AC205818-7AB9-49D6-B268-4C660C37E2B2}">
      <dgm:prSet/>
      <dgm:spPr/>
      <dgm:t>
        <a:bodyPr/>
        <a:lstStyle/>
        <a:p>
          <a:endParaRPr lang="es-PE"/>
        </a:p>
      </dgm:t>
    </dgm:pt>
    <dgm:pt modelId="{B772FB31-2B49-4756-8AC5-8ED1B3780839}" type="sibTrans" cxnId="{AC205818-7AB9-49D6-B268-4C660C37E2B2}">
      <dgm:prSet/>
      <dgm:spPr/>
      <dgm:t>
        <a:bodyPr/>
        <a:lstStyle/>
        <a:p>
          <a:endParaRPr lang="es-PE" dirty="0"/>
        </a:p>
      </dgm:t>
    </dgm:pt>
    <dgm:pt modelId="{4D5ABD4B-4242-46CC-AFC5-C7D8DA6C534C}">
      <dgm:prSet phldrT="[Texto]" custT="1"/>
      <dgm:spPr/>
      <dgm:t>
        <a:bodyPr/>
        <a:lstStyle/>
        <a:p>
          <a:r>
            <a:rPr lang="es-PE" sz="2000" dirty="0" smtClean="0">
              <a:solidFill>
                <a:schemeClr val="tx1"/>
              </a:solidFill>
            </a:rPr>
            <a:t>Determinar el posicionamiento y la venta diferencial </a:t>
          </a:r>
          <a:endParaRPr lang="es-PE" sz="2000" dirty="0">
            <a:solidFill>
              <a:schemeClr val="tx1"/>
            </a:solidFill>
          </a:endParaRPr>
        </a:p>
      </dgm:t>
    </dgm:pt>
    <dgm:pt modelId="{A1D99363-9F9B-426B-B7CE-8C71348FCBA7}" type="parTrans" cxnId="{463FCA2E-DCA0-4B21-9CE1-C6F4BBB9AE7D}">
      <dgm:prSet/>
      <dgm:spPr/>
      <dgm:t>
        <a:bodyPr/>
        <a:lstStyle/>
        <a:p>
          <a:endParaRPr lang="es-PE"/>
        </a:p>
      </dgm:t>
    </dgm:pt>
    <dgm:pt modelId="{65BAA009-94AD-4387-BED7-C49136C62A73}" type="sibTrans" cxnId="{463FCA2E-DCA0-4B21-9CE1-C6F4BBB9AE7D}">
      <dgm:prSet/>
      <dgm:spPr/>
      <dgm:t>
        <a:bodyPr/>
        <a:lstStyle/>
        <a:p>
          <a:endParaRPr lang="es-PE" dirty="0"/>
        </a:p>
      </dgm:t>
    </dgm:pt>
    <dgm:pt modelId="{72CE9EED-E855-4295-9223-D32DE67499AB}">
      <dgm:prSet phldrT="[Texto]" custT="1"/>
      <dgm:spPr/>
      <dgm:t>
        <a:bodyPr/>
        <a:lstStyle/>
        <a:p>
          <a:r>
            <a:rPr lang="es-PE" sz="2000" dirty="0" smtClean="0">
              <a:solidFill>
                <a:schemeClr val="tx1"/>
              </a:solidFill>
            </a:rPr>
            <a:t>Establecer objetivos de marketing</a:t>
          </a:r>
          <a:endParaRPr lang="es-PE" sz="2000" dirty="0">
            <a:solidFill>
              <a:schemeClr val="tx1"/>
            </a:solidFill>
          </a:endParaRPr>
        </a:p>
      </dgm:t>
    </dgm:pt>
    <dgm:pt modelId="{749A407E-1662-411D-B721-F182B7A67FB0}" type="parTrans" cxnId="{D6439327-C25E-450F-BA57-398962DC138C}">
      <dgm:prSet/>
      <dgm:spPr/>
      <dgm:t>
        <a:bodyPr/>
        <a:lstStyle/>
        <a:p>
          <a:endParaRPr lang="es-PE"/>
        </a:p>
      </dgm:t>
    </dgm:pt>
    <dgm:pt modelId="{7335DD12-8BBC-47B5-A49A-283D42188E4A}" type="sibTrans" cxnId="{D6439327-C25E-450F-BA57-398962DC138C}">
      <dgm:prSet/>
      <dgm:spPr/>
      <dgm:t>
        <a:bodyPr/>
        <a:lstStyle/>
        <a:p>
          <a:endParaRPr lang="es-PE" dirty="0"/>
        </a:p>
      </dgm:t>
    </dgm:pt>
    <dgm:pt modelId="{6815FE3E-7C1B-4FE1-AB5F-DA8903CD61A1}" type="pres">
      <dgm:prSet presAssocID="{B8492ADC-D426-4D92-AE03-15C01F1770A1}" presName="cycle" presStyleCnt="0">
        <dgm:presLayoutVars>
          <dgm:dir/>
          <dgm:resizeHandles val="exact"/>
        </dgm:presLayoutVars>
      </dgm:prSet>
      <dgm:spPr/>
      <dgm:t>
        <a:bodyPr/>
        <a:lstStyle/>
        <a:p>
          <a:endParaRPr lang="es-PE"/>
        </a:p>
      </dgm:t>
    </dgm:pt>
    <dgm:pt modelId="{A7E868F8-ECA7-4EF7-9BA5-83DD10E2666A}" type="pres">
      <dgm:prSet presAssocID="{9DF6866E-288E-40C3-A0D6-7AD950183600}" presName="node" presStyleLbl="node1" presStyleIdx="0" presStyleCnt="5">
        <dgm:presLayoutVars>
          <dgm:bulletEnabled val="1"/>
        </dgm:presLayoutVars>
      </dgm:prSet>
      <dgm:spPr/>
      <dgm:t>
        <a:bodyPr/>
        <a:lstStyle/>
        <a:p>
          <a:endParaRPr lang="es-PE"/>
        </a:p>
      </dgm:t>
    </dgm:pt>
    <dgm:pt modelId="{C22ECFC9-B377-4398-B38D-8E4E442DC960}" type="pres">
      <dgm:prSet presAssocID="{9DF6866E-288E-40C3-A0D6-7AD950183600}" presName="spNode" presStyleCnt="0"/>
      <dgm:spPr/>
    </dgm:pt>
    <dgm:pt modelId="{51366A5D-E98D-49B4-8033-5CE7C3B578B8}" type="pres">
      <dgm:prSet presAssocID="{9BD19E66-54C7-4F64-AED0-FFC9AF61B192}" presName="sibTrans" presStyleLbl="sibTrans1D1" presStyleIdx="0" presStyleCnt="5"/>
      <dgm:spPr/>
      <dgm:t>
        <a:bodyPr/>
        <a:lstStyle/>
        <a:p>
          <a:endParaRPr lang="es-PE"/>
        </a:p>
      </dgm:t>
    </dgm:pt>
    <dgm:pt modelId="{8A347A0A-43E6-4AE3-AE72-AAC8CCCA1C51}" type="pres">
      <dgm:prSet presAssocID="{0E80EAFC-1841-4AD7-8A67-6C562F349F3B}" presName="node" presStyleLbl="node1" presStyleIdx="1" presStyleCnt="5">
        <dgm:presLayoutVars>
          <dgm:bulletEnabled val="1"/>
        </dgm:presLayoutVars>
      </dgm:prSet>
      <dgm:spPr/>
      <dgm:t>
        <a:bodyPr/>
        <a:lstStyle/>
        <a:p>
          <a:endParaRPr lang="es-PE"/>
        </a:p>
      </dgm:t>
    </dgm:pt>
    <dgm:pt modelId="{A4CA3CD0-08A9-4D9D-BC65-F4A1315B290A}" type="pres">
      <dgm:prSet presAssocID="{0E80EAFC-1841-4AD7-8A67-6C562F349F3B}" presName="spNode" presStyleCnt="0"/>
      <dgm:spPr/>
    </dgm:pt>
    <dgm:pt modelId="{D49D9088-89A3-4AE3-A71B-AB4BF774EEEE}" type="pres">
      <dgm:prSet presAssocID="{B15B0313-AFAC-438B-B67F-9B6641072642}" presName="sibTrans" presStyleLbl="sibTrans1D1" presStyleIdx="1" presStyleCnt="5"/>
      <dgm:spPr/>
      <dgm:t>
        <a:bodyPr/>
        <a:lstStyle/>
        <a:p>
          <a:endParaRPr lang="es-PE"/>
        </a:p>
      </dgm:t>
    </dgm:pt>
    <dgm:pt modelId="{006D080E-ADD9-457A-8346-627DA70C2A46}" type="pres">
      <dgm:prSet presAssocID="{E56C8B62-A08A-4F66-8D74-803B2869D2CA}" presName="node" presStyleLbl="node1" presStyleIdx="2" presStyleCnt="5" custScaleX="114514" custScaleY="115819">
        <dgm:presLayoutVars>
          <dgm:bulletEnabled val="1"/>
        </dgm:presLayoutVars>
      </dgm:prSet>
      <dgm:spPr/>
      <dgm:t>
        <a:bodyPr/>
        <a:lstStyle/>
        <a:p>
          <a:endParaRPr lang="es-PE"/>
        </a:p>
      </dgm:t>
    </dgm:pt>
    <dgm:pt modelId="{EC509C30-40EB-45B2-BDE4-04D18564AADC}" type="pres">
      <dgm:prSet presAssocID="{E56C8B62-A08A-4F66-8D74-803B2869D2CA}" presName="spNode" presStyleCnt="0"/>
      <dgm:spPr/>
    </dgm:pt>
    <dgm:pt modelId="{F10E2598-44E4-4645-BB5D-AF0203E38D0A}" type="pres">
      <dgm:prSet presAssocID="{B772FB31-2B49-4756-8AC5-8ED1B3780839}" presName="sibTrans" presStyleLbl="sibTrans1D1" presStyleIdx="2" presStyleCnt="5"/>
      <dgm:spPr/>
      <dgm:t>
        <a:bodyPr/>
        <a:lstStyle/>
        <a:p>
          <a:endParaRPr lang="es-PE"/>
        </a:p>
      </dgm:t>
    </dgm:pt>
    <dgm:pt modelId="{BE36C6C1-2FF4-4FEE-B957-278BF5347734}" type="pres">
      <dgm:prSet presAssocID="{4D5ABD4B-4242-46CC-AFC5-C7D8DA6C534C}" presName="node" presStyleLbl="node1" presStyleIdx="3" presStyleCnt="5" custScaleY="126798">
        <dgm:presLayoutVars>
          <dgm:bulletEnabled val="1"/>
        </dgm:presLayoutVars>
      </dgm:prSet>
      <dgm:spPr/>
      <dgm:t>
        <a:bodyPr/>
        <a:lstStyle/>
        <a:p>
          <a:endParaRPr lang="es-PE"/>
        </a:p>
      </dgm:t>
    </dgm:pt>
    <dgm:pt modelId="{BB8D31B1-E630-4890-86A5-45F233EA0420}" type="pres">
      <dgm:prSet presAssocID="{4D5ABD4B-4242-46CC-AFC5-C7D8DA6C534C}" presName="spNode" presStyleCnt="0"/>
      <dgm:spPr/>
    </dgm:pt>
    <dgm:pt modelId="{A1496CD0-BA30-4649-BA1E-5ADA6504F58B}" type="pres">
      <dgm:prSet presAssocID="{65BAA009-94AD-4387-BED7-C49136C62A73}" presName="sibTrans" presStyleLbl="sibTrans1D1" presStyleIdx="3" presStyleCnt="5"/>
      <dgm:spPr/>
      <dgm:t>
        <a:bodyPr/>
        <a:lstStyle/>
        <a:p>
          <a:endParaRPr lang="es-PE"/>
        </a:p>
      </dgm:t>
    </dgm:pt>
    <dgm:pt modelId="{835DA15E-88B7-4192-B389-AD7E63CFD046}" type="pres">
      <dgm:prSet presAssocID="{72CE9EED-E855-4295-9223-D32DE67499AB}" presName="node" presStyleLbl="node1" presStyleIdx="4" presStyleCnt="5" custRadScaleRad="99824" custRadScaleInc="-829">
        <dgm:presLayoutVars>
          <dgm:bulletEnabled val="1"/>
        </dgm:presLayoutVars>
      </dgm:prSet>
      <dgm:spPr/>
      <dgm:t>
        <a:bodyPr/>
        <a:lstStyle/>
        <a:p>
          <a:endParaRPr lang="es-PE"/>
        </a:p>
      </dgm:t>
    </dgm:pt>
    <dgm:pt modelId="{95625709-C419-49BA-A7E2-1CA59184781B}" type="pres">
      <dgm:prSet presAssocID="{72CE9EED-E855-4295-9223-D32DE67499AB}" presName="spNode" presStyleCnt="0"/>
      <dgm:spPr/>
    </dgm:pt>
    <dgm:pt modelId="{C8C24DE1-5364-426B-9C13-35DE6C8F88C9}" type="pres">
      <dgm:prSet presAssocID="{7335DD12-8BBC-47B5-A49A-283D42188E4A}" presName="sibTrans" presStyleLbl="sibTrans1D1" presStyleIdx="4" presStyleCnt="5"/>
      <dgm:spPr/>
      <dgm:t>
        <a:bodyPr/>
        <a:lstStyle/>
        <a:p>
          <a:endParaRPr lang="es-PE"/>
        </a:p>
      </dgm:t>
    </dgm:pt>
  </dgm:ptLst>
  <dgm:cxnLst>
    <dgm:cxn modelId="{4C9731AB-D1F0-40AF-BE5D-7E4EC53299BC}" type="presOf" srcId="{B8492ADC-D426-4D92-AE03-15C01F1770A1}" destId="{6815FE3E-7C1B-4FE1-AB5F-DA8903CD61A1}" srcOrd="0" destOrd="0" presId="urn:microsoft.com/office/officeart/2005/8/layout/cycle6"/>
    <dgm:cxn modelId="{9C76D7F7-C751-46C2-B74E-EBC50DD57252}" type="presOf" srcId="{9DF6866E-288E-40C3-A0D6-7AD950183600}" destId="{A7E868F8-ECA7-4EF7-9BA5-83DD10E2666A}" srcOrd="0" destOrd="0" presId="urn:microsoft.com/office/officeart/2005/8/layout/cycle6"/>
    <dgm:cxn modelId="{AC205818-7AB9-49D6-B268-4C660C37E2B2}" srcId="{B8492ADC-D426-4D92-AE03-15C01F1770A1}" destId="{E56C8B62-A08A-4F66-8D74-803B2869D2CA}" srcOrd="2" destOrd="0" parTransId="{AF09E98E-CF18-422D-B134-2E6CC4AECD08}" sibTransId="{B772FB31-2B49-4756-8AC5-8ED1B3780839}"/>
    <dgm:cxn modelId="{253962A1-B4DC-4AA5-8C42-6E5D55D360C9}" srcId="{B8492ADC-D426-4D92-AE03-15C01F1770A1}" destId="{9DF6866E-288E-40C3-A0D6-7AD950183600}" srcOrd="0" destOrd="0" parTransId="{71D004B4-BCDF-4870-BBE5-924E21CBC800}" sibTransId="{9BD19E66-54C7-4F64-AED0-FFC9AF61B192}"/>
    <dgm:cxn modelId="{463FCA2E-DCA0-4B21-9CE1-C6F4BBB9AE7D}" srcId="{B8492ADC-D426-4D92-AE03-15C01F1770A1}" destId="{4D5ABD4B-4242-46CC-AFC5-C7D8DA6C534C}" srcOrd="3" destOrd="0" parTransId="{A1D99363-9F9B-426B-B7CE-8C71348FCBA7}" sibTransId="{65BAA009-94AD-4387-BED7-C49136C62A73}"/>
    <dgm:cxn modelId="{CEF180A2-D2F6-4F2F-942B-4E08C1FE6950}" type="presOf" srcId="{7335DD12-8BBC-47B5-A49A-283D42188E4A}" destId="{C8C24DE1-5364-426B-9C13-35DE6C8F88C9}" srcOrd="0" destOrd="0" presId="urn:microsoft.com/office/officeart/2005/8/layout/cycle6"/>
    <dgm:cxn modelId="{B3AFDB8C-3BB9-4FEB-A0E0-5A3B9D0E9101}" type="presOf" srcId="{9BD19E66-54C7-4F64-AED0-FFC9AF61B192}" destId="{51366A5D-E98D-49B4-8033-5CE7C3B578B8}" srcOrd="0" destOrd="0" presId="urn:microsoft.com/office/officeart/2005/8/layout/cycle6"/>
    <dgm:cxn modelId="{D6439327-C25E-450F-BA57-398962DC138C}" srcId="{B8492ADC-D426-4D92-AE03-15C01F1770A1}" destId="{72CE9EED-E855-4295-9223-D32DE67499AB}" srcOrd="4" destOrd="0" parTransId="{749A407E-1662-411D-B721-F182B7A67FB0}" sibTransId="{7335DD12-8BBC-47B5-A49A-283D42188E4A}"/>
    <dgm:cxn modelId="{E6F36BD6-96D2-4FF9-8C52-1F6B910DDB46}" type="presOf" srcId="{4D5ABD4B-4242-46CC-AFC5-C7D8DA6C534C}" destId="{BE36C6C1-2FF4-4FEE-B957-278BF5347734}" srcOrd="0" destOrd="0" presId="urn:microsoft.com/office/officeart/2005/8/layout/cycle6"/>
    <dgm:cxn modelId="{0C64EEAB-3224-480C-8465-115856187CE8}" type="presOf" srcId="{B15B0313-AFAC-438B-B67F-9B6641072642}" destId="{D49D9088-89A3-4AE3-A71B-AB4BF774EEEE}" srcOrd="0" destOrd="0" presId="urn:microsoft.com/office/officeart/2005/8/layout/cycle6"/>
    <dgm:cxn modelId="{0A208C99-FB3F-4BFC-AB04-D903D5101D8B}" type="presOf" srcId="{72CE9EED-E855-4295-9223-D32DE67499AB}" destId="{835DA15E-88B7-4192-B389-AD7E63CFD046}" srcOrd="0" destOrd="0" presId="urn:microsoft.com/office/officeart/2005/8/layout/cycle6"/>
    <dgm:cxn modelId="{8823FA12-AA81-4EA7-A222-BDE7C3D3755A}" type="presOf" srcId="{0E80EAFC-1841-4AD7-8A67-6C562F349F3B}" destId="{8A347A0A-43E6-4AE3-AE72-AAC8CCCA1C51}" srcOrd="0" destOrd="0" presId="urn:microsoft.com/office/officeart/2005/8/layout/cycle6"/>
    <dgm:cxn modelId="{B2D127AB-6AAB-4EED-B05A-72852ED90A69}" type="presOf" srcId="{E56C8B62-A08A-4F66-8D74-803B2869D2CA}" destId="{006D080E-ADD9-457A-8346-627DA70C2A46}" srcOrd="0" destOrd="0" presId="urn:microsoft.com/office/officeart/2005/8/layout/cycle6"/>
    <dgm:cxn modelId="{10A09C11-2723-4849-8FC4-5A23F290178C}" type="presOf" srcId="{B772FB31-2B49-4756-8AC5-8ED1B3780839}" destId="{F10E2598-44E4-4645-BB5D-AF0203E38D0A}" srcOrd="0" destOrd="0" presId="urn:microsoft.com/office/officeart/2005/8/layout/cycle6"/>
    <dgm:cxn modelId="{FBABB922-C85C-4283-BC6C-E5BDF6EC52EF}" srcId="{B8492ADC-D426-4D92-AE03-15C01F1770A1}" destId="{0E80EAFC-1841-4AD7-8A67-6C562F349F3B}" srcOrd="1" destOrd="0" parTransId="{B2B38B59-AE71-435E-8162-FFC892083934}" sibTransId="{B15B0313-AFAC-438B-B67F-9B6641072642}"/>
    <dgm:cxn modelId="{4AD49597-830B-48CA-BAA7-12B3AEA7EBF8}" type="presOf" srcId="{65BAA009-94AD-4387-BED7-C49136C62A73}" destId="{A1496CD0-BA30-4649-BA1E-5ADA6504F58B}" srcOrd="0" destOrd="0" presId="urn:microsoft.com/office/officeart/2005/8/layout/cycle6"/>
    <dgm:cxn modelId="{FDEB8923-08AA-47DB-95B2-C519B3813887}" type="presParOf" srcId="{6815FE3E-7C1B-4FE1-AB5F-DA8903CD61A1}" destId="{A7E868F8-ECA7-4EF7-9BA5-83DD10E2666A}" srcOrd="0" destOrd="0" presId="urn:microsoft.com/office/officeart/2005/8/layout/cycle6"/>
    <dgm:cxn modelId="{5BB8DD51-1755-40AB-A0DC-448BC83DCC8E}" type="presParOf" srcId="{6815FE3E-7C1B-4FE1-AB5F-DA8903CD61A1}" destId="{C22ECFC9-B377-4398-B38D-8E4E442DC960}" srcOrd="1" destOrd="0" presId="urn:microsoft.com/office/officeart/2005/8/layout/cycle6"/>
    <dgm:cxn modelId="{7C710DFB-7412-409D-B1DA-CA8561942F64}" type="presParOf" srcId="{6815FE3E-7C1B-4FE1-AB5F-DA8903CD61A1}" destId="{51366A5D-E98D-49B4-8033-5CE7C3B578B8}" srcOrd="2" destOrd="0" presId="urn:microsoft.com/office/officeart/2005/8/layout/cycle6"/>
    <dgm:cxn modelId="{1151CF6A-45FC-48C7-BE0B-5ED331F2E105}" type="presParOf" srcId="{6815FE3E-7C1B-4FE1-AB5F-DA8903CD61A1}" destId="{8A347A0A-43E6-4AE3-AE72-AAC8CCCA1C51}" srcOrd="3" destOrd="0" presId="urn:microsoft.com/office/officeart/2005/8/layout/cycle6"/>
    <dgm:cxn modelId="{219C2480-5B3F-4A3D-BD16-13CF61B09A85}" type="presParOf" srcId="{6815FE3E-7C1B-4FE1-AB5F-DA8903CD61A1}" destId="{A4CA3CD0-08A9-4D9D-BC65-F4A1315B290A}" srcOrd="4" destOrd="0" presId="urn:microsoft.com/office/officeart/2005/8/layout/cycle6"/>
    <dgm:cxn modelId="{965F63E7-3014-40F5-80C6-68B25601BD94}" type="presParOf" srcId="{6815FE3E-7C1B-4FE1-AB5F-DA8903CD61A1}" destId="{D49D9088-89A3-4AE3-A71B-AB4BF774EEEE}" srcOrd="5" destOrd="0" presId="urn:microsoft.com/office/officeart/2005/8/layout/cycle6"/>
    <dgm:cxn modelId="{81F8269F-CFB2-4FF3-B8BF-4822AD47C6E8}" type="presParOf" srcId="{6815FE3E-7C1B-4FE1-AB5F-DA8903CD61A1}" destId="{006D080E-ADD9-457A-8346-627DA70C2A46}" srcOrd="6" destOrd="0" presId="urn:microsoft.com/office/officeart/2005/8/layout/cycle6"/>
    <dgm:cxn modelId="{6E6AF6E6-7FB7-486F-A202-E223420D97D4}" type="presParOf" srcId="{6815FE3E-7C1B-4FE1-AB5F-DA8903CD61A1}" destId="{EC509C30-40EB-45B2-BDE4-04D18564AADC}" srcOrd="7" destOrd="0" presId="urn:microsoft.com/office/officeart/2005/8/layout/cycle6"/>
    <dgm:cxn modelId="{F60BA143-EC50-4BD2-84B5-92BB9250FFDA}" type="presParOf" srcId="{6815FE3E-7C1B-4FE1-AB5F-DA8903CD61A1}" destId="{F10E2598-44E4-4645-BB5D-AF0203E38D0A}" srcOrd="8" destOrd="0" presId="urn:microsoft.com/office/officeart/2005/8/layout/cycle6"/>
    <dgm:cxn modelId="{C31954F2-8A7F-4587-860C-91616A4A9B7C}" type="presParOf" srcId="{6815FE3E-7C1B-4FE1-AB5F-DA8903CD61A1}" destId="{BE36C6C1-2FF4-4FEE-B957-278BF5347734}" srcOrd="9" destOrd="0" presId="urn:microsoft.com/office/officeart/2005/8/layout/cycle6"/>
    <dgm:cxn modelId="{BD21D112-0FA5-49BE-92D4-FAC162937BB3}" type="presParOf" srcId="{6815FE3E-7C1B-4FE1-AB5F-DA8903CD61A1}" destId="{BB8D31B1-E630-4890-86A5-45F233EA0420}" srcOrd="10" destOrd="0" presId="urn:microsoft.com/office/officeart/2005/8/layout/cycle6"/>
    <dgm:cxn modelId="{08E2EA54-8AB2-477F-AE87-5D010199FEF0}" type="presParOf" srcId="{6815FE3E-7C1B-4FE1-AB5F-DA8903CD61A1}" destId="{A1496CD0-BA30-4649-BA1E-5ADA6504F58B}" srcOrd="11" destOrd="0" presId="urn:microsoft.com/office/officeart/2005/8/layout/cycle6"/>
    <dgm:cxn modelId="{4CB3D116-57CE-4B61-B9F1-B31C91887D91}" type="presParOf" srcId="{6815FE3E-7C1B-4FE1-AB5F-DA8903CD61A1}" destId="{835DA15E-88B7-4192-B389-AD7E63CFD046}" srcOrd="12" destOrd="0" presId="urn:microsoft.com/office/officeart/2005/8/layout/cycle6"/>
    <dgm:cxn modelId="{CFE7BCAA-BEB3-4935-805F-F96770C42BE7}" type="presParOf" srcId="{6815FE3E-7C1B-4FE1-AB5F-DA8903CD61A1}" destId="{95625709-C419-49BA-A7E2-1CA59184781B}" srcOrd="13" destOrd="0" presId="urn:microsoft.com/office/officeart/2005/8/layout/cycle6"/>
    <dgm:cxn modelId="{5824023E-8819-48ED-8B3E-C7523926E875}" type="presParOf" srcId="{6815FE3E-7C1B-4FE1-AB5F-DA8903CD61A1}" destId="{C8C24DE1-5364-426B-9C13-35DE6C8F88C9}" srcOrd="14" destOrd="0" presId="urn:microsoft.com/office/officeart/2005/8/layout/cycle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5B8C89-9FC4-4414-B397-48522244EF74}" type="doc">
      <dgm:prSet loTypeId="urn:microsoft.com/office/officeart/2005/8/layout/process2" loCatId="process" qsTypeId="urn:microsoft.com/office/officeart/2005/8/quickstyle/simple1" qsCatId="simple" csTypeId="urn:microsoft.com/office/officeart/2005/8/colors/accent1_2" csCatId="accent1" phldr="1"/>
      <dgm:spPr/>
    </dgm:pt>
    <dgm:pt modelId="{DE0C34A3-7D80-4EB9-BC01-59114BACBC3C}">
      <dgm:prSet phldrT="[Texto]"/>
      <dgm:spPr/>
      <dgm:t>
        <a:bodyPr/>
        <a:lstStyle/>
        <a:p>
          <a:r>
            <a:rPr lang="es-PE" dirty="0" smtClean="0">
              <a:solidFill>
                <a:srgbClr val="FF0000"/>
              </a:solidFill>
            </a:rPr>
            <a:t>Planeación estratégica de marketing </a:t>
          </a:r>
          <a:endParaRPr lang="es-PE" dirty="0">
            <a:solidFill>
              <a:srgbClr val="FF0000"/>
            </a:solidFill>
          </a:endParaRPr>
        </a:p>
      </dgm:t>
    </dgm:pt>
    <dgm:pt modelId="{37E236F3-6572-4F24-96D4-F7C7C4A2417E}" type="parTrans" cxnId="{B51956BB-A8F0-4363-8830-AA01DC9A0C36}">
      <dgm:prSet/>
      <dgm:spPr/>
      <dgm:t>
        <a:bodyPr/>
        <a:lstStyle/>
        <a:p>
          <a:endParaRPr lang="es-PE"/>
        </a:p>
      </dgm:t>
    </dgm:pt>
    <dgm:pt modelId="{1AB56609-3FD0-4F52-8D54-F73DA47416A6}" type="sibTrans" cxnId="{B51956BB-A8F0-4363-8830-AA01DC9A0C36}">
      <dgm:prSet/>
      <dgm:spPr/>
      <dgm:t>
        <a:bodyPr/>
        <a:lstStyle/>
        <a:p>
          <a:endParaRPr lang="es-PE"/>
        </a:p>
      </dgm:t>
    </dgm:pt>
    <dgm:pt modelId="{F896B00D-5AC1-431C-931E-87368BA44E62}" type="pres">
      <dgm:prSet presAssocID="{775B8C89-9FC4-4414-B397-48522244EF74}" presName="linearFlow" presStyleCnt="0">
        <dgm:presLayoutVars>
          <dgm:resizeHandles val="exact"/>
        </dgm:presLayoutVars>
      </dgm:prSet>
      <dgm:spPr/>
    </dgm:pt>
    <dgm:pt modelId="{C769855F-ECA3-4D1E-8122-0B29C46D291D}" type="pres">
      <dgm:prSet presAssocID="{DE0C34A3-7D80-4EB9-BC01-59114BACBC3C}" presName="node" presStyleLbl="node1" presStyleIdx="0" presStyleCnt="1" custLinFactNeighborX="4545" custLinFactNeighborY="-4599">
        <dgm:presLayoutVars>
          <dgm:bulletEnabled val="1"/>
        </dgm:presLayoutVars>
      </dgm:prSet>
      <dgm:spPr/>
      <dgm:t>
        <a:bodyPr/>
        <a:lstStyle/>
        <a:p>
          <a:endParaRPr lang="es-PE"/>
        </a:p>
      </dgm:t>
    </dgm:pt>
  </dgm:ptLst>
  <dgm:cxnLst>
    <dgm:cxn modelId="{C847C2D4-0299-47ED-A86B-2DF9A55CD4F9}" type="presOf" srcId="{DE0C34A3-7D80-4EB9-BC01-59114BACBC3C}" destId="{C769855F-ECA3-4D1E-8122-0B29C46D291D}" srcOrd="0" destOrd="0" presId="urn:microsoft.com/office/officeart/2005/8/layout/process2"/>
    <dgm:cxn modelId="{140CCEE9-711E-40EB-8ACE-080356498472}" type="presOf" srcId="{775B8C89-9FC4-4414-B397-48522244EF74}" destId="{F896B00D-5AC1-431C-931E-87368BA44E62}" srcOrd="0" destOrd="0" presId="urn:microsoft.com/office/officeart/2005/8/layout/process2"/>
    <dgm:cxn modelId="{B51956BB-A8F0-4363-8830-AA01DC9A0C36}" srcId="{775B8C89-9FC4-4414-B397-48522244EF74}" destId="{DE0C34A3-7D80-4EB9-BC01-59114BACBC3C}" srcOrd="0" destOrd="0" parTransId="{37E236F3-6572-4F24-96D4-F7C7C4A2417E}" sibTransId="{1AB56609-3FD0-4F52-8D54-F73DA47416A6}"/>
    <dgm:cxn modelId="{1086DD43-5F75-4B8E-9A68-2677B2DEC0C6}" type="presParOf" srcId="{F896B00D-5AC1-431C-931E-87368BA44E62}" destId="{C769855F-ECA3-4D1E-8122-0B29C46D291D}" srcOrd="0" destOrd="0" presId="urn:microsoft.com/office/officeart/2005/8/layout/process2"/>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ECA51B5-64DF-4486-931F-B9A56486AA15}" type="doc">
      <dgm:prSet loTypeId="urn:microsoft.com/office/officeart/2009/layout/ReverseList" loCatId="relationship" qsTypeId="urn:microsoft.com/office/officeart/2005/8/quickstyle/simple1" qsCatId="simple" csTypeId="urn:microsoft.com/office/officeart/2005/8/colors/colorful1#1" csCatId="colorful" phldr="1"/>
      <dgm:spPr/>
      <dgm:t>
        <a:bodyPr/>
        <a:lstStyle/>
        <a:p>
          <a:endParaRPr lang="es-PE"/>
        </a:p>
      </dgm:t>
    </dgm:pt>
    <dgm:pt modelId="{EBBAEA7B-4136-49F6-8381-67DA98018DEF}">
      <dgm:prSet phldrT="[Texto]" custT="1"/>
      <dgm:spPr>
        <a:pattFill prst="pct50">
          <a:fgClr>
            <a:schemeClr val="accent2">
              <a:hueOff val="0"/>
              <a:satOff val="0"/>
              <a:lumOff val="0"/>
            </a:schemeClr>
          </a:fgClr>
          <a:bgClr>
            <a:schemeClr val="bg1"/>
          </a:bgClr>
        </a:pattFill>
      </dgm:spPr>
      <dgm:t>
        <a:bodyPr/>
        <a:lstStyle/>
        <a:p>
          <a:r>
            <a:rPr lang="es-ES" sz="2000" dirty="0" smtClean="0"/>
            <a:t>El </a:t>
          </a:r>
          <a:r>
            <a:rPr lang="es-ES" sz="2000" b="1" dirty="0" smtClean="0"/>
            <a:t>FODA</a:t>
          </a:r>
          <a:r>
            <a:rPr lang="es-ES" sz="2000" dirty="0" smtClean="0"/>
            <a:t> se representa a través de una matriz de doble entrada, llamada </a:t>
          </a:r>
          <a:r>
            <a:rPr lang="es-ES" sz="2000" b="1" dirty="0" smtClean="0"/>
            <a:t>matriz FODA</a:t>
          </a:r>
          <a:r>
            <a:rPr lang="es-ES" sz="2000" dirty="0" smtClean="0"/>
            <a:t>, en la que el nivel horizontal se analizan los factores positivos y los negativos.</a:t>
          </a:r>
          <a:endParaRPr lang="es-PE" sz="2000" dirty="0"/>
        </a:p>
      </dgm:t>
    </dgm:pt>
    <dgm:pt modelId="{567A436E-6B0B-4D37-92CA-B21267533854}" type="parTrans" cxnId="{46834832-90DE-46D7-94AE-CF235289FEE8}">
      <dgm:prSet/>
      <dgm:spPr/>
      <dgm:t>
        <a:bodyPr/>
        <a:lstStyle/>
        <a:p>
          <a:endParaRPr lang="es-PE"/>
        </a:p>
      </dgm:t>
    </dgm:pt>
    <dgm:pt modelId="{26549860-409A-4565-BCF6-D6704522A671}" type="sibTrans" cxnId="{46834832-90DE-46D7-94AE-CF235289FEE8}">
      <dgm:prSet/>
      <dgm:spPr/>
      <dgm:t>
        <a:bodyPr/>
        <a:lstStyle/>
        <a:p>
          <a:endParaRPr lang="es-PE"/>
        </a:p>
      </dgm:t>
    </dgm:pt>
    <dgm:pt modelId="{377A3E4D-B800-4AF2-92F6-4699D0C2662D}">
      <dgm:prSet phldrT="[Texto]">
        <dgm:style>
          <a:lnRef idx="1">
            <a:schemeClr val="accent5"/>
          </a:lnRef>
          <a:fillRef idx="2">
            <a:schemeClr val="accent5"/>
          </a:fillRef>
          <a:effectRef idx="1">
            <a:schemeClr val="accent5"/>
          </a:effectRef>
          <a:fontRef idx="minor">
            <a:schemeClr val="dk1"/>
          </a:fontRef>
        </dgm:style>
      </dgm:prSet>
      <dgm:spPr>
        <a:pattFill prst="pct5">
          <a:fgClr>
            <a:schemeClr val="accent2">
              <a:hueOff val="0"/>
              <a:satOff val="0"/>
              <a:lumOff val="0"/>
            </a:schemeClr>
          </a:fgClr>
          <a:bgClr>
            <a:schemeClr val="bg1"/>
          </a:bgClr>
        </a:pattFill>
      </dgm:spPr>
      <dgm:t>
        <a:bodyPr/>
        <a:lstStyle/>
        <a:p>
          <a:r>
            <a:rPr lang="es-ES" dirty="0" smtClean="0"/>
            <a:t>En la lectura vertical se analizan los factores internos y por tanto controlables del programa o proyecto y los factores externos, considerados no controlables.</a:t>
          </a:r>
          <a:endParaRPr lang="es-PE" dirty="0"/>
        </a:p>
      </dgm:t>
    </dgm:pt>
    <dgm:pt modelId="{03595F8E-43C8-4CFA-9876-EE4975EDD523}" type="parTrans" cxnId="{6E17D1C9-B1C3-4609-802F-5CEED8A32BD4}">
      <dgm:prSet/>
      <dgm:spPr/>
      <dgm:t>
        <a:bodyPr/>
        <a:lstStyle/>
        <a:p>
          <a:endParaRPr lang="es-PE"/>
        </a:p>
      </dgm:t>
    </dgm:pt>
    <dgm:pt modelId="{B9E9F566-8EBC-4F75-9745-80B5948C3F4E}" type="sibTrans" cxnId="{6E17D1C9-B1C3-4609-802F-5CEED8A32BD4}">
      <dgm:prSet/>
      <dgm:spPr/>
      <dgm:t>
        <a:bodyPr/>
        <a:lstStyle/>
        <a:p>
          <a:endParaRPr lang="es-PE"/>
        </a:p>
      </dgm:t>
    </dgm:pt>
    <dgm:pt modelId="{A50B8400-D74C-48ED-9DA9-34D5D5D2FC53}" type="pres">
      <dgm:prSet presAssocID="{8ECA51B5-64DF-4486-931F-B9A56486AA15}" presName="Name0" presStyleCnt="0">
        <dgm:presLayoutVars>
          <dgm:chMax val="2"/>
          <dgm:chPref val="2"/>
          <dgm:animLvl val="lvl"/>
        </dgm:presLayoutVars>
      </dgm:prSet>
      <dgm:spPr/>
      <dgm:t>
        <a:bodyPr/>
        <a:lstStyle/>
        <a:p>
          <a:endParaRPr lang="es-PE"/>
        </a:p>
      </dgm:t>
    </dgm:pt>
    <dgm:pt modelId="{3D1F64F7-CF9A-4FCC-BFBE-50AA3749EAB3}" type="pres">
      <dgm:prSet presAssocID="{8ECA51B5-64DF-4486-931F-B9A56486AA15}" presName="LeftText" presStyleLbl="revTx" presStyleIdx="0" presStyleCnt="0">
        <dgm:presLayoutVars>
          <dgm:bulletEnabled val="1"/>
        </dgm:presLayoutVars>
      </dgm:prSet>
      <dgm:spPr/>
      <dgm:t>
        <a:bodyPr/>
        <a:lstStyle/>
        <a:p>
          <a:endParaRPr lang="es-PE"/>
        </a:p>
      </dgm:t>
    </dgm:pt>
    <dgm:pt modelId="{4B5F70B4-BD72-4D01-8CAA-7EAAB506B5F9}" type="pres">
      <dgm:prSet presAssocID="{8ECA51B5-64DF-4486-931F-B9A56486AA15}" presName="LeftNode" presStyleLbl="bgImgPlace1" presStyleIdx="0" presStyleCnt="2" custScaleX="266401" custScaleY="135047" custLinFactNeighborX="-86850" custLinFactNeighborY="-3585">
        <dgm:presLayoutVars>
          <dgm:chMax val="2"/>
          <dgm:chPref val="2"/>
        </dgm:presLayoutVars>
      </dgm:prSet>
      <dgm:spPr/>
      <dgm:t>
        <a:bodyPr/>
        <a:lstStyle/>
        <a:p>
          <a:endParaRPr lang="es-PE"/>
        </a:p>
      </dgm:t>
    </dgm:pt>
    <dgm:pt modelId="{0918AE97-C372-4341-9244-CCBA0A3A599B}" type="pres">
      <dgm:prSet presAssocID="{8ECA51B5-64DF-4486-931F-B9A56486AA15}" presName="RightText" presStyleLbl="revTx" presStyleIdx="0" presStyleCnt="0">
        <dgm:presLayoutVars>
          <dgm:bulletEnabled val="1"/>
        </dgm:presLayoutVars>
      </dgm:prSet>
      <dgm:spPr/>
      <dgm:t>
        <a:bodyPr/>
        <a:lstStyle/>
        <a:p>
          <a:endParaRPr lang="es-PE"/>
        </a:p>
      </dgm:t>
    </dgm:pt>
    <dgm:pt modelId="{197D87A9-69F0-4645-9303-27F2432EECF9}" type="pres">
      <dgm:prSet presAssocID="{8ECA51B5-64DF-4486-931F-B9A56486AA15}" presName="RightNode" presStyleLbl="bgImgPlace1" presStyleIdx="1" presStyleCnt="2" custScaleX="251802" custScaleY="135045" custLinFactNeighborX="72809" custLinFactNeighborY="-3584">
        <dgm:presLayoutVars>
          <dgm:chMax val="0"/>
          <dgm:chPref val="0"/>
        </dgm:presLayoutVars>
      </dgm:prSet>
      <dgm:spPr/>
      <dgm:t>
        <a:bodyPr/>
        <a:lstStyle/>
        <a:p>
          <a:endParaRPr lang="es-PE"/>
        </a:p>
      </dgm:t>
    </dgm:pt>
    <dgm:pt modelId="{EF915D44-9DAF-4FDA-9585-C00CBBCA654C}" type="pres">
      <dgm:prSet presAssocID="{8ECA51B5-64DF-4486-931F-B9A56486AA15}" presName="TopArrow" presStyleLbl="node1" presStyleIdx="0" presStyleCnt="2" custLinFactNeighborX="-4882" custLinFactNeighborY="-16232"/>
      <dgm:spPr/>
    </dgm:pt>
    <dgm:pt modelId="{08F7060C-3B28-426C-B814-B09CF955ED23}" type="pres">
      <dgm:prSet presAssocID="{8ECA51B5-64DF-4486-931F-B9A56486AA15}" presName="BottomArrow" presStyleLbl="node1" presStyleIdx="1" presStyleCnt="2"/>
      <dgm:spPr/>
    </dgm:pt>
  </dgm:ptLst>
  <dgm:cxnLst>
    <dgm:cxn modelId="{39815BB2-38FB-4AE2-9C25-E22B251B381F}" type="presOf" srcId="{EBBAEA7B-4136-49F6-8381-67DA98018DEF}" destId="{4B5F70B4-BD72-4D01-8CAA-7EAAB506B5F9}" srcOrd="1" destOrd="0" presId="urn:microsoft.com/office/officeart/2009/layout/ReverseList"/>
    <dgm:cxn modelId="{46834832-90DE-46D7-94AE-CF235289FEE8}" srcId="{8ECA51B5-64DF-4486-931F-B9A56486AA15}" destId="{EBBAEA7B-4136-49F6-8381-67DA98018DEF}" srcOrd="0" destOrd="0" parTransId="{567A436E-6B0B-4D37-92CA-B21267533854}" sibTransId="{26549860-409A-4565-BCF6-D6704522A671}"/>
    <dgm:cxn modelId="{121F183F-4424-45E5-AAE2-3D9B2FB35B5C}" type="presOf" srcId="{EBBAEA7B-4136-49F6-8381-67DA98018DEF}" destId="{3D1F64F7-CF9A-4FCC-BFBE-50AA3749EAB3}" srcOrd="0" destOrd="0" presId="urn:microsoft.com/office/officeart/2009/layout/ReverseList"/>
    <dgm:cxn modelId="{6E17D1C9-B1C3-4609-802F-5CEED8A32BD4}" srcId="{8ECA51B5-64DF-4486-931F-B9A56486AA15}" destId="{377A3E4D-B800-4AF2-92F6-4699D0C2662D}" srcOrd="1" destOrd="0" parTransId="{03595F8E-43C8-4CFA-9876-EE4975EDD523}" sibTransId="{B9E9F566-8EBC-4F75-9745-80B5948C3F4E}"/>
    <dgm:cxn modelId="{4297E45D-5BFD-4EEB-9050-AEAEE7562FF4}" type="presOf" srcId="{377A3E4D-B800-4AF2-92F6-4699D0C2662D}" destId="{197D87A9-69F0-4645-9303-27F2432EECF9}" srcOrd="1" destOrd="0" presId="urn:microsoft.com/office/officeart/2009/layout/ReverseList"/>
    <dgm:cxn modelId="{51BE3EEB-9BD8-4188-A319-D0D6879F688E}" type="presOf" srcId="{8ECA51B5-64DF-4486-931F-B9A56486AA15}" destId="{A50B8400-D74C-48ED-9DA9-34D5D5D2FC53}" srcOrd="0" destOrd="0" presId="urn:microsoft.com/office/officeart/2009/layout/ReverseList"/>
    <dgm:cxn modelId="{FF33A361-6B37-42E8-803E-587563BB7BBC}" type="presOf" srcId="{377A3E4D-B800-4AF2-92F6-4699D0C2662D}" destId="{0918AE97-C372-4341-9244-CCBA0A3A599B}" srcOrd="0" destOrd="0" presId="urn:microsoft.com/office/officeart/2009/layout/ReverseList"/>
    <dgm:cxn modelId="{0084AA5F-B5BB-434A-BFF0-09E0063DB443}" type="presParOf" srcId="{A50B8400-D74C-48ED-9DA9-34D5D5D2FC53}" destId="{3D1F64F7-CF9A-4FCC-BFBE-50AA3749EAB3}" srcOrd="0" destOrd="0" presId="urn:microsoft.com/office/officeart/2009/layout/ReverseList"/>
    <dgm:cxn modelId="{A1077AD9-0A28-4571-8893-9A6426425E4D}" type="presParOf" srcId="{A50B8400-D74C-48ED-9DA9-34D5D5D2FC53}" destId="{4B5F70B4-BD72-4D01-8CAA-7EAAB506B5F9}" srcOrd="1" destOrd="0" presId="urn:microsoft.com/office/officeart/2009/layout/ReverseList"/>
    <dgm:cxn modelId="{9EC35260-EAAC-4400-9012-40AD227DD537}" type="presParOf" srcId="{A50B8400-D74C-48ED-9DA9-34D5D5D2FC53}" destId="{0918AE97-C372-4341-9244-CCBA0A3A599B}" srcOrd="2" destOrd="0" presId="urn:microsoft.com/office/officeart/2009/layout/ReverseList"/>
    <dgm:cxn modelId="{0BF17AA8-F553-47DB-9E7F-B305DB302D24}" type="presParOf" srcId="{A50B8400-D74C-48ED-9DA9-34D5D5D2FC53}" destId="{197D87A9-69F0-4645-9303-27F2432EECF9}" srcOrd="3" destOrd="0" presId="urn:microsoft.com/office/officeart/2009/layout/ReverseList"/>
    <dgm:cxn modelId="{6DF90206-3D51-4C6B-9954-7BD2B07C3BC8}" type="presParOf" srcId="{A50B8400-D74C-48ED-9DA9-34D5D5D2FC53}" destId="{EF915D44-9DAF-4FDA-9585-C00CBBCA654C}" srcOrd="4" destOrd="0" presId="urn:microsoft.com/office/officeart/2009/layout/ReverseList"/>
    <dgm:cxn modelId="{187BFED3-3572-48E0-92AB-FBB31A8AF2DC}" type="presParOf" srcId="{A50B8400-D74C-48ED-9DA9-34D5D5D2FC53}" destId="{08F7060C-3B28-426C-B814-B09CF955ED23}" srcOrd="5" destOrd="0" presId="urn:microsoft.com/office/officeart/2009/layout/ReverseLis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416D115-3245-4A08-9020-A166E3B56C1F}"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s-PE"/>
        </a:p>
      </dgm:t>
    </dgm:pt>
    <dgm:pt modelId="{DB69A588-C738-4632-BD35-65A537CB731B}">
      <dgm:prSet phldrT="[Texto]"/>
      <dgm:spPr>
        <a:gradFill rotWithShape="0">
          <a:gsLst>
            <a:gs pos="67900">
              <a:srgbClr val="FFE0C4"/>
            </a:gs>
            <a:gs pos="0">
              <a:srgbClr val="0070C0"/>
            </a:gs>
            <a:gs pos="50000">
              <a:schemeClr val="accent1">
                <a:tint val="44500"/>
                <a:satMod val="160000"/>
              </a:schemeClr>
            </a:gs>
            <a:gs pos="100000">
              <a:schemeClr val="accent1">
                <a:tint val="23500"/>
                <a:satMod val="160000"/>
              </a:schemeClr>
            </a:gs>
          </a:gsLst>
          <a:lin ang="5400000" scaled="0"/>
        </a:gradFill>
      </dgm:spPr>
      <dgm:t>
        <a:bodyPr/>
        <a:lstStyle/>
        <a:p>
          <a:r>
            <a:rPr lang="es-ES" dirty="0" smtClean="0">
              <a:solidFill>
                <a:schemeClr val="tx1"/>
              </a:solidFill>
            </a:rPr>
            <a:t>Las Fortalezas son todos aquellos elementos internos y positivos que diferencian al programa o proyecto de otros de igual clase</a:t>
          </a:r>
          <a:r>
            <a:rPr lang="es-ES" dirty="0" smtClean="0"/>
            <a:t>.</a:t>
          </a:r>
          <a:endParaRPr lang="es-PE" dirty="0"/>
        </a:p>
      </dgm:t>
    </dgm:pt>
    <dgm:pt modelId="{EF072C12-B1E9-4DE7-B903-6F0E3FDDF558}" type="parTrans" cxnId="{A69BB0A9-D83E-45E6-BA99-6591730D1846}">
      <dgm:prSet/>
      <dgm:spPr/>
      <dgm:t>
        <a:bodyPr/>
        <a:lstStyle/>
        <a:p>
          <a:endParaRPr lang="es-PE"/>
        </a:p>
      </dgm:t>
    </dgm:pt>
    <dgm:pt modelId="{8034B17E-0D1D-4ACF-A920-0FBB7947A348}" type="sibTrans" cxnId="{A69BB0A9-D83E-45E6-BA99-6591730D1846}">
      <dgm:prSet/>
      <dgm:spPr/>
      <dgm:t>
        <a:bodyPr/>
        <a:lstStyle/>
        <a:p>
          <a:endParaRPr lang="es-PE"/>
        </a:p>
      </dgm:t>
    </dgm:pt>
    <dgm:pt modelId="{E3B3B24A-1C45-46F9-A6BB-0B96F5D3FDE9}">
      <dgm:prSet phldrT="[Texto]"/>
      <dgm:spPr>
        <a:gradFill rotWithShape="0">
          <a:gsLst>
            <a:gs pos="70400">
              <a:schemeClr val="bg2">
                <a:lumMod val="90000"/>
              </a:schemeClr>
            </a:gs>
            <a:gs pos="0">
              <a:srgbClr val="0070C0"/>
            </a:gs>
            <a:gs pos="50000">
              <a:schemeClr val="accent1">
                <a:tint val="44500"/>
                <a:satMod val="160000"/>
              </a:schemeClr>
            </a:gs>
            <a:gs pos="100000">
              <a:schemeClr val="accent1">
                <a:tint val="23500"/>
                <a:satMod val="160000"/>
              </a:schemeClr>
            </a:gs>
          </a:gsLst>
          <a:lin ang="5400000" scaled="0"/>
        </a:gradFill>
      </dgm:spPr>
      <dgm:t>
        <a:bodyPr/>
        <a:lstStyle/>
        <a:p>
          <a:r>
            <a:rPr lang="es-ES" dirty="0" smtClean="0">
              <a:solidFill>
                <a:schemeClr val="tx1"/>
              </a:solidFill>
            </a:rPr>
            <a:t>Las Oportunidades son aquellas situaciones externas, positivas, que se generan en el entorno y que una vez identificadas pueden ser aprovechadas</a:t>
          </a:r>
          <a:r>
            <a:rPr lang="es-ES" dirty="0" smtClean="0"/>
            <a:t>.</a:t>
          </a:r>
          <a:endParaRPr lang="es-PE" dirty="0"/>
        </a:p>
      </dgm:t>
    </dgm:pt>
    <dgm:pt modelId="{2E8F9DD4-BE94-4A11-AF4A-39CC5C0C56D1}" type="parTrans" cxnId="{286E2696-B626-474F-A7E0-BF6B3C27E084}">
      <dgm:prSet/>
      <dgm:spPr/>
      <dgm:t>
        <a:bodyPr/>
        <a:lstStyle/>
        <a:p>
          <a:endParaRPr lang="es-PE"/>
        </a:p>
      </dgm:t>
    </dgm:pt>
    <dgm:pt modelId="{FD260DFD-E347-460D-BB15-30F486B0FA9D}" type="sibTrans" cxnId="{286E2696-B626-474F-A7E0-BF6B3C27E084}">
      <dgm:prSet/>
      <dgm:spPr/>
      <dgm:t>
        <a:bodyPr/>
        <a:lstStyle/>
        <a:p>
          <a:endParaRPr lang="es-PE"/>
        </a:p>
      </dgm:t>
    </dgm:pt>
    <dgm:pt modelId="{5908FFB1-D6ED-4B77-A04C-410DC073742E}">
      <dgm:prSet phldrT="[Texto]"/>
      <dgm:spPr>
        <a:gradFill rotWithShape="0">
          <a:gsLst>
            <a:gs pos="70400">
              <a:schemeClr val="bg2">
                <a:lumMod val="90000"/>
              </a:schemeClr>
            </a:gs>
            <a:gs pos="0">
              <a:srgbClr val="0070C0"/>
            </a:gs>
            <a:gs pos="50000">
              <a:schemeClr val="accent1">
                <a:tint val="44500"/>
                <a:satMod val="160000"/>
              </a:schemeClr>
            </a:gs>
            <a:gs pos="100000">
              <a:schemeClr val="accent1">
                <a:tint val="23500"/>
                <a:satMod val="160000"/>
              </a:schemeClr>
            </a:gs>
          </a:gsLst>
          <a:lin ang="5400000" scaled="0"/>
        </a:gradFill>
      </dgm:spPr>
      <dgm:t>
        <a:bodyPr/>
        <a:lstStyle/>
        <a:p>
          <a:r>
            <a:rPr lang="es-ES" dirty="0" smtClean="0">
              <a:solidFill>
                <a:schemeClr val="tx1"/>
              </a:solidFill>
            </a:rPr>
            <a:t>Las Debilidades son problemas internos, que una vez identificados y desarrollando una adecuada estrategia, pueden y deben eliminarse.</a:t>
          </a:r>
          <a:endParaRPr lang="es-PE" dirty="0">
            <a:solidFill>
              <a:schemeClr val="tx1"/>
            </a:solidFill>
          </a:endParaRPr>
        </a:p>
      </dgm:t>
    </dgm:pt>
    <dgm:pt modelId="{FCBFA92F-0521-4374-92B2-E49CFE7D10BB}" type="parTrans" cxnId="{EBED0270-116F-4B05-BEB2-67BD2465D0E6}">
      <dgm:prSet/>
      <dgm:spPr/>
      <dgm:t>
        <a:bodyPr/>
        <a:lstStyle/>
        <a:p>
          <a:endParaRPr lang="es-PE"/>
        </a:p>
      </dgm:t>
    </dgm:pt>
    <dgm:pt modelId="{15CF81FA-6206-4884-A04C-04F5C01E459F}" type="sibTrans" cxnId="{EBED0270-116F-4B05-BEB2-67BD2465D0E6}">
      <dgm:prSet/>
      <dgm:spPr/>
      <dgm:t>
        <a:bodyPr/>
        <a:lstStyle/>
        <a:p>
          <a:endParaRPr lang="es-PE"/>
        </a:p>
      </dgm:t>
    </dgm:pt>
    <dgm:pt modelId="{3249646A-4115-4A71-9332-AD26CDC414AB}">
      <dgm:prSet phldrT="[Texto]"/>
      <dgm:spPr>
        <a:gradFill rotWithShape="0">
          <a:gsLst>
            <a:gs pos="70400">
              <a:schemeClr val="bg2">
                <a:lumMod val="90000"/>
              </a:schemeClr>
            </a:gs>
            <a:gs pos="0">
              <a:srgbClr val="0070C0"/>
            </a:gs>
            <a:gs pos="50000">
              <a:schemeClr val="accent1">
                <a:tint val="44500"/>
                <a:satMod val="160000"/>
              </a:schemeClr>
            </a:gs>
            <a:gs pos="100000">
              <a:schemeClr val="accent1">
                <a:tint val="23500"/>
                <a:satMod val="160000"/>
              </a:schemeClr>
            </a:gs>
          </a:gsLst>
          <a:lin ang="5400000" scaled="0"/>
        </a:gradFill>
      </dgm:spPr>
      <dgm:t>
        <a:bodyPr/>
        <a:lstStyle/>
        <a:p>
          <a:r>
            <a:rPr lang="es-ES" dirty="0" smtClean="0">
              <a:solidFill>
                <a:schemeClr val="tx1"/>
              </a:solidFill>
            </a:rPr>
            <a:t>Las Amenazas son situaciones negativas, externas al programa o proyecto, que pueden atentar contra éste, por lo que llegado al caso, puede ser necesario diseñar una estrategia adecuada para poder sortearla</a:t>
          </a:r>
          <a:r>
            <a:rPr lang="es-ES" dirty="0" smtClean="0"/>
            <a:t>.</a:t>
          </a:r>
          <a:endParaRPr lang="es-PE" dirty="0"/>
        </a:p>
      </dgm:t>
    </dgm:pt>
    <dgm:pt modelId="{3AA9F345-BAD1-4EEE-BE42-D8C7F6E4FDE0}" type="parTrans" cxnId="{F9F5B614-5041-4970-9468-B02CB3669E0F}">
      <dgm:prSet/>
      <dgm:spPr/>
      <dgm:t>
        <a:bodyPr/>
        <a:lstStyle/>
        <a:p>
          <a:endParaRPr lang="es-PE"/>
        </a:p>
      </dgm:t>
    </dgm:pt>
    <dgm:pt modelId="{2A2E6D51-AC54-47A0-BD94-CA93E382D335}" type="sibTrans" cxnId="{F9F5B614-5041-4970-9468-B02CB3669E0F}">
      <dgm:prSet/>
      <dgm:spPr/>
      <dgm:t>
        <a:bodyPr/>
        <a:lstStyle/>
        <a:p>
          <a:endParaRPr lang="es-PE"/>
        </a:p>
      </dgm:t>
    </dgm:pt>
    <dgm:pt modelId="{F80D65B5-9CE0-444B-B298-860BC9195697}" type="pres">
      <dgm:prSet presAssocID="{3416D115-3245-4A08-9020-A166E3B56C1F}" presName="diagram" presStyleCnt="0">
        <dgm:presLayoutVars>
          <dgm:dir/>
          <dgm:resizeHandles val="exact"/>
        </dgm:presLayoutVars>
      </dgm:prSet>
      <dgm:spPr/>
      <dgm:t>
        <a:bodyPr/>
        <a:lstStyle/>
        <a:p>
          <a:endParaRPr lang="es-PE"/>
        </a:p>
      </dgm:t>
    </dgm:pt>
    <dgm:pt modelId="{7A8ED8DC-8431-4165-A0DB-AD6B8582B998}" type="pres">
      <dgm:prSet presAssocID="{DB69A588-C738-4632-BD35-65A537CB731B}" presName="node" presStyleLbl="node1" presStyleIdx="0" presStyleCnt="4">
        <dgm:presLayoutVars>
          <dgm:bulletEnabled val="1"/>
        </dgm:presLayoutVars>
      </dgm:prSet>
      <dgm:spPr/>
      <dgm:t>
        <a:bodyPr/>
        <a:lstStyle/>
        <a:p>
          <a:endParaRPr lang="es-PE"/>
        </a:p>
      </dgm:t>
    </dgm:pt>
    <dgm:pt modelId="{EBD0AC67-0C64-4A10-8475-CE78B76563DB}" type="pres">
      <dgm:prSet presAssocID="{8034B17E-0D1D-4ACF-A920-0FBB7947A348}" presName="sibTrans" presStyleCnt="0"/>
      <dgm:spPr/>
    </dgm:pt>
    <dgm:pt modelId="{8376C81F-34AE-415D-8B4F-7A6EF0FF2B6F}" type="pres">
      <dgm:prSet presAssocID="{E3B3B24A-1C45-46F9-A6BB-0B96F5D3FDE9}" presName="node" presStyleLbl="node1" presStyleIdx="1" presStyleCnt="4">
        <dgm:presLayoutVars>
          <dgm:bulletEnabled val="1"/>
        </dgm:presLayoutVars>
      </dgm:prSet>
      <dgm:spPr/>
      <dgm:t>
        <a:bodyPr/>
        <a:lstStyle/>
        <a:p>
          <a:endParaRPr lang="es-PE"/>
        </a:p>
      </dgm:t>
    </dgm:pt>
    <dgm:pt modelId="{55C3B1D6-8BD1-41DF-BF80-ACE43D070A1B}" type="pres">
      <dgm:prSet presAssocID="{FD260DFD-E347-460D-BB15-30F486B0FA9D}" presName="sibTrans" presStyleCnt="0"/>
      <dgm:spPr/>
    </dgm:pt>
    <dgm:pt modelId="{98D81A27-7DED-4C14-A54F-2BE2BD4AD2B7}" type="pres">
      <dgm:prSet presAssocID="{5908FFB1-D6ED-4B77-A04C-410DC073742E}" presName="node" presStyleLbl="node1" presStyleIdx="2" presStyleCnt="4">
        <dgm:presLayoutVars>
          <dgm:bulletEnabled val="1"/>
        </dgm:presLayoutVars>
      </dgm:prSet>
      <dgm:spPr/>
      <dgm:t>
        <a:bodyPr/>
        <a:lstStyle/>
        <a:p>
          <a:endParaRPr lang="es-PE"/>
        </a:p>
      </dgm:t>
    </dgm:pt>
    <dgm:pt modelId="{038531BD-F29B-4CE2-9E4F-CE023DED196C}" type="pres">
      <dgm:prSet presAssocID="{15CF81FA-6206-4884-A04C-04F5C01E459F}" presName="sibTrans" presStyleCnt="0"/>
      <dgm:spPr/>
    </dgm:pt>
    <dgm:pt modelId="{103C9ED8-BDCB-4BC8-9EF7-A4DF4FBE46B5}" type="pres">
      <dgm:prSet presAssocID="{3249646A-4115-4A71-9332-AD26CDC414AB}" presName="node" presStyleLbl="node1" presStyleIdx="3" presStyleCnt="4">
        <dgm:presLayoutVars>
          <dgm:bulletEnabled val="1"/>
        </dgm:presLayoutVars>
      </dgm:prSet>
      <dgm:spPr/>
      <dgm:t>
        <a:bodyPr/>
        <a:lstStyle/>
        <a:p>
          <a:endParaRPr lang="es-PE"/>
        </a:p>
      </dgm:t>
    </dgm:pt>
  </dgm:ptLst>
  <dgm:cxnLst>
    <dgm:cxn modelId="{A8924B00-0DDB-484D-8386-2D80C661875A}" type="presOf" srcId="{5908FFB1-D6ED-4B77-A04C-410DC073742E}" destId="{98D81A27-7DED-4C14-A54F-2BE2BD4AD2B7}" srcOrd="0" destOrd="0" presId="urn:microsoft.com/office/officeart/2005/8/layout/default#1"/>
    <dgm:cxn modelId="{E1624E99-4C65-4623-8433-B69DBA58DE27}" type="presOf" srcId="{DB69A588-C738-4632-BD35-65A537CB731B}" destId="{7A8ED8DC-8431-4165-A0DB-AD6B8582B998}" srcOrd="0" destOrd="0" presId="urn:microsoft.com/office/officeart/2005/8/layout/default#1"/>
    <dgm:cxn modelId="{6AC0C3C0-D9D4-4778-B801-EDD3D2880C82}" type="presOf" srcId="{E3B3B24A-1C45-46F9-A6BB-0B96F5D3FDE9}" destId="{8376C81F-34AE-415D-8B4F-7A6EF0FF2B6F}" srcOrd="0" destOrd="0" presId="urn:microsoft.com/office/officeart/2005/8/layout/default#1"/>
    <dgm:cxn modelId="{286E2696-B626-474F-A7E0-BF6B3C27E084}" srcId="{3416D115-3245-4A08-9020-A166E3B56C1F}" destId="{E3B3B24A-1C45-46F9-A6BB-0B96F5D3FDE9}" srcOrd="1" destOrd="0" parTransId="{2E8F9DD4-BE94-4A11-AF4A-39CC5C0C56D1}" sibTransId="{FD260DFD-E347-460D-BB15-30F486B0FA9D}"/>
    <dgm:cxn modelId="{8D675A74-80FE-443F-A00F-E9B20B3CF855}" type="presOf" srcId="{3416D115-3245-4A08-9020-A166E3B56C1F}" destId="{F80D65B5-9CE0-444B-B298-860BC9195697}" srcOrd="0" destOrd="0" presId="urn:microsoft.com/office/officeart/2005/8/layout/default#1"/>
    <dgm:cxn modelId="{DB626B8F-1EFF-4ABD-9FCE-250C769B474A}" type="presOf" srcId="{3249646A-4115-4A71-9332-AD26CDC414AB}" destId="{103C9ED8-BDCB-4BC8-9EF7-A4DF4FBE46B5}" srcOrd="0" destOrd="0" presId="urn:microsoft.com/office/officeart/2005/8/layout/default#1"/>
    <dgm:cxn modelId="{EBED0270-116F-4B05-BEB2-67BD2465D0E6}" srcId="{3416D115-3245-4A08-9020-A166E3B56C1F}" destId="{5908FFB1-D6ED-4B77-A04C-410DC073742E}" srcOrd="2" destOrd="0" parTransId="{FCBFA92F-0521-4374-92B2-E49CFE7D10BB}" sibTransId="{15CF81FA-6206-4884-A04C-04F5C01E459F}"/>
    <dgm:cxn modelId="{F9F5B614-5041-4970-9468-B02CB3669E0F}" srcId="{3416D115-3245-4A08-9020-A166E3B56C1F}" destId="{3249646A-4115-4A71-9332-AD26CDC414AB}" srcOrd="3" destOrd="0" parTransId="{3AA9F345-BAD1-4EEE-BE42-D8C7F6E4FDE0}" sibTransId="{2A2E6D51-AC54-47A0-BD94-CA93E382D335}"/>
    <dgm:cxn modelId="{A69BB0A9-D83E-45E6-BA99-6591730D1846}" srcId="{3416D115-3245-4A08-9020-A166E3B56C1F}" destId="{DB69A588-C738-4632-BD35-65A537CB731B}" srcOrd="0" destOrd="0" parTransId="{EF072C12-B1E9-4DE7-B903-6F0E3FDDF558}" sibTransId="{8034B17E-0D1D-4ACF-A920-0FBB7947A348}"/>
    <dgm:cxn modelId="{3C813003-5544-44F6-AF27-00A3E5C0A049}" type="presParOf" srcId="{F80D65B5-9CE0-444B-B298-860BC9195697}" destId="{7A8ED8DC-8431-4165-A0DB-AD6B8582B998}" srcOrd="0" destOrd="0" presId="urn:microsoft.com/office/officeart/2005/8/layout/default#1"/>
    <dgm:cxn modelId="{B118B9DE-3002-4EE2-9F4F-87D10ED154C1}" type="presParOf" srcId="{F80D65B5-9CE0-444B-B298-860BC9195697}" destId="{EBD0AC67-0C64-4A10-8475-CE78B76563DB}" srcOrd="1" destOrd="0" presId="urn:microsoft.com/office/officeart/2005/8/layout/default#1"/>
    <dgm:cxn modelId="{B38A3CBB-77A9-4E64-A25D-9AAC9FD068DC}" type="presParOf" srcId="{F80D65B5-9CE0-444B-B298-860BC9195697}" destId="{8376C81F-34AE-415D-8B4F-7A6EF0FF2B6F}" srcOrd="2" destOrd="0" presId="urn:microsoft.com/office/officeart/2005/8/layout/default#1"/>
    <dgm:cxn modelId="{C3F59097-7EE6-43F0-8AD5-CAC2CEB4F6FE}" type="presParOf" srcId="{F80D65B5-9CE0-444B-B298-860BC9195697}" destId="{55C3B1D6-8BD1-41DF-BF80-ACE43D070A1B}" srcOrd="3" destOrd="0" presId="urn:microsoft.com/office/officeart/2005/8/layout/default#1"/>
    <dgm:cxn modelId="{62957393-B3C2-42D6-8C85-01162EEE5391}" type="presParOf" srcId="{F80D65B5-9CE0-444B-B298-860BC9195697}" destId="{98D81A27-7DED-4C14-A54F-2BE2BD4AD2B7}" srcOrd="4" destOrd="0" presId="urn:microsoft.com/office/officeart/2005/8/layout/default#1"/>
    <dgm:cxn modelId="{E513FC19-2263-4276-8FB6-ADF6745B6FDA}" type="presParOf" srcId="{F80D65B5-9CE0-444B-B298-860BC9195697}" destId="{038531BD-F29B-4CE2-9E4F-CE023DED196C}" srcOrd="5" destOrd="0" presId="urn:microsoft.com/office/officeart/2005/8/layout/default#1"/>
    <dgm:cxn modelId="{8967BA4E-D858-4147-A759-E9049E3AE051}" type="presParOf" srcId="{F80D65B5-9CE0-444B-B298-860BC9195697}" destId="{103C9ED8-BDCB-4BC8-9EF7-A4DF4FBE46B5}" srcOrd="6" destOrd="0" presId="urn:microsoft.com/office/officeart/2005/8/layout/defaul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1630D0-9B03-4787-A1F8-D2BDA7C09628}">
      <dsp:nvSpPr>
        <dsp:cNvPr id="0" name=""/>
        <dsp:cNvSpPr/>
      </dsp:nvSpPr>
      <dsp:spPr>
        <a:xfrm>
          <a:off x="1786294" y="590100"/>
          <a:ext cx="4233052" cy="4233052"/>
        </a:xfrm>
        <a:prstGeom prst="blockArc">
          <a:avLst>
            <a:gd name="adj1" fmla="val 10800000"/>
            <a:gd name="adj2" fmla="val 16200000"/>
            <a:gd name="adj3" fmla="val 4638"/>
          </a:avLst>
        </a:prstGeom>
        <a:solidFill>
          <a:schemeClr val="accent3">
            <a:hueOff val="1052878"/>
            <a:satOff val="15378"/>
            <a:lumOff val="-98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F3042F-B03C-42DC-84B2-A7288022D223}">
      <dsp:nvSpPr>
        <dsp:cNvPr id="0" name=""/>
        <dsp:cNvSpPr/>
      </dsp:nvSpPr>
      <dsp:spPr>
        <a:xfrm>
          <a:off x="1786294" y="590100"/>
          <a:ext cx="4233052" cy="4233052"/>
        </a:xfrm>
        <a:prstGeom prst="blockArc">
          <a:avLst>
            <a:gd name="adj1" fmla="val 5400000"/>
            <a:gd name="adj2" fmla="val 10800000"/>
            <a:gd name="adj3" fmla="val 4638"/>
          </a:avLst>
        </a:prstGeom>
        <a:solidFill>
          <a:schemeClr val="accent3">
            <a:hueOff val="701919"/>
            <a:satOff val="10252"/>
            <a:lumOff val="-65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3EE8A50-0429-416A-81CE-7FC1BB952B50}">
      <dsp:nvSpPr>
        <dsp:cNvPr id="0" name=""/>
        <dsp:cNvSpPr/>
      </dsp:nvSpPr>
      <dsp:spPr>
        <a:xfrm>
          <a:off x="1786294" y="590100"/>
          <a:ext cx="4233052" cy="4233052"/>
        </a:xfrm>
        <a:prstGeom prst="blockArc">
          <a:avLst>
            <a:gd name="adj1" fmla="val 0"/>
            <a:gd name="adj2" fmla="val 5400000"/>
            <a:gd name="adj3" fmla="val 4638"/>
          </a:avLst>
        </a:prstGeom>
        <a:solidFill>
          <a:schemeClr val="accent3">
            <a:hueOff val="350959"/>
            <a:satOff val="5126"/>
            <a:lumOff val="-32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89F0B4-B5CD-46E3-AB07-5BA976DB3D5B}">
      <dsp:nvSpPr>
        <dsp:cNvPr id="0" name=""/>
        <dsp:cNvSpPr/>
      </dsp:nvSpPr>
      <dsp:spPr>
        <a:xfrm>
          <a:off x="1786294" y="590100"/>
          <a:ext cx="4233052" cy="4233052"/>
        </a:xfrm>
        <a:prstGeom prst="blockArc">
          <a:avLst>
            <a:gd name="adj1" fmla="val 16200000"/>
            <a:gd name="adj2" fmla="val 0"/>
            <a:gd name="adj3" fmla="val 4638"/>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FDE341-A40C-4A4B-9ACD-6B397130A226}">
      <dsp:nvSpPr>
        <dsp:cNvPr id="0" name=""/>
        <dsp:cNvSpPr/>
      </dsp:nvSpPr>
      <dsp:spPr>
        <a:xfrm>
          <a:off x="2928959" y="1732795"/>
          <a:ext cx="1947720" cy="1947662"/>
        </a:xfrm>
        <a:prstGeom prst="ellipse">
          <a:avLst/>
        </a:prstGeom>
        <a:gradFill rotWithShape="0">
          <a:gsLst>
            <a:gs pos="0">
              <a:srgbClr val="8488C4"/>
            </a:gs>
            <a:gs pos="53000">
              <a:srgbClr val="D4DEFF"/>
            </a:gs>
            <a:gs pos="83000">
              <a:srgbClr val="D4DEFF"/>
            </a:gs>
            <a:gs pos="100000">
              <a:srgbClr val="96AB94"/>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s-PE" sz="2200" kern="1200" dirty="0" smtClean="0">
              <a:solidFill>
                <a:srgbClr val="7030A0"/>
              </a:solidFill>
            </a:rPr>
            <a:t>Planeación estratégica de la empresa</a:t>
          </a:r>
          <a:endParaRPr lang="es-PE" sz="2200" kern="1200" dirty="0">
            <a:solidFill>
              <a:srgbClr val="7030A0"/>
            </a:solidFill>
          </a:endParaRPr>
        </a:p>
      </dsp:txBody>
      <dsp:txXfrm>
        <a:off x="3214196" y="2018023"/>
        <a:ext cx="1377246" cy="1377206"/>
      </dsp:txXfrm>
    </dsp:sp>
    <dsp:sp modelId="{5F27C88E-B33F-4FD9-871C-AD05F93E4D42}">
      <dsp:nvSpPr>
        <dsp:cNvPr id="0" name=""/>
        <dsp:cNvSpPr/>
      </dsp:nvSpPr>
      <dsp:spPr>
        <a:xfrm>
          <a:off x="3019292" y="-162060"/>
          <a:ext cx="1767055" cy="1602483"/>
        </a:xfrm>
        <a:prstGeom prst="ellipse">
          <a:avLst/>
        </a:prstGeom>
        <a:gradFill rotWithShape="0">
          <a:gsLst>
            <a:gs pos="0">
              <a:srgbClr val="5E9EFF"/>
            </a:gs>
            <a:gs pos="39999">
              <a:srgbClr val="85C2FF"/>
            </a:gs>
            <a:gs pos="70000">
              <a:srgbClr val="C4D6EB"/>
            </a:gs>
            <a:gs pos="100000">
              <a:srgbClr val="FFEBFA"/>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PE" sz="1800" kern="1200" dirty="0" smtClean="0">
              <a:solidFill>
                <a:schemeClr val="tx1"/>
              </a:solidFill>
            </a:rPr>
            <a:t>Definir la misión de la organización </a:t>
          </a:r>
          <a:endParaRPr lang="es-PE" sz="1800" kern="1200" dirty="0">
            <a:solidFill>
              <a:schemeClr val="tx1"/>
            </a:solidFill>
          </a:endParaRPr>
        </a:p>
      </dsp:txBody>
      <dsp:txXfrm>
        <a:off x="3278071" y="72618"/>
        <a:ext cx="1249497" cy="1133127"/>
      </dsp:txXfrm>
    </dsp:sp>
    <dsp:sp modelId="{A26F44AA-57D8-4426-B5F1-B2C94B5E0369}">
      <dsp:nvSpPr>
        <dsp:cNvPr id="0" name=""/>
        <dsp:cNvSpPr/>
      </dsp:nvSpPr>
      <dsp:spPr>
        <a:xfrm>
          <a:off x="5103554" y="1853010"/>
          <a:ext cx="1733421" cy="1707231"/>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PE" sz="1800" kern="1200" dirty="0" smtClean="0">
              <a:solidFill>
                <a:schemeClr val="tx1"/>
              </a:solidFill>
            </a:rPr>
            <a:t>Elegir las estrategia para alcanzar estos objetivos</a:t>
          </a:r>
          <a:endParaRPr lang="es-PE" sz="1800" kern="1200" dirty="0">
            <a:solidFill>
              <a:schemeClr val="tx1"/>
            </a:solidFill>
          </a:endParaRPr>
        </a:p>
      </dsp:txBody>
      <dsp:txXfrm>
        <a:off x="5357408" y="2103028"/>
        <a:ext cx="1225713" cy="1207195"/>
      </dsp:txXfrm>
    </dsp:sp>
    <dsp:sp modelId="{F81AF959-05DB-45F0-8ADD-1232A5345A15}">
      <dsp:nvSpPr>
        <dsp:cNvPr id="0" name=""/>
        <dsp:cNvSpPr/>
      </dsp:nvSpPr>
      <dsp:spPr>
        <a:xfrm>
          <a:off x="2826056" y="3885356"/>
          <a:ext cx="2153528" cy="1777430"/>
        </a:xfrm>
        <a:prstGeom prst="ellipse">
          <a:avLst/>
        </a:prstGeom>
        <a:gradFill rotWithShape="0">
          <a:gsLst>
            <a:gs pos="0">
              <a:srgbClr val="5E9EFF"/>
            </a:gs>
            <a:gs pos="39999">
              <a:srgbClr val="85C2FF"/>
            </a:gs>
            <a:gs pos="70000">
              <a:srgbClr val="C4D6EB"/>
            </a:gs>
            <a:gs pos="100000">
              <a:srgbClr val="FFEBFA"/>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PE" sz="1800" kern="1200" dirty="0" smtClean="0">
              <a:solidFill>
                <a:schemeClr val="tx1"/>
              </a:solidFill>
            </a:rPr>
            <a:t>Plantear los objetivos de la organización</a:t>
          </a:r>
          <a:endParaRPr lang="es-PE" sz="1800" kern="1200" dirty="0">
            <a:solidFill>
              <a:schemeClr val="tx1"/>
            </a:solidFill>
          </a:endParaRPr>
        </a:p>
      </dsp:txBody>
      <dsp:txXfrm>
        <a:off x="3141433" y="4145655"/>
        <a:ext cx="1522774" cy="1256832"/>
      </dsp:txXfrm>
    </dsp:sp>
    <dsp:sp modelId="{C4C94C90-A618-4CE0-BB28-EAB219818A88}">
      <dsp:nvSpPr>
        <dsp:cNvPr id="0" name=""/>
        <dsp:cNvSpPr/>
      </dsp:nvSpPr>
      <dsp:spPr>
        <a:xfrm>
          <a:off x="878328" y="1813650"/>
          <a:ext cx="1914094" cy="1785951"/>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PE" sz="1800" kern="1200" dirty="0" smtClean="0">
              <a:solidFill>
                <a:schemeClr val="tx1"/>
              </a:solidFill>
            </a:rPr>
            <a:t>Analizar la situación</a:t>
          </a:r>
          <a:endParaRPr lang="es-PE" sz="1800" kern="1200" dirty="0">
            <a:solidFill>
              <a:schemeClr val="tx1"/>
            </a:solidFill>
          </a:endParaRPr>
        </a:p>
      </dsp:txBody>
      <dsp:txXfrm>
        <a:off x="1158641" y="2075196"/>
        <a:ext cx="1353468" cy="12628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E868F8-ECA7-4EF7-9BA5-83DD10E2666A}">
      <dsp:nvSpPr>
        <dsp:cNvPr id="0" name=""/>
        <dsp:cNvSpPr/>
      </dsp:nvSpPr>
      <dsp:spPr>
        <a:xfrm>
          <a:off x="3276163" y="-36556"/>
          <a:ext cx="1805919" cy="1173847"/>
        </a:xfrm>
        <a:prstGeom prst="roundRect">
          <a:avLst/>
        </a:prstGeom>
        <a:gradFill rotWithShape="0">
          <a:gsLst>
            <a:gs pos="0">
              <a:schemeClr val="accent4">
                <a:hueOff val="0"/>
                <a:satOff val="0"/>
                <a:lumOff val="0"/>
                <a:alphaOff val="0"/>
                <a:tint val="75000"/>
                <a:shade val="85000"/>
                <a:satMod val="230000"/>
              </a:schemeClr>
            </a:gs>
            <a:gs pos="25000">
              <a:schemeClr val="accent4">
                <a:hueOff val="0"/>
                <a:satOff val="0"/>
                <a:lumOff val="0"/>
                <a:alphaOff val="0"/>
                <a:tint val="90000"/>
                <a:shade val="70000"/>
                <a:satMod val="220000"/>
              </a:schemeClr>
            </a:gs>
            <a:gs pos="50000">
              <a:schemeClr val="accent4">
                <a:hueOff val="0"/>
                <a:satOff val="0"/>
                <a:lumOff val="0"/>
                <a:alphaOff val="0"/>
                <a:tint val="90000"/>
                <a:shade val="58000"/>
                <a:satMod val="225000"/>
              </a:schemeClr>
            </a:gs>
            <a:gs pos="65000">
              <a:schemeClr val="accent4">
                <a:hueOff val="0"/>
                <a:satOff val="0"/>
                <a:lumOff val="0"/>
                <a:alphaOff val="0"/>
                <a:tint val="90000"/>
                <a:shade val="58000"/>
                <a:satMod val="225000"/>
              </a:schemeClr>
            </a:gs>
            <a:gs pos="80000">
              <a:schemeClr val="accent4">
                <a:hueOff val="0"/>
                <a:satOff val="0"/>
                <a:lumOff val="0"/>
                <a:alphaOff val="0"/>
                <a:tint val="90000"/>
                <a:shade val="69000"/>
                <a:satMod val="220000"/>
              </a:schemeClr>
            </a:gs>
            <a:gs pos="100000">
              <a:schemeClr val="accent4">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4">
              <a:hueOff val="0"/>
              <a:satOff val="0"/>
              <a:lumOff val="0"/>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PE" sz="2400" kern="1200" dirty="0" smtClean="0">
              <a:solidFill>
                <a:schemeClr val="tx1"/>
              </a:solidFill>
            </a:rPr>
            <a:t>Realizar un análisis de la situación</a:t>
          </a:r>
          <a:endParaRPr lang="es-PE" sz="2400" kern="1200" dirty="0">
            <a:solidFill>
              <a:schemeClr val="tx1"/>
            </a:solidFill>
          </a:endParaRPr>
        </a:p>
      </dsp:txBody>
      <dsp:txXfrm>
        <a:off x="3333465" y="20746"/>
        <a:ext cx="1691315" cy="1059243"/>
      </dsp:txXfrm>
    </dsp:sp>
    <dsp:sp modelId="{51366A5D-E98D-49B4-8033-5CE7C3B578B8}">
      <dsp:nvSpPr>
        <dsp:cNvPr id="0" name=""/>
        <dsp:cNvSpPr/>
      </dsp:nvSpPr>
      <dsp:spPr>
        <a:xfrm>
          <a:off x="1833812" y="550367"/>
          <a:ext cx="4690621" cy="4690621"/>
        </a:xfrm>
        <a:custGeom>
          <a:avLst/>
          <a:gdLst/>
          <a:ahLst/>
          <a:cxnLst/>
          <a:rect l="0" t="0" r="0" b="0"/>
          <a:pathLst>
            <a:path>
              <a:moveTo>
                <a:pt x="3260677" y="186008"/>
              </a:moveTo>
              <a:arcTo wR="2345310" hR="2345310" stAng="17578378" swAng="1961569"/>
            </a:path>
          </a:pathLst>
        </a:custGeom>
        <a:noFill/>
        <a:ln w="100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A347A0A-43E6-4AE3-AE72-AAC8CCCA1C51}">
      <dsp:nvSpPr>
        <dsp:cNvPr id="0" name=""/>
        <dsp:cNvSpPr/>
      </dsp:nvSpPr>
      <dsp:spPr>
        <a:xfrm>
          <a:off x="5506686" y="1584013"/>
          <a:ext cx="1805919" cy="1173847"/>
        </a:xfrm>
        <a:prstGeom prst="roundRect">
          <a:avLst/>
        </a:prstGeom>
        <a:gradFill rotWithShape="0">
          <a:gsLst>
            <a:gs pos="0">
              <a:schemeClr val="accent4">
                <a:hueOff val="209979"/>
                <a:satOff val="-5609"/>
                <a:lumOff val="-1324"/>
                <a:alphaOff val="0"/>
                <a:tint val="75000"/>
                <a:shade val="85000"/>
                <a:satMod val="230000"/>
              </a:schemeClr>
            </a:gs>
            <a:gs pos="25000">
              <a:schemeClr val="accent4">
                <a:hueOff val="209979"/>
                <a:satOff val="-5609"/>
                <a:lumOff val="-1324"/>
                <a:alphaOff val="0"/>
                <a:tint val="90000"/>
                <a:shade val="70000"/>
                <a:satMod val="220000"/>
              </a:schemeClr>
            </a:gs>
            <a:gs pos="50000">
              <a:schemeClr val="accent4">
                <a:hueOff val="209979"/>
                <a:satOff val="-5609"/>
                <a:lumOff val="-1324"/>
                <a:alphaOff val="0"/>
                <a:tint val="90000"/>
                <a:shade val="58000"/>
                <a:satMod val="225000"/>
              </a:schemeClr>
            </a:gs>
            <a:gs pos="65000">
              <a:schemeClr val="accent4">
                <a:hueOff val="209979"/>
                <a:satOff val="-5609"/>
                <a:lumOff val="-1324"/>
                <a:alphaOff val="0"/>
                <a:tint val="90000"/>
                <a:shade val="58000"/>
                <a:satMod val="225000"/>
              </a:schemeClr>
            </a:gs>
            <a:gs pos="80000">
              <a:schemeClr val="accent4">
                <a:hueOff val="209979"/>
                <a:satOff val="-5609"/>
                <a:lumOff val="-1324"/>
                <a:alphaOff val="0"/>
                <a:tint val="90000"/>
                <a:shade val="69000"/>
                <a:satMod val="220000"/>
              </a:schemeClr>
            </a:gs>
            <a:gs pos="100000">
              <a:schemeClr val="accent4">
                <a:hueOff val="209979"/>
                <a:satOff val="-5609"/>
                <a:lumOff val="-1324"/>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4">
              <a:hueOff val="209979"/>
              <a:satOff val="-5609"/>
              <a:lumOff val="-1324"/>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PE" sz="2000" kern="1200" dirty="0" smtClean="0">
              <a:solidFill>
                <a:schemeClr val="tx1"/>
              </a:solidFill>
            </a:rPr>
            <a:t>Diseñar una mezcla estratégica de marketing</a:t>
          </a:r>
          <a:endParaRPr lang="es-PE" sz="2000" kern="1200" dirty="0">
            <a:solidFill>
              <a:schemeClr val="tx1"/>
            </a:solidFill>
          </a:endParaRPr>
        </a:p>
      </dsp:txBody>
      <dsp:txXfrm>
        <a:off x="5563988" y="1641315"/>
        <a:ext cx="1691315" cy="1059243"/>
      </dsp:txXfrm>
    </dsp:sp>
    <dsp:sp modelId="{D49D9088-89A3-4AE3-A71B-AB4BF774EEEE}">
      <dsp:nvSpPr>
        <dsp:cNvPr id="0" name=""/>
        <dsp:cNvSpPr/>
      </dsp:nvSpPr>
      <dsp:spPr>
        <a:xfrm>
          <a:off x="1833812" y="550367"/>
          <a:ext cx="4690621" cy="4690621"/>
        </a:xfrm>
        <a:custGeom>
          <a:avLst/>
          <a:gdLst/>
          <a:ahLst/>
          <a:cxnLst/>
          <a:rect l="0" t="0" r="0" b="0"/>
          <a:pathLst>
            <a:path>
              <a:moveTo>
                <a:pt x="4687348" y="2221438"/>
              </a:moveTo>
              <a:arcTo wR="2345310" hR="2345310" stAng="21418344" swAng="2037800"/>
            </a:path>
          </a:pathLst>
        </a:custGeom>
        <a:noFill/>
        <a:ln w="10000" cap="flat" cmpd="sng" algn="ctr">
          <a:solidFill>
            <a:schemeClr val="accent4">
              <a:hueOff val="209979"/>
              <a:satOff val="-5609"/>
              <a:lumOff val="-1324"/>
              <a:alphaOff val="0"/>
            </a:schemeClr>
          </a:solidFill>
          <a:prstDash val="solid"/>
        </a:ln>
        <a:effectLst/>
      </dsp:spPr>
      <dsp:style>
        <a:lnRef idx="1">
          <a:scrgbClr r="0" g="0" b="0"/>
        </a:lnRef>
        <a:fillRef idx="0">
          <a:scrgbClr r="0" g="0" b="0"/>
        </a:fillRef>
        <a:effectRef idx="0">
          <a:scrgbClr r="0" g="0" b="0"/>
        </a:effectRef>
        <a:fontRef idx="minor"/>
      </dsp:style>
    </dsp:sp>
    <dsp:sp modelId="{006D080E-ADD9-457A-8346-627DA70C2A46}">
      <dsp:nvSpPr>
        <dsp:cNvPr id="0" name=""/>
        <dsp:cNvSpPr/>
      </dsp:nvSpPr>
      <dsp:spPr>
        <a:xfrm>
          <a:off x="4523646" y="4113305"/>
          <a:ext cx="2068031" cy="1359538"/>
        </a:xfrm>
        <a:prstGeom prst="roundRect">
          <a:avLst/>
        </a:prstGeom>
        <a:gradFill rotWithShape="0">
          <a:gsLst>
            <a:gs pos="0">
              <a:schemeClr val="accent4">
                <a:hueOff val="419958"/>
                <a:satOff val="-11217"/>
                <a:lumOff val="-2647"/>
                <a:alphaOff val="0"/>
                <a:tint val="75000"/>
                <a:shade val="85000"/>
                <a:satMod val="230000"/>
              </a:schemeClr>
            </a:gs>
            <a:gs pos="25000">
              <a:schemeClr val="accent4">
                <a:hueOff val="419958"/>
                <a:satOff val="-11217"/>
                <a:lumOff val="-2647"/>
                <a:alphaOff val="0"/>
                <a:tint val="90000"/>
                <a:shade val="70000"/>
                <a:satMod val="220000"/>
              </a:schemeClr>
            </a:gs>
            <a:gs pos="50000">
              <a:schemeClr val="accent4">
                <a:hueOff val="419958"/>
                <a:satOff val="-11217"/>
                <a:lumOff val="-2647"/>
                <a:alphaOff val="0"/>
                <a:tint val="90000"/>
                <a:shade val="58000"/>
                <a:satMod val="225000"/>
              </a:schemeClr>
            </a:gs>
            <a:gs pos="65000">
              <a:schemeClr val="accent4">
                <a:hueOff val="419958"/>
                <a:satOff val="-11217"/>
                <a:lumOff val="-2647"/>
                <a:alphaOff val="0"/>
                <a:tint val="90000"/>
                <a:shade val="58000"/>
                <a:satMod val="225000"/>
              </a:schemeClr>
            </a:gs>
            <a:gs pos="80000">
              <a:schemeClr val="accent4">
                <a:hueOff val="419958"/>
                <a:satOff val="-11217"/>
                <a:lumOff val="-2647"/>
                <a:alphaOff val="0"/>
                <a:tint val="90000"/>
                <a:shade val="69000"/>
                <a:satMod val="220000"/>
              </a:schemeClr>
            </a:gs>
            <a:gs pos="100000">
              <a:schemeClr val="accent4">
                <a:hueOff val="419958"/>
                <a:satOff val="-11217"/>
                <a:lumOff val="-2647"/>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4">
              <a:hueOff val="419958"/>
              <a:satOff val="-11217"/>
              <a:lumOff val="-2647"/>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PE" sz="2000" kern="1200" dirty="0" smtClean="0">
              <a:solidFill>
                <a:schemeClr val="tx1"/>
              </a:solidFill>
            </a:rPr>
            <a:t>Elegir los mercados meta y medir la demanda del mercado </a:t>
          </a:r>
          <a:endParaRPr lang="es-PE" sz="2000" kern="1200" dirty="0">
            <a:solidFill>
              <a:schemeClr val="tx1"/>
            </a:solidFill>
          </a:endParaRPr>
        </a:p>
      </dsp:txBody>
      <dsp:txXfrm>
        <a:off x="4590013" y="4179672"/>
        <a:ext cx="1935297" cy="1226804"/>
      </dsp:txXfrm>
    </dsp:sp>
    <dsp:sp modelId="{F10E2598-44E4-4645-BB5D-AF0203E38D0A}">
      <dsp:nvSpPr>
        <dsp:cNvPr id="0" name=""/>
        <dsp:cNvSpPr/>
      </dsp:nvSpPr>
      <dsp:spPr>
        <a:xfrm>
          <a:off x="1833812" y="550367"/>
          <a:ext cx="4690621" cy="4690621"/>
        </a:xfrm>
        <a:custGeom>
          <a:avLst/>
          <a:gdLst/>
          <a:ahLst/>
          <a:cxnLst/>
          <a:rect l="0" t="0" r="0" b="0"/>
          <a:pathLst>
            <a:path>
              <a:moveTo>
                <a:pt x="2681717" y="4666369"/>
              </a:moveTo>
              <a:arcTo wR="2345310" hR="2345310" stAng="4905190" swAng="1184754"/>
            </a:path>
          </a:pathLst>
        </a:custGeom>
        <a:noFill/>
        <a:ln w="10000" cap="flat" cmpd="sng" algn="ctr">
          <a:solidFill>
            <a:schemeClr val="accent4">
              <a:hueOff val="419958"/>
              <a:satOff val="-11217"/>
              <a:lumOff val="-2647"/>
              <a:alphaOff val="0"/>
            </a:schemeClr>
          </a:solidFill>
          <a:prstDash val="solid"/>
        </a:ln>
        <a:effectLst/>
      </dsp:spPr>
      <dsp:style>
        <a:lnRef idx="1">
          <a:scrgbClr r="0" g="0" b="0"/>
        </a:lnRef>
        <a:fillRef idx="0">
          <a:scrgbClr r="0" g="0" b="0"/>
        </a:fillRef>
        <a:effectRef idx="0">
          <a:scrgbClr r="0" g="0" b="0"/>
        </a:effectRef>
        <a:fontRef idx="minor"/>
      </dsp:style>
    </dsp:sp>
    <dsp:sp modelId="{BE36C6C1-2FF4-4FEE-B957-278BF5347734}">
      <dsp:nvSpPr>
        <dsp:cNvPr id="0" name=""/>
        <dsp:cNvSpPr/>
      </dsp:nvSpPr>
      <dsp:spPr>
        <a:xfrm>
          <a:off x="1897623" y="4048866"/>
          <a:ext cx="1805919" cy="1488415"/>
        </a:xfrm>
        <a:prstGeom prst="roundRect">
          <a:avLst/>
        </a:prstGeom>
        <a:gradFill rotWithShape="0">
          <a:gsLst>
            <a:gs pos="0">
              <a:schemeClr val="accent4">
                <a:hueOff val="629937"/>
                <a:satOff val="-16826"/>
                <a:lumOff val="-3971"/>
                <a:alphaOff val="0"/>
                <a:tint val="75000"/>
                <a:shade val="85000"/>
                <a:satMod val="230000"/>
              </a:schemeClr>
            </a:gs>
            <a:gs pos="25000">
              <a:schemeClr val="accent4">
                <a:hueOff val="629937"/>
                <a:satOff val="-16826"/>
                <a:lumOff val="-3971"/>
                <a:alphaOff val="0"/>
                <a:tint val="90000"/>
                <a:shade val="70000"/>
                <a:satMod val="220000"/>
              </a:schemeClr>
            </a:gs>
            <a:gs pos="50000">
              <a:schemeClr val="accent4">
                <a:hueOff val="629937"/>
                <a:satOff val="-16826"/>
                <a:lumOff val="-3971"/>
                <a:alphaOff val="0"/>
                <a:tint val="90000"/>
                <a:shade val="58000"/>
                <a:satMod val="225000"/>
              </a:schemeClr>
            </a:gs>
            <a:gs pos="65000">
              <a:schemeClr val="accent4">
                <a:hueOff val="629937"/>
                <a:satOff val="-16826"/>
                <a:lumOff val="-3971"/>
                <a:alphaOff val="0"/>
                <a:tint val="90000"/>
                <a:shade val="58000"/>
                <a:satMod val="225000"/>
              </a:schemeClr>
            </a:gs>
            <a:gs pos="80000">
              <a:schemeClr val="accent4">
                <a:hueOff val="629937"/>
                <a:satOff val="-16826"/>
                <a:lumOff val="-3971"/>
                <a:alphaOff val="0"/>
                <a:tint val="90000"/>
                <a:shade val="69000"/>
                <a:satMod val="220000"/>
              </a:schemeClr>
            </a:gs>
            <a:gs pos="100000">
              <a:schemeClr val="accent4">
                <a:hueOff val="629937"/>
                <a:satOff val="-16826"/>
                <a:lumOff val="-3971"/>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4">
              <a:hueOff val="629937"/>
              <a:satOff val="-16826"/>
              <a:lumOff val="-3971"/>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PE" sz="2000" kern="1200" dirty="0" smtClean="0">
              <a:solidFill>
                <a:schemeClr val="tx1"/>
              </a:solidFill>
            </a:rPr>
            <a:t>Determinar el posicionamiento y la venta diferencial </a:t>
          </a:r>
          <a:endParaRPr lang="es-PE" sz="2000" kern="1200" dirty="0">
            <a:solidFill>
              <a:schemeClr val="tx1"/>
            </a:solidFill>
          </a:endParaRPr>
        </a:p>
      </dsp:txBody>
      <dsp:txXfrm>
        <a:off x="1970281" y="4121524"/>
        <a:ext cx="1660603" cy="1343099"/>
      </dsp:txXfrm>
    </dsp:sp>
    <dsp:sp modelId="{A1496CD0-BA30-4649-BA1E-5ADA6504F58B}">
      <dsp:nvSpPr>
        <dsp:cNvPr id="0" name=""/>
        <dsp:cNvSpPr/>
      </dsp:nvSpPr>
      <dsp:spPr>
        <a:xfrm>
          <a:off x="1837569" y="557046"/>
          <a:ext cx="4690621" cy="4690621"/>
        </a:xfrm>
        <a:custGeom>
          <a:avLst/>
          <a:gdLst/>
          <a:ahLst/>
          <a:cxnLst/>
          <a:rect l="0" t="0" r="0" b="0"/>
          <a:pathLst>
            <a:path>
              <a:moveTo>
                <a:pt x="292940" y="3480325"/>
              </a:moveTo>
              <a:arcTo wR="2345310" hR="2345310" stAng="9063375" swAng="1916044"/>
            </a:path>
          </a:pathLst>
        </a:custGeom>
        <a:noFill/>
        <a:ln w="10000" cap="flat" cmpd="sng" algn="ctr">
          <a:solidFill>
            <a:schemeClr val="accent4">
              <a:hueOff val="629937"/>
              <a:satOff val="-16826"/>
              <a:lumOff val="-3971"/>
              <a:alphaOff val="0"/>
            </a:schemeClr>
          </a:solidFill>
          <a:prstDash val="solid"/>
        </a:ln>
        <a:effectLst/>
      </dsp:spPr>
      <dsp:style>
        <a:lnRef idx="1">
          <a:scrgbClr r="0" g="0" b="0"/>
        </a:lnRef>
        <a:fillRef idx="0">
          <a:scrgbClr r="0" g="0" b="0"/>
        </a:fillRef>
        <a:effectRef idx="0">
          <a:scrgbClr r="0" g="0" b="0"/>
        </a:effectRef>
        <a:fontRef idx="minor"/>
      </dsp:style>
    </dsp:sp>
    <dsp:sp modelId="{835DA15E-88B7-4192-B389-AD7E63CFD046}">
      <dsp:nvSpPr>
        <dsp:cNvPr id="0" name=""/>
        <dsp:cNvSpPr/>
      </dsp:nvSpPr>
      <dsp:spPr>
        <a:xfrm>
          <a:off x="1047066" y="1593025"/>
          <a:ext cx="1805919" cy="1173847"/>
        </a:xfrm>
        <a:prstGeom prst="roundRect">
          <a:avLst/>
        </a:prstGeom>
        <a:gradFill rotWithShape="0">
          <a:gsLst>
            <a:gs pos="0">
              <a:schemeClr val="accent4">
                <a:hueOff val="839916"/>
                <a:satOff val="-22434"/>
                <a:lumOff val="-5294"/>
                <a:alphaOff val="0"/>
                <a:tint val="75000"/>
                <a:shade val="85000"/>
                <a:satMod val="230000"/>
              </a:schemeClr>
            </a:gs>
            <a:gs pos="25000">
              <a:schemeClr val="accent4">
                <a:hueOff val="839916"/>
                <a:satOff val="-22434"/>
                <a:lumOff val="-5294"/>
                <a:alphaOff val="0"/>
                <a:tint val="90000"/>
                <a:shade val="70000"/>
                <a:satMod val="220000"/>
              </a:schemeClr>
            </a:gs>
            <a:gs pos="50000">
              <a:schemeClr val="accent4">
                <a:hueOff val="839916"/>
                <a:satOff val="-22434"/>
                <a:lumOff val="-5294"/>
                <a:alphaOff val="0"/>
                <a:tint val="90000"/>
                <a:shade val="58000"/>
                <a:satMod val="225000"/>
              </a:schemeClr>
            </a:gs>
            <a:gs pos="65000">
              <a:schemeClr val="accent4">
                <a:hueOff val="839916"/>
                <a:satOff val="-22434"/>
                <a:lumOff val="-5294"/>
                <a:alphaOff val="0"/>
                <a:tint val="90000"/>
                <a:shade val="58000"/>
                <a:satMod val="225000"/>
              </a:schemeClr>
            </a:gs>
            <a:gs pos="80000">
              <a:schemeClr val="accent4">
                <a:hueOff val="839916"/>
                <a:satOff val="-22434"/>
                <a:lumOff val="-5294"/>
                <a:alphaOff val="0"/>
                <a:tint val="90000"/>
                <a:shade val="69000"/>
                <a:satMod val="220000"/>
              </a:schemeClr>
            </a:gs>
            <a:gs pos="100000">
              <a:schemeClr val="accent4">
                <a:hueOff val="839916"/>
                <a:satOff val="-22434"/>
                <a:lumOff val="-5294"/>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accent4">
              <a:hueOff val="839916"/>
              <a:satOff val="-22434"/>
              <a:lumOff val="-5294"/>
              <a:alphaOff val="0"/>
              <a:shade val="60000"/>
              <a:satMod val="11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PE" sz="2000" kern="1200" dirty="0" smtClean="0">
              <a:solidFill>
                <a:schemeClr val="tx1"/>
              </a:solidFill>
            </a:rPr>
            <a:t>Establecer objetivos de marketing</a:t>
          </a:r>
          <a:endParaRPr lang="es-PE" sz="2000" kern="1200" dirty="0">
            <a:solidFill>
              <a:schemeClr val="tx1"/>
            </a:solidFill>
          </a:endParaRPr>
        </a:p>
      </dsp:txBody>
      <dsp:txXfrm>
        <a:off x="1104368" y="1650327"/>
        <a:ext cx="1691315" cy="1059243"/>
      </dsp:txXfrm>
    </dsp:sp>
    <dsp:sp modelId="{C8C24DE1-5364-426B-9C13-35DE6C8F88C9}">
      <dsp:nvSpPr>
        <dsp:cNvPr id="0" name=""/>
        <dsp:cNvSpPr/>
      </dsp:nvSpPr>
      <dsp:spPr>
        <a:xfrm>
          <a:off x="1840703" y="547479"/>
          <a:ext cx="4690621" cy="4690621"/>
        </a:xfrm>
        <a:custGeom>
          <a:avLst/>
          <a:gdLst/>
          <a:ahLst/>
          <a:cxnLst/>
          <a:rect l="0" t="0" r="0" b="0"/>
          <a:pathLst>
            <a:path>
              <a:moveTo>
                <a:pt x="400636" y="1034309"/>
              </a:moveTo>
              <a:arcTo wR="2345310" hR="2345310" stAng="12839152" swAng="1971421"/>
            </a:path>
          </a:pathLst>
        </a:custGeom>
        <a:noFill/>
        <a:ln w="10000" cap="flat" cmpd="sng" algn="ctr">
          <a:solidFill>
            <a:schemeClr val="accent4">
              <a:hueOff val="839916"/>
              <a:satOff val="-22434"/>
              <a:lumOff val="-5294"/>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69855F-ECA3-4D1E-8122-0B29C46D291D}">
      <dsp:nvSpPr>
        <dsp:cNvPr id="0" name=""/>
        <dsp:cNvSpPr/>
      </dsp:nvSpPr>
      <dsp:spPr>
        <a:xfrm>
          <a:off x="0" y="0"/>
          <a:ext cx="1571636" cy="15701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PE" sz="2200" kern="1200" dirty="0" smtClean="0">
              <a:solidFill>
                <a:srgbClr val="FF0000"/>
              </a:solidFill>
            </a:rPr>
            <a:t>Planeación estratégica de marketing </a:t>
          </a:r>
          <a:endParaRPr lang="es-PE" sz="2200" kern="1200" dirty="0">
            <a:solidFill>
              <a:srgbClr val="FF0000"/>
            </a:solidFill>
          </a:endParaRPr>
        </a:p>
      </dsp:txBody>
      <dsp:txXfrm>
        <a:off x="45987" y="45987"/>
        <a:ext cx="1479662" cy="14781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5F70B4-BD72-4D01-8CAA-7EAAB506B5F9}">
      <dsp:nvSpPr>
        <dsp:cNvPr id="0" name=""/>
        <dsp:cNvSpPr/>
      </dsp:nvSpPr>
      <dsp:spPr>
        <a:xfrm rot="16200000">
          <a:off x="721119" y="-150080"/>
          <a:ext cx="2813336" cy="3391478"/>
        </a:xfrm>
        <a:prstGeom prst="round2SameRect">
          <a:avLst>
            <a:gd name="adj1" fmla="val 16670"/>
            <a:gd name="adj2" fmla="val 0"/>
          </a:avLst>
        </a:prstGeom>
        <a:pattFill prst="pct50">
          <a:fgClr>
            <a:schemeClr val="accent2">
              <a:hueOff val="0"/>
              <a:satOff val="0"/>
              <a:lumOff val="0"/>
            </a:schemeClr>
          </a:fgClr>
          <a:bgClr>
            <a:schemeClr val="bg1"/>
          </a:bgClr>
        </a:patt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127000" rIns="114300" bIns="127000" numCol="1" spcCol="1270" anchor="t" anchorCtr="0">
          <a:noAutofit/>
        </a:bodyPr>
        <a:lstStyle/>
        <a:p>
          <a:pPr lvl="0" algn="l" defTabSz="889000">
            <a:lnSpc>
              <a:spcPct val="90000"/>
            </a:lnSpc>
            <a:spcBef>
              <a:spcPct val="0"/>
            </a:spcBef>
            <a:spcAft>
              <a:spcPct val="35000"/>
            </a:spcAft>
          </a:pPr>
          <a:r>
            <a:rPr lang="es-ES" sz="2000" kern="1200" dirty="0" smtClean="0"/>
            <a:t>El </a:t>
          </a:r>
          <a:r>
            <a:rPr lang="es-ES" sz="2000" b="1" kern="1200" dirty="0" smtClean="0"/>
            <a:t>FODA</a:t>
          </a:r>
          <a:r>
            <a:rPr lang="es-ES" sz="2000" kern="1200" dirty="0" smtClean="0"/>
            <a:t> se representa a través de una matriz de doble entrada, llamada </a:t>
          </a:r>
          <a:r>
            <a:rPr lang="es-ES" sz="2000" b="1" kern="1200" dirty="0" smtClean="0"/>
            <a:t>matriz FODA</a:t>
          </a:r>
          <a:r>
            <a:rPr lang="es-ES" sz="2000" kern="1200" dirty="0" smtClean="0"/>
            <a:t>, en la que el nivel horizontal se analizan los factores positivos y los negativos.</a:t>
          </a:r>
          <a:endParaRPr lang="es-PE" sz="2000" kern="1200" dirty="0"/>
        </a:p>
      </dsp:txBody>
      <dsp:txXfrm rot="5400000">
        <a:off x="569408" y="276351"/>
        <a:ext cx="3254118" cy="2538616"/>
      </dsp:txXfrm>
    </dsp:sp>
    <dsp:sp modelId="{197D87A9-69F0-4645-9303-27F2432EECF9}">
      <dsp:nvSpPr>
        <dsp:cNvPr id="0" name=""/>
        <dsp:cNvSpPr/>
      </dsp:nvSpPr>
      <dsp:spPr>
        <a:xfrm rot="5400000">
          <a:off x="4084596" y="-57132"/>
          <a:ext cx="2813294" cy="3205622"/>
        </a:xfrm>
        <a:prstGeom prst="round2SameRect">
          <a:avLst>
            <a:gd name="adj1" fmla="val 16670"/>
            <a:gd name="adj2" fmla="val 0"/>
          </a:avLst>
        </a:prstGeom>
        <a:pattFill prst="pct5">
          <a:fgClr>
            <a:schemeClr val="accent2">
              <a:hueOff val="0"/>
              <a:satOff val="0"/>
              <a:lumOff val="0"/>
            </a:schemeClr>
          </a:fgClr>
          <a:bgClr>
            <a:schemeClr val="bg1"/>
          </a:bgClr>
        </a:pattFill>
        <a:ln w="10000" cap="flat" cmpd="sng" algn="ctr">
          <a:solidFill>
            <a:schemeClr val="accent5"/>
          </a:solidFill>
          <a:prstDash val="solid"/>
        </a:ln>
        <a:effectLst>
          <a:outerShdw blurRad="76200" dist="50800" dir="5400000" rotWithShape="0">
            <a:srgbClr val="4E3B30">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0" tIns="127000" rIns="76200" bIns="127000" numCol="1" spcCol="1270" anchor="t" anchorCtr="0">
          <a:noAutofit/>
        </a:bodyPr>
        <a:lstStyle/>
        <a:p>
          <a:pPr lvl="0" algn="l" defTabSz="889000">
            <a:lnSpc>
              <a:spcPct val="90000"/>
            </a:lnSpc>
            <a:spcBef>
              <a:spcPct val="0"/>
            </a:spcBef>
            <a:spcAft>
              <a:spcPct val="35000"/>
            </a:spcAft>
          </a:pPr>
          <a:r>
            <a:rPr lang="es-ES" sz="2000" kern="1200" dirty="0" smtClean="0"/>
            <a:t>En la lectura vertical se analizan los factores internos y por tanto controlables del programa o proyecto y los factores externos, considerados no controlables.</a:t>
          </a:r>
          <a:endParaRPr lang="es-PE" sz="2000" kern="1200" dirty="0"/>
        </a:p>
      </dsp:txBody>
      <dsp:txXfrm rot="-5400000">
        <a:off x="3888432" y="276390"/>
        <a:ext cx="3068264" cy="2538578"/>
      </dsp:txXfrm>
    </dsp:sp>
    <dsp:sp modelId="{EF915D44-9DAF-4FDA-9585-C00CBBCA654C}">
      <dsp:nvSpPr>
        <dsp:cNvPr id="0" name=""/>
        <dsp:cNvSpPr/>
      </dsp:nvSpPr>
      <dsp:spPr>
        <a:xfrm>
          <a:off x="3168347" y="-216018"/>
          <a:ext cx="1330880" cy="1330815"/>
        </a:xfrm>
        <a:prstGeom prst="circularArrow">
          <a:avLst>
            <a:gd name="adj1" fmla="val 12500"/>
            <a:gd name="adj2" fmla="val 1142322"/>
            <a:gd name="adj3" fmla="val 20457678"/>
            <a:gd name="adj4" fmla="val 10800000"/>
            <a:gd name="adj5" fmla="val 125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F7060C-3B28-426C-B814-B09CF955ED23}">
      <dsp:nvSpPr>
        <dsp:cNvPr id="0" name=""/>
        <dsp:cNvSpPr/>
      </dsp:nvSpPr>
      <dsp:spPr>
        <a:xfrm rot="10800000">
          <a:off x="3233321" y="1909544"/>
          <a:ext cx="1330880" cy="1330815"/>
        </a:xfrm>
        <a:prstGeom prst="circularArrow">
          <a:avLst>
            <a:gd name="adj1" fmla="val 12500"/>
            <a:gd name="adj2" fmla="val 1142322"/>
            <a:gd name="adj3" fmla="val 20457678"/>
            <a:gd name="adj4" fmla="val 10800000"/>
            <a:gd name="adj5" fmla="val 125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ED8DC-8431-4165-A0DB-AD6B8582B998}">
      <dsp:nvSpPr>
        <dsp:cNvPr id="0" name=""/>
        <dsp:cNvSpPr/>
      </dsp:nvSpPr>
      <dsp:spPr>
        <a:xfrm>
          <a:off x="1028" y="464414"/>
          <a:ext cx="4010894" cy="2406536"/>
        </a:xfrm>
        <a:prstGeom prst="rect">
          <a:avLst/>
        </a:prstGeom>
        <a:gradFill rotWithShape="0">
          <a:gsLst>
            <a:gs pos="67900">
              <a:srgbClr val="FFE0C4"/>
            </a:gs>
            <a:gs pos="0">
              <a:srgbClr val="0070C0"/>
            </a:gs>
            <a:gs pos="50000">
              <a:schemeClr val="accent1">
                <a:tint val="44500"/>
                <a:satMod val="160000"/>
              </a:schemeClr>
            </a:gs>
            <a:gs pos="100000">
              <a:schemeClr val="accent1">
                <a:tint val="23500"/>
                <a:satMod val="160000"/>
              </a:schemeClr>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S" sz="2200" kern="1200" dirty="0" smtClean="0">
              <a:solidFill>
                <a:schemeClr val="tx1"/>
              </a:solidFill>
            </a:rPr>
            <a:t>Las Fortalezas son todos aquellos elementos internos y positivos que diferencian al programa o proyecto de otros de igual clase</a:t>
          </a:r>
          <a:r>
            <a:rPr lang="es-ES" sz="2200" kern="1200" dirty="0" smtClean="0"/>
            <a:t>.</a:t>
          </a:r>
          <a:endParaRPr lang="es-PE" sz="2200" kern="1200" dirty="0"/>
        </a:p>
      </dsp:txBody>
      <dsp:txXfrm>
        <a:off x="1028" y="464414"/>
        <a:ext cx="4010894" cy="2406536"/>
      </dsp:txXfrm>
    </dsp:sp>
    <dsp:sp modelId="{8376C81F-34AE-415D-8B4F-7A6EF0FF2B6F}">
      <dsp:nvSpPr>
        <dsp:cNvPr id="0" name=""/>
        <dsp:cNvSpPr/>
      </dsp:nvSpPr>
      <dsp:spPr>
        <a:xfrm>
          <a:off x="4413012" y="464414"/>
          <a:ext cx="4010894" cy="2406536"/>
        </a:xfrm>
        <a:prstGeom prst="rect">
          <a:avLst/>
        </a:prstGeom>
        <a:gradFill rotWithShape="0">
          <a:gsLst>
            <a:gs pos="70400">
              <a:schemeClr val="bg2">
                <a:lumMod val="90000"/>
              </a:schemeClr>
            </a:gs>
            <a:gs pos="0">
              <a:srgbClr val="0070C0"/>
            </a:gs>
            <a:gs pos="50000">
              <a:schemeClr val="accent1">
                <a:tint val="44500"/>
                <a:satMod val="160000"/>
              </a:schemeClr>
            </a:gs>
            <a:gs pos="100000">
              <a:schemeClr val="accent1">
                <a:tint val="23500"/>
                <a:satMod val="160000"/>
              </a:schemeClr>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S" sz="2200" kern="1200" dirty="0" smtClean="0">
              <a:solidFill>
                <a:schemeClr val="tx1"/>
              </a:solidFill>
            </a:rPr>
            <a:t>Las Oportunidades son aquellas situaciones externas, positivas, que se generan en el entorno y que una vez identificadas pueden ser aprovechadas</a:t>
          </a:r>
          <a:r>
            <a:rPr lang="es-ES" sz="2200" kern="1200" dirty="0" smtClean="0"/>
            <a:t>.</a:t>
          </a:r>
          <a:endParaRPr lang="es-PE" sz="2200" kern="1200" dirty="0"/>
        </a:p>
      </dsp:txBody>
      <dsp:txXfrm>
        <a:off x="4413012" y="464414"/>
        <a:ext cx="4010894" cy="2406536"/>
      </dsp:txXfrm>
    </dsp:sp>
    <dsp:sp modelId="{98D81A27-7DED-4C14-A54F-2BE2BD4AD2B7}">
      <dsp:nvSpPr>
        <dsp:cNvPr id="0" name=""/>
        <dsp:cNvSpPr/>
      </dsp:nvSpPr>
      <dsp:spPr>
        <a:xfrm>
          <a:off x="1028" y="3272040"/>
          <a:ext cx="4010894" cy="2406536"/>
        </a:xfrm>
        <a:prstGeom prst="rect">
          <a:avLst/>
        </a:prstGeom>
        <a:gradFill rotWithShape="0">
          <a:gsLst>
            <a:gs pos="70400">
              <a:schemeClr val="bg2">
                <a:lumMod val="90000"/>
              </a:schemeClr>
            </a:gs>
            <a:gs pos="0">
              <a:srgbClr val="0070C0"/>
            </a:gs>
            <a:gs pos="50000">
              <a:schemeClr val="accent1">
                <a:tint val="44500"/>
                <a:satMod val="160000"/>
              </a:schemeClr>
            </a:gs>
            <a:gs pos="100000">
              <a:schemeClr val="accent1">
                <a:tint val="23500"/>
                <a:satMod val="160000"/>
              </a:schemeClr>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S" sz="2200" kern="1200" dirty="0" smtClean="0">
              <a:solidFill>
                <a:schemeClr val="tx1"/>
              </a:solidFill>
            </a:rPr>
            <a:t>Las Debilidades son problemas internos, que una vez identificados y desarrollando una adecuada estrategia, pueden y deben eliminarse.</a:t>
          </a:r>
          <a:endParaRPr lang="es-PE" sz="2200" kern="1200" dirty="0">
            <a:solidFill>
              <a:schemeClr val="tx1"/>
            </a:solidFill>
          </a:endParaRPr>
        </a:p>
      </dsp:txBody>
      <dsp:txXfrm>
        <a:off x="1028" y="3272040"/>
        <a:ext cx="4010894" cy="2406536"/>
      </dsp:txXfrm>
    </dsp:sp>
    <dsp:sp modelId="{103C9ED8-BDCB-4BC8-9EF7-A4DF4FBE46B5}">
      <dsp:nvSpPr>
        <dsp:cNvPr id="0" name=""/>
        <dsp:cNvSpPr/>
      </dsp:nvSpPr>
      <dsp:spPr>
        <a:xfrm>
          <a:off x="4413012" y="3272040"/>
          <a:ext cx="4010894" cy="2406536"/>
        </a:xfrm>
        <a:prstGeom prst="rect">
          <a:avLst/>
        </a:prstGeom>
        <a:gradFill rotWithShape="0">
          <a:gsLst>
            <a:gs pos="70400">
              <a:schemeClr val="bg2">
                <a:lumMod val="90000"/>
              </a:schemeClr>
            </a:gs>
            <a:gs pos="0">
              <a:srgbClr val="0070C0"/>
            </a:gs>
            <a:gs pos="50000">
              <a:schemeClr val="accent1">
                <a:tint val="44500"/>
                <a:satMod val="160000"/>
              </a:schemeClr>
            </a:gs>
            <a:gs pos="100000">
              <a:schemeClr val="accent1">
                <a:tint val="23500"/>
                <a:satMod val="160000"/>
              </a:schemeClr>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S" sz="2200" kern="1200" dirty="0" smtClean="0">
              <a:solidFill>
                <a:schemeClr val="tx1"/>
              </a:solidFill>
            </a:rPr>
            <a:t>Las Amenazas son situaciones negativas, externas al programa o proyecto, que pueden atentar contra éste, por lo que llegado al caso, puede ser necesario diseñar una estrategia adecuada para poder sortearla</a:t>
          </a:r>
          <a:r>
            <a:rPr lang="es-ES" sz="2200" kern="1200" dirty="0" smtClean="0"/>
            <a:t>.</a:t>
          </a:r>
          <a:endParaRPr lang="es-PE" sz="2200" kern="1200" dirty="0"/>
        </a:p>
      </dsp:txBody>
      <dsp:txXfrm>
        <a:off x="4413012" y="3272040"/>
        <a:ext cx="4010894" cy="240653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5.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E"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1DB122-F17B-4748-891D-41611131DF31}" type="datetimeFigureOut">
              <a:rPr lang="es-PE" smtClean="0"/>
              <a:pPr/>
              <a:t>09/10/2012</a:t>
            </a:fld>
            <a:endParaRPr lang="es-PE"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E"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E"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6FA21E-C55F-452E-9852-DE0E574F7A19}" type="slidenum">
              <a:rPr lang="es-PE" smtClean="0"/>
              <a:pPr/>
              <a:t>‹Nº›</a:t>
            </a:fld>
            <a:endParaRPr lang="es-PE" dirty="0"/>
          </a:p>
        </p:txBody>
      </p:sp>
    </p:spTree>
    <p:extLst>
      <p:ext uri="{BB962C8B-B14F-4D97-AF65-F5344CB8AC3E}">
        <p14:creationId xmlns="" xmlns:p14="http://schemas.microsoft.com/office/powerpoint/2010/main" val="2982371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fld id="{5E6FA21E-C55F-452E-9852-DE0E574F7A19}" type="slidenum">
              <a:rPr lang="es-PE" smtClean="0"/>
              <a:pPr/>
              <a:t>31</a:t>
            </a:fld>
            <a:endParaRPr lang="es-PE" dirty="0"/>
          </a:p>
        </p:txBody>
      </p:sp>
    </p:spTree>
    <p:extLst>
      <p:ext uri="{BB962C8B-B14F-4D97-AF65-F5344CB8AC3E}">
        <p14:creationId xmlns="" xmlns:p14="http://schemas.microsoft.com/office/powerpoint/2010/main" val="704778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23547E11-5DAD-4237-AC1B-BBD7E8735BAD}" type="datetimeFigureOut">
              <a:rPr lang="es-PE" smtClean="0"/>
              <a:pPr/>
              <a:t>09/10/2012</a:t>
            </a:fld>
            <a:endParaRPr lang="es-PE" dirty="0"/>
          </a:p>
        </p:txBody>
      </p:sp>
      <p:sp>
        <p:nvSpPr>
          <p:cNvPr id="2" name="1 Marcador de pie de página"/>
          <p:cNvSpPr>
            <a:spLocks noGrp="1"/>
          </p:cNvSpPr>
          <p:nvPr>
            <p:ph type="ftr" sz="quarter" idx="11"/>
          </p:nvPr>
        </p:nvSpPr>
        <p:spPr/>
        <p:txBody>
          <a:bodyPr/>
          <a:lstStyle/>
          <a:p>
            <a:endParaRPr lang="es-PE" dirty="0"/>
          </a:p>
        </p:txBody>
      </p:sp>
      <p:sp>
        <p:nvSpPr>
          <p:cNvPr id="15" name="14 Marcador de número de diapositiva"/>
          <p:cNvSpPr>
            <a:spLocks noGrp="1"/>
          </p:cNvSpPr>
          <p:nvPr>
            <p:ph type="sldNum" sz="quarter" idx="12"/>
          </p:nvPr>
        </p:nvSpPr>
        <p:spPr>
          <a:xfrm>
            <a:off x="8229600" y="6473952"/>
            <a:ext cx="758952" cy="246888"/>
          </a:xfrm>
        </p:spPr>
        <p:txBody>
          <a:bodyPr/>
          <a:lstStyle/>
          <a:p>
            <a:fld id="{696904AE-6BCC-4CD8-81EF-7D5744A9B460}" type="slidenum">
              <a:rPr lang="es-PE" smtClean="0"/>
              <a:pPr/>
              <a:t>‹Nº›</a:t>
            </a:fld>
            <a:endParaRPr lang="es-P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3547E11-5DAD-4237-AC1B-BBD7E8735BAD}" type="datetimeFigureOut">
              <a:rPr lang="es-PE" smtClean="0"/>
              <a:pPr/>
              <a:t>09/10/2012</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696904AE-6BCC-4CD8-81EF-7D5744A9B460}" type="slidenum">
              <a:rPr lang="es-PE" smtClean="0"/>
              <a:pPr/>
              <a:t>‹Nº›</a:t>
            </a:fld>
            <a:endParaRPr lang="es-P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3547E11-5DAD-4237-AC1B-BBD7E8735BAD}" type="datetimeFigureOut">
              <a:rPr lang="es-PE" smtClean="0"/>
              <a:pPr/>
              <a:t>09/10/2012</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696904AE-6BCC-4CD8-81EF-7D5744A9B460}" type="slidenum">
              <a:rPr lang="es-PE" smtClean="0"/>
              <a:pPr/>
              <a:t>‹Nº›</a:t>
            </a:fld>
            <a:endParaRPr lang="es-P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23547E11-5DAD-4237-AC1B-BBD7E8735BAD}" type="datetimeFigureOut">
              <a:rPr lang="es-PE" smtClean="0"/>
              <a:pPr/>
              <a:t>09/10/2012</a:t>
            </a:fld>
            <a:endParaRPr lang="es-PE" dirty="0"/>
          </a:p>
        </p:txBody>
      </p:sp>
      <p:sp>
        <p:nvSpPr>
          <p:cNvPr id="19" name="18 Marcador de pie de página"/>
          <p:cNvSpPr>
            <a:spLocks noGrp="1"/>
          </p:cNvSpPr>
          <p:nvPr>
            <p:ph type="ftr" sz="quarter" idx="11"/>
          </p:nvPr>
        </p:nvSpPr>
        <p:spPr>
          <a:xfrm>
            <a:off x="3581400" y="76200"/>
            <a:ext cx="2895600" cy="288925"/>
          </a:xfrm>
        </p:spPr>
        <p:txBody>
          <a:bodyPr/>
          <a:lstStyle/>
          <a:p>
            <a:endParaRPr lang="es-PE" dirty="0"/>
          </a:p>
        </p:txBody>
      </p:sp>
      <p:sp>
        <p:nvSpPr>
          <p:cNvPr id="16" name="15 Marcador de número de diapositiva"/>
          <p:cNvSpPr>
            <a:spLocks noGrp="1"/>
          </p:cNvSpPr>
          <p:nvPr>
            <p:ph type="sldNum" sz="quarter" idx="12"/>
          </p:nvPr>
        </p:nvSpPr>
        <p:spPr>
          <a:xfrm>
            <a:off x="8229600" y="6473952"/>
            <a:ext cx="758952" cy="246888"/>
          </a:xfrm>
        </p:spPr>
        <p:txBody>
          <a:bodyPr/>
          <a:lstStyle/>
          <a:p>
            <a:fld id="{696904AE-6BCC-4CD8-81EF-7D5744A9B460}" type="slidenum">
              <a:rPr lang="es-PE" smtClean="0"/>
              <a:pPr/>
              <a:t>‹Nº›</a:t>
            </a:fld>
            <a:endParaRPr lang="es-P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23547E11-5DAD-4237-AC1B-BBD7E8735BAD}" type="datetimeFigureOut">
              <a:rPr lang="es-PE" smtClean="0"/>
              <a:pPr/>
              <a:t>09/10/2012</a:t>
            </a:fld>
            <a:endParaRPr lang="es-PE" dirty="0"/>
          </a:p>
        </p:txBody>
      </p:sp>
      <p:sp>
        <p:nvSpPr>
          <p:cNvPr id="11" name="10 Marcador de pie de página"/>
          <p:cNvSpPr>
            <a:spLocks noGrp="1"/>
          </p:cNvSpPr>
          <p:nvPr>
            <p:ph type="ftr" sz="quarter" idx="11"/>
          </p:nvPr>
        </p:nvSpPr>
        <p:spPr/>
        <p:txBody>
          <a:bodyPr/>
          <a:lstStyle/>
          <a:p>
            <a:endParaRPr lang="es-PE" dirty="0"/>
          </a:p>
        </p:txBody>
      </p:sp>
      <p:sp>
        <p:nvSpPr>
          <p:cNvPr id="16" name="15 Marcador de número de diapositiva"/>
          <p:cNvSpPr>
            <a:spLocks noGrp="1"/>
          </p:cNvSpPr>
          <p:nvPr>
            <p:ph type="sldNum" sz="quarter" idx="12"/>
          </p:nvPr>
        </p:nvSpPr>
        <p:spPr/>
        <p:txBody>
          <a:bodyPr/>
          <a:lstStyle/>
          <a:p>
            <a:fld id="{696904AE-6BCC-4CD8-81EF-7D5744A9B460}" type="slidenum">
              <a:rPr lang="es-PE" smtClean="0"/>
              <a:pPr/>
              <a:t>‹Nº›</a:t>
            </a:fld>
            <a:endParaRPr lang="es-PE" dirty="0"/>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23547E11-5DAD-4237-AC1B-BBD7E8735BAD}" type="datetimeFigureOut">
              <a:rPr lang="es-PE" smtClean="0"/>
              <a:pPr/>
              <a:t>09/10/2012</a:t>
            </a:fld>
            <a:endParaRPr lang="es-PE" dirty="0"/>
          </a:p>
        </p:txBody>
      </p:sp>
      <p:sp>
        <p:nvSpPr>
          <p:cNvPr id="10" name="9 Marcador de pie de página"/>
          <p:cNvSpPr>
            <a:spLocks noGrp="1"/>
          </p:cNvSpPr>
          <p:nvPr>
            <p:ph type="ftr" sz="quarter" idx="11"/>
          </p:nvPr>
        </p:nvSpPr>
        <p:spPr/>
        <p:txBody>
          <a:bodyPr/>
          <a:lstStyle/>
          <a:p>
            <a:endParaRPr lang="es-PE" dirty="0"/>
          </a:p>
        </p:txBody>
      </p:sp>
      <p:sp>
        <p:nvSpPr>
          <p:cNvPr id="31" name="30 Marcador de número de diapositiva"/>
          <p:cNvSpPr>
            <a:spLocks noGrp="1"/>
          </p:cNvSpPr>
          <p:nvPr>
            <p:ph type="sldNum" sz="quarter" idx="12"/>
          </p:nvPr>
        </p:nvSpPr>
        <p:spPr/>
        <p:txBody>
          <a:bodyPr/>
          <a:lstStyle/>
          <a:p>
            <a:fld id="{696904AE-6BCC-4CD8-81EF-7D5744A9B460}" type="slidenum">
              <a:rPr lang="es-PE" smtClean="0"/>
              <a:pPr/>
              <a:t>‹Nº›</a:t>
            </a:fld>
            <a:endParaRPr lang="es-P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23547E11-5DAD-4237-AC1B-BBD7E8735BAD}" type="datetimeFigureOut">
              <a:rPr lang="es-PE" smtClean="0"/>
              <a:pPr/>
              <a:t>09/10/2012</a:t>
            </a:fld>
            <a:endParaRPr lang="es-PE" dirty="0"/>
          </a:p>
        </p:txBody>
      </p:sp>
      <p:sp>
        <p:nvSpPr>
          <p:cNvPr id="6" name="5 Marcador de pie de página"/>
          <p:cNvSpPr>
            <a:spLocks noGrp="1"/>
          </p:cNvSpPr>
          <p:nvPr>
            <p:ph type="ftr" sz="quarter" idx="11"/>
          </p:nvPr>
        </p:nvSpPr>
        <p:spPr/>
        <p:txBody>
          <a:bodyPr/>
          <a:lstStyle/>
          <a:p>
            <a:endParaRPr lang="es-PE" dirty="0"/>
          </a:p>
        </p:txBody>
      </p:sp>
      <p:sp>
        <p:nvSpPr>
          <p:cNvPr id="7" name="6 Marcador de número de diapositiva"/>
          <p:cNvSpPr>
            <a:spLocks noGrp="1"/>
          </p:cNvSpPr>
          <p:nvPr>
            <p:ph type="sldNum" sz="quarter" idx="12"/>
          </p:nvPr>
        </p:nvSpPr>
        <p:spPr>
          <a:xfrm>
            <a:off x="8229600" y="6477000"/>
            <a:ext cx="762000" cy="246888"/>
          </a:xfrm>
        </p:spPr>
        <p:txBody>
          <a:bodyPr/>
          <a:lstStyle/>
          <a:p>
            <a:fld id="{696904AE-6BCC-4CD8-81EF-7D5744A9B460}" type="slidenum">
              <a:rPr lang="es-PE" smtClean="0"/>
              <a:pPr/>
              <a:t>‹Nº›</a:t>
            </a:fld>
            <a:endParaRPr lang="es-PE" dirty="0"/>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23547E11-5DAD-4237-AC1B-BBD7E8735BAD}" type="datetimeFigureOut">
              <a:rPr lang="es-PE" smtClean="0"/>
              <a:pPr/>
              <a:t>09/10/2012</a:t>
            </a:fld>
            <a:endParaRPr lang="es-PE" dirty="0"/>
          </a:p>
        </p:txBody>
      </p:sp>
      <p:sp>
        <p:nvSpPr>
          <p:cNvPr id="21" name="20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696904AE-6BCC-4CD8-81EF-7D5744A9B460}" type="slidenum">
              <a:rPr lang="es-PE" smtClean="0"/>
              <a:pPr/>
              <a:t>‹Nº›</a:t>
            </a:fld>
            <a:endParaRPr lang="es-P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23547E11-5DAD-4237-AC1B-BBD7E8735BAD}" type="datetimeFigureOut">
              <a:rPr lang="es-PE" smtClean="0"/>
              <a:pPr/>
              <a:t>09/10/2012</a:t>
            </a:fld>
            <a:endParaRPr lang="es-PE" dirty="0"/>
          </a:p>
        </p:txBody>
      </p:sp>
      <p:sp>
        <p:nvSpPr>
          <p:cNvPr id="24" name="23 Marcador de pie de página"/>
          <p:cNvSpPr>
            <a:spLocks noGrp="1"/>
          </p:cNvSpPr>
          <p:nvPr>
            <p:ph type="ftr" sz="quarter" idx="11"/>
          </p:nvPr>
        </p:nvSpPr>
        <p:spPr/>
        <p:txBody>
          <a:bodyPr/>
          <a:lstStyle/>
          <a:p>
            <a:endParaRPr lang="es-PE" dirty="0"/>
          </a:p>
        </p:txBody>
      </p:sp>
      <p:sp>
        <p:nvSpPr>
          <p:cNvPr id="7" name="6 Marcador de número de diapositiva"/>
          <p:cNvSpPr>
            <a:spLocks noGrp="1"/>
          </p:cNvSpPr>
          <p:nvPr>
            <p:ph type="sldNum" sz="quarter" idx="12"/>
          </p:nvPr>
        </p:nvSpPr>
        <p:spPr/>
        <p:txBody>
          <a:bodyPr/>
          <a:lstStyle/>
          <a:p>
            <a:fld id="{696904AE-6BCC-4CD8-81EF-7D5744A9B460}" type="slidenum">
              <a:rPr lang="es-PE" smtClean="0"/>
              <a:pPr/>
              <a:t>‹Nº›</a:t>
            </a:fld>
            <a:endParaRPr lang="es-P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23547E11-5DAD-4237-AC1B-BBD7E8735BAD}" type="datetimeFigureOut">
              <a:rPr lang="es-PE" smtClean="0"/>
              <a:pPr/>
              <a:t>09/10/2012</a:t>
            </a:fld>
            <a:endParaRPr lang="es-PE" dirty="0"/>
          </a:p>
        </p:txBody>
      </p:sp>
      <p:sp>
        <p:nvSpPr>
          <p:cNvPr id="29" name="28 Marcador de pie de página"/>
          <p:cNvSpPr>
            <a:spLocks noGrp="1"/>
          </p:cNvSpPr>
          <p:nvPr>
            <p:ph type="ftr" sz="quarter" idx="11"/>
          </p:nvPr>
        </p:nvSpPr>
        <p:spPr/>
        <p:txBody>
          <a:bodyPr/>
          <a:lstStyle/>
          <a:p>
            <a:endParaRPr lang="es-PE" dirty="0"/>
          </a:p>
        </p:txBody>
      </p:sp>
      <p:sp>
        <p:nvSpPr>
          <p:cNvPr id="7" name="6 Marcador de número de diapositiva"/>
          <p:cNvSpPr>
            <a:spLocks noGrp="1"/>
          </p:cNvSpPr>
          <p:nvPr>
            <p:ph type="sldNum" sz="quarter" idx="12"/>
          </p:nvPr>
        </p:nvSpPr>
        <p:spPr/>
        <p:txBody>
          <a:bodyPr/>
          <a:lstStyle/>
          <a:p>
            <a:fld id="{696904AE-6BCC-4CD8-81EF-7D5744A9B460}" type="slidenum">
              <a:rPr lang="es-PE" smtClean="0"/>
              <a:pPr/>
              <a:t>‹Nº›</a:t>
            </a:fld>
            <a:endParaRPr lang="es-P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dirty="0"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23547E11-5DAD-4237-AC1B-BBD7E8735BAD}" type="datetimeFigureOut">
              <a:rPr lang="es-PE" smtClean="0"/>
              <a:pPr/>
              <a:t>09/10/2012</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31" name="30 Marcador de número de diapositiva"/>
          <p:cNvSpPr>
            <a:spLocks noGrp="1"/>
          </p:cNvSpPr>
          <p:nvPr>
            <p:ph type="sldNum" sz="quarter" idx="12"/>
          </p:nvPr>
        </p:nvSpPr>
        <p:spPr/>
        <p:txBody>
          <a:bodyPr/>
          <a:lstStyle/>
          <a:p>
            <a:fld id="{696904AE-6BCC-4CD8-81EF-7D5744A9B460}" type="slidenum">
              <a:rPr lang="es-PE" smtClean="0"/>
              <a:pPr/>
              <a:t>‹Nº›</a:t>
            </a:fld>
            <a:endParaRPr lang="es-PE" dirty="0"/>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3547E11-5DAD-4237-AC1B-BBD7E8735BAD}" type="datetimeFigureOut">
              <a:rPr lang="es-PE" smtClean="0"/>
              <a:pPr/>
              <a:t>09/10/2012</a:t>
            </a:fld>
            <a:endParaRPr lang="es-PE" dirty="0"/>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PE" dirty="0"/>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96904AE-6BCC-4CD8-81EF-7D5744A9B460}" type="slidenum">
              <a:rPr lang="es-PE" smtClean="0"/>
              <a:pPr/>
              <a:t>‹Nº›</a:t>
            </a:fld>
            <a:endParaRPr lang="es-PE" dirty="0"/>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commons.wikimedia.org/wiki/File:Matriz_BCG.gif?uselang=es" TargetMode="Externa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jcvalda.files.wordpress.com/2010/08/ansoff.png"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12" Type="http://schemas.microsoft.com/office/2007/relationships/diagramDrawing" Target="../diagrams/drawing3.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openxmlformats.org/officeDocument/2006/relationships/diagramData" Target="../diagrams/data3.xml"/><Relationship Id="rId11" Type="http://schemas.microsoft.com/office/2007/relationships/diagramDrawing" Target="../diagrams/drawing2.xml"/><Relationship Id="rId5" Type="http://schemas.openxmlformats.org/officeDocument/2006/relationships/diagramColors" Target="../diagrams/colors2.xml"/><Relationship Id="rId10" Type="http://schemas.openxmlformats.org/officeDocument/2006/relationships/image" Target="../media/image3.jpeg"/><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30.xml.rels><?xml version="1.0" encoding="UTF-8" standalone="yes"?>
<Relationships xmlns="http://schemas.openxmlformats.org/package/2006/relationships"><Relationship Id="rId3" Type="http://schemas.openxmlformats.org/officeDocument/2006/relationships/package" Target="../embeddings/Documento_de_Microsoft_Office_Word2.docx"/><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package" Target="../embeddings/Documento_de_Microsoft_Office_Word1.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microsoft.com/office/2007/relationships/diagramDrawing" Target="../diagrams/drawing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7" Type="http://schemas.microsoft.com/office/2007/relationships/diagramDrawing" Target="../diagrams/drawing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 de texto"/>
          <p:cNvSpPr txBox="1"/>
          <p:nvPr/>
        </p:nvSpPr>
        <p:spPr>
          <a:xfrm>
            <a:off x="1871663" y="2190115"/>
            <a:ext cx="5220618" cy="200362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lnSpc>
                <a:spcPct val="115000"/>
              </a:lnSpc>
              <a:spcAft>
                <a:spcPts val="1000"/>
              </a:spcAft>
            </a:pPr>
            <a:r>
              <a:rPr lang="es-PE" sz="3600" b="1" cap="all" dirty="0">
                <a:ln>
                  <a:noFill/>
                </a:ln>
                <a:solidFill>
                  <a:srgbClr val="0070C0"/>
                </a:solidFill>
                <a:effectLst>
                  <a:outerShdw blurRad="19685" dist="12700" dir="5400000" algn="tl">
                    <a:schemeClr val="accent1">
                      <a:satMod val="130000"/>
                      <a:alpha val="60000"/>
                    </a:schemeClr>
                  </a:outerShdw>
                  <a:reflection blurRad="9995" stA="55000" endPos="48000" dist="495" dir="5400000" sy="-100000" algn="bl"/>
                </a:effectLst>
                <a:latin typeface="Algerian" pitchFamily="82" charset="0"/>
                <a:ea typeface="Calibri"/>
                <a:cs typeface="Times New Roman"/>
              </a:rPr>
              <a:t>HERRAMIENTAS DE LA PLANIFICACIÓN ESTRATEGICA</a:t>
            </a:r>
            <a:endParaRPr lang="es-PE" sz="1100" dirty="0">
              <a:solidFill>
                <a:srgbClr val="0070C0"/>
              </a:solidFill>
              <a:effectLst/>
              <a:latin typeface="Algerian" pitchFamily="82" charset="0"/>
              <a:ea typeface="Calibri"/>
              <a:cs typeface="Times New Roman"/>
            </a:endParaRPr>
          </a:p>
        </p:txBody>
      </p:sp>
      <p:pic>
        <p:nvPicPr>
          <p:cNvPr id="3" name="il_fi" descr="http://1.bp.blogspot.com/_-pRmOWuBI-c/Se43YjJmtAI/AAAAAAAAAAM/TSGI8n_IbeQ/s320/LOGO_UAP2.jpg"/>
          <p:cNvPicPr/>
          <p:nvPr/>
        </p:nvPicPr>
        <p:blipFill>
          <a:blip r:embed="rId2"/>
          <a:srcRect/>
          <a:stretch>
            <a:fillRect/>
          </a:stretch>
        </p:blipFill>
        <p:spPr bwMode="auto">
          <a:xfrm>
            <a:off x="0" y="0"/>
            <a:ext cx="1483995" cy="1224136"/>
          </a:xfrm>
          <a:prstGeom prst="rect">
            <a:avLst/>
          </a:prstGeom>
          <a:noFill/>
          <a:ln w="9525">
            <a:noFill/>
            <a:miter lim="800000"/>
            <a:headEnd/>
            <a:tailEnd/>
          </a:ln>
        </p:spPr>
      </p:pic>
      <p:sp>
        <p:nvSpPr>
          <p:cNvPr id="4" name="3 CuadroTexto"/>
          <p:cNvSpPr txBox="1"/>
          <p:nvPr/>
        </p:nvSpPr>
        <p:spPr>
          <a:xfrm>
            <a:off x="4439520" y="4509120"/>
            <a:ext cx="4596976" cy="1723549"/>
          </a:xfrm>
          <a:prstGeom prst="rect">
            <a:avLst/>
          </a:prstGeom>
          <a:noFill/>
        </p:spPr>
        <p:txBody>
          <a:bodyPr wrap="square" rtlCol="0">
            <a:spAutoFit/>
          </a:bodyPr>
          <a:lstStyle/>
          <a:p>
            <a:pPr marL="285750" indent="-285750">
              <a:buFont typeface="Wingdings" pitchFamily="2" charset="2"/>
              <a:buChar char="Ø"/>
            </a:pPr>
            <a:r>
              <a:rPr lang="es-PE" sz="2200" dirty="0" smtClean="0">
                <a:solidFill>
                  <a:srgbClr val="FF0000"/>
                </a:solidFill>
              </a:rPr>
              <a:t>DÍAZ MEDINA YOVANI</a:t>
            </a:r>
          </a:p>
          <a:p>
            <a:pPr marL="285750" indent="-285750">
              <a:buFont typeface="Wingdings" pitchFamily="2" charset="2"/>
              <a:buChar char="Ø"/>
            </a:pPr>
            <a:r>
              <a:rPr lang="es-PE" sz="2200" dirty="0" smtClean="0">
                <a:solidFill>
                  <a:srgbClr val="FF0000"/>
                </a:solidFill>
              </a:rPr>
              <a:t>IRIGOÍN CUBAS ANALI DEL PILAR</a:t>
            </a:r>
          </a:p>
          <a:p>
            <a:pPr marL="285750" indent="-285750">
              <a:buFont typeface="Wingdings" pitchFamily="2" charset="2"/>
              <a:buChar char="Ø"/>
            </a:pPr>
            <a:r>
              <a:rPr lang="es-PE" sz="2200" dirty="0" smtClean="0">
                <a:solidFill>
                  <a:srgbClr val="FF0000"/>
                </a:solidFill>
              </a:rPr>
              <a:t>IDROGO RODRIGO FRANK</a:t>
            </a:r>
          </a:p>
          <a:p>
            <a:pPr marL="285750" indent="-285750">
              <a:buFont typeface="Wingdings" pitchFamily="2" charset="2"/>
              <a:buChar char="Ø"/>
            </a:pPr>
            <a:r>
              <a:rPr lang="es-PE" sz="2200" dirty="0" smtClean="0">
                <a:solidFill>
                  <a:srgbClr val="FF0000"/>
                </a:solidFill>
              </a:rPr>
              <a:t>ZARATE QUISPE DEYSI </a:t>
            </a:r>
          </a:p>
          <a:p>
            <a:endParaRPr lang="es-PE" dirty="0"/>
          </a:p>
        </p:txBody>
      </p:sp>
      <p:sp>
        <p:nvSpPr>
          <p:cNvPr id="5" name="4 CuadroTexto"/>
          <p:cNvSpPr txBox="1"/>
          <p:nvPr/>
        </p:nvSpPr>
        <p:spPr>
          <a:xfrm>
            <a:off x="1500166" y="714356"/>
            <a:ext cx="1260177" cy="461665"/>
          </a:xfrm>
          <a:prstGeom prst="rect">
            <a:avLst/>
          </a:prstGeom>
          <a:noFill/>
        </p:spPr>
        <p:txBody>
          <a:bodyPr wrap="square" rtlCol="0">
            <a:spAutoFit/>
          </a:bodyPr>
          <a:lstStyle/>
          <a:p>
            <a:r>
              <a:rPr lang="es-PE" sz="2400" dirty="0" smtClean="0">
                <a:latin typeface="Algerian" pitchFamily="82" charset="0"/>
              </a:rPr>
              <a:t>UAP</a:t>
            </a:r>
            <a:endParaRPr lang="es-PE" sz="2400" dirty="0">
              <a:latin typeface="Algerian" pitchFamily="82" charset="0"/>
            </a:endParaRPr>
          </a:p>
        </p:txBody>
      </p:sp>
    </p:spTree>
    <p:extLst>
      <p:ext uri="{BB962C8B-B14F-4D97-AF65-F5344CB8AC3E}">
        <p14:creationId xmlns="" xmlns:p14="http://schemas.microsoft.com/office/powerpoint/2010/main" val="2337591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nodeType="clickEffect">
                                  <p:stCondLst>
                                    <p:cond delay="0"/>
                                  </p:stCondLst>
                                  <p:childTnLst>
                                    <p:animRot by="21600000">
                                      <p:cBhvr>
                                        <p:cTn id="13" dur="2000" fill="hold"/>
                                        <p:tgtEl>
                                          <p:spTgt spid="2">
                                            <p:txEl>
                                              <p:pRg st="0" end="0"/>
                                            </p:txEl>
                                          </p:spTgt>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 xmlns:p14="http://schemas.microsoft.com/office/powerpoint/2010/main" val="4007802522"/>
              </p:ext>
            </p:extLst>
          </p:nvPr>
        </p:nvGraphicFramePr>
        <p:xfrm>
          <a:off x="0" y="202292"/>
          <a:ext cx="9144000" cy="6662320"/>
        </p:xfrm>
        <a:graphic>
          <a:graphicData uri="http://schemas.openxmlformats.org/drawingml/2006/table">
            <a:tbl>
              <a:tblPr firstRow="1" firstCol="1" bandRow="1">
                <a:tableStyleId>{21E4AEA4-8DFA-4A89-87EB-49C32662AFE0}</a:tableStyleId>
              </a:tblPr>
              <a:tblGrid>
                <a:gridCol w="4499992"/>
                <a:gridCol w="4644008"/>
              </a:tblGrid>
              <a:tr h="235052">
                <a:tc>
                  <a:txBody>
                    <a:bodyPr/>
                    <a:lstStyle/>
                    <a:p>
                      <a:pPr>
                        <a:lnSpc>
                          <a:spcPct val="115000"/>
                        </a:lnSpc>
                        <a:spcAft>
                          <a:spcPts val="0"/>
                        </a:spcAft>
                      </a:pPr>
                      <a:r>
                        <a:rPr lang="es-ES" sz="1600" dirty="0">
                          <a:effectLst/>
                        </a:rPr>
                        <a:t>OPORTUNIDADES</a:t>
                      </a:r>
                      <a:endParaRPr lang="es-PE" sz="1600" dirty="0">
                        <a:solidFill>
                          <a:schemeClr val="tx1"/>
                        </a:solidFill>
                        <a:effectLst/>
                        <a:latin typeface="Calibri"/>
                        <a:ea typeface="Calibri"/>
                        <a:cs typeface="Times New Roman"/>
                      </a:endParaRPr>
                    </a:p>
                  </a:txBody>
                  <a:tcPr marL="28042" marR="28042" marT="28042" marB="28042" anchor="ctr"/>
                </a:tc>
                <a:tc>
                  <a:txBody>
                    <a:bodyPr/>
                    <a:lstStyle/>
                    <a:p>
                      <a:pPr>
                        <a:lnSpc>
                          <a:spcPct val="115000"/>
                        </a:lnSpc>
                        <a:spcAft>
                          <a:spcPts val="0"/>
                        </a:spcAft>
                      </a:pPr>
                      <a:r>
                        <a:rPr lang="es-ES" sz="1600" dirty="0">
                          <a:effectLst/>
                        </a:rPr>
                        <a:t>AMENAZAS</a:t>
                      </a:r>
                      <a:endParaRPr lang="es-PE" sz="1600" dirty="0">
                        <a:solidFill>
                          <a:schemeClr val="tx1"/>
                        </a:solidFill>
                        <a:effectLst/>
                        <a:latin typeface="Calibri"/>
                        <a:ea typeface="Calibri"/>
                        <a:cs typeface="Times New Roman"/>
                      </a:endParaRPr>
                    </a:p>
                  </a:txBody>
                  <a:tcPr marL="28042" marR="28042" marT="28042" marB="28042" anchor="ctr"/>
                </a:tc>
              </a:tr>
              <a:tr h="2884716">
                <a:tc>
                  <a:txBody>
                    <a:bodyPr/>
                    <a:lstStyle/>
                    <a:p>
                      <a:pPr marL="342900" lvl="0" indent="-342900">
                        <a:lnSpc>
                          <a:spcPct val="115000"/>
                        </a:lnSpc>
                        <a:spcAft>
                          <a:spcPts val="1000"/>
                        </a:spcAft>
                        <a:buSzPts val="1000"/>
                        <a:buFont typeface="Symbol"/>
                        <a:buChar char=""/>
                        <a:tabLst>
                          <a:tab pos="457200" algn="l"/>
                        </a:tabLst>
                      </a:pPr>
                      <a:r>
                        <a:rPr lang="es-ES" sz="1600" dirty="0">
                          <a:effectLst/>
                        </a:rPr>
                        <a:t>Aumentar la pre-venta: la pre-venta de artículos (los clientes pagan antes de estar disponible y meses antes de que tengan que pagarle al proveedor), resulta un gran negocio que puede incrementarse</a:t>
                      </a:r>
                      <a:endParaRPr lang="es-PE" sz="1600" dirty="0">
                        <a:effectLst/>
                      </a:endParaRPr>
                    </a:p>
                    <a:p>
                      <a:pPr marL="342900" lvl="0" indent="-342900">
                        <a:lnSpc>
                          <a:spcPct val="115000"/>
                        </a:lnSpc>
                        <a:spcAft>
                          <a:spcPts val="1000"/>
                        </a:spcAft>
                        <a:buSzPts val="1000"/>
                        <a:buFont typeface="Symbol"/>
                        <a:buChar char=""/>
                        <a:tabLst>
                          <a:tab pos="457200" algn="l"/>
                        </a:tabLst>
                      </a:pPr>
                      <a:r>
                        <a:rPr lang="es-ES" sz="1600" dirty="0">
                          <a:effectLst/>
                        </a:rPr>
                        <a:t>Estrategia multi-proveedor: incluir tiendas de terceros (como Circuit City, Toys R US y Office Depot), le permite agregar gran cantidad de productos, mejorar su propuesta de valor, y reforzar su marca</a:t>
                      </a:r>
                      <a:endParaRPr lang="es-PE" sz="1600" dirty="0">
                        <a:effectLst/>
                      </a:endParaRPr>
                    </a:p>
                    <a:p>
                      <a:pPr marL="342900" lvl="0" indent="-342900">
                        <a:lnSpc>
                          <a:spcPct val="115000"/>
                        </a:lnSpc>
                        <a:spcAft>
                          <a:spcPts val="1000"/>
                        </a:spcAft>
                        <a:buSzPts val="1000"/>
                        <a:buFont typeface="Symbol"/>
                        <a:buChar char=""/>
                        <a:tabLst>
                          <a:tab pos="457200" algn="l"/>
                        </a:tabLst>
                      </a:pPr>
                      <a:r>
                        <a:rPr lang="es-ES" sz="1600" dirty="0">
                          <a:effectLst/>
                        </a:rPr>
                        <a:t>Servicios Web: el servicio AWS, mediante el cual permiten a terceros desarrollar aplicaciones para su plataforma tecnológica, le permite innovar constantemente sin grandes inversiones</a:t>
                      </a:r>
                      <a:endParaRPr lang="es-PE" sz="1600" dirty="0">
                        <a:effectLst/>
                      </a:endParaRPr>
                    </a:p>
                    <a:p>
                      <a:pPr marL="342900" lvl="0" indent="-342900">
                        <a:lnSpc>
                          <a:spcPct val="115000"/>
                        </a:lnSpc>
                        <a:spcAft>
                          <a:spcPts val="1000"/>
                        </a:spcAft>
                        <a:buSzPts val="1000"/>
                        <a:buFont typeface="Symbol"/>
                        <a:buChar char=""/>
                        <a:tabLst>
                          <a:tab pos="457200" algn="l"/>
                        </a:tabLst>
                      </a:pPr>
                      <a:r>
                        <a:rPr lang="es-ES" sz="1600" dirty="0">
                          <a:effectLst/>
                        </a:rPr>
                        <a:t>Mercados internacionales poco desarrollados: el aumento acelerado del uso de internet y de banda ancha en otros países (incluyendo aquellos en los que ya tiene presencia) le permitirá seguir creciendo internacionalmente</a:t>
                      </a:r>
                      <a:endParaRPr lang="es-PE" sz="1600" dirty="0">
                        <a:solidFill>
                          <a:srgbClr val="002060"/>
                        </a:solidFill>
                        <a:effectLst/>
                        <a:latin typeface="Calibri"/>
                        <a:ea typeface="Calibri"/>
                        <a:cs typeface="Times New Roman"/>
                      </a:endParaRPr>
                    </a:p>
                  </a:txBody>
                  <a:tcPr marL="28042" marR="28042" marT="28042" marB="28042" anchor="ctr"/>
                </a:tc>
                <a:tc>
                  <a:txBody>
                    <a:bodyPr/>
                    <a:lstStyle/>
                    <a:p>
                      <a:pPr marL="342900" lvl="0" indent="-342900">
                        <a:lnSpc>
                          <a:spcPct val="115000"/>
                        </a:lnSpc>
                        <a:spcAft>
                          <a:spcPts val="1000"/>
                        </a:spcAft>
                        <a:buSzPts val="1000"/>
                        <a:buFont typeface="Symbol"/>
                        <a:buChar char=""/>
                        <a:tabLst>
                          <a:tab pos="457200" algn="l"/>
                        </a:tabLst>
                      </a:pPr>
                      <a:r>
                        <a:rPr lang="es-ES" sz="1600" dirty="0">
                          <a:effectLst/>
                        </a:rPr>
                        <a:t>Creciente competencia: el segmento de comercio electrónico evoluciona </a:t>
                      </a:r>
                      <a:r>
                        <a:rPr lang="es-ES" sz="1600" dirty="0" smtClean="0">
                          <a:effectLst/>
                        </a:rPr>
                        <a:t>rápidamente </a:t>
                      </a:r>
                      <a:r>
                        <a:rPr lang="es-ES" sz="1600" dirty="0">
                          <a:effectLst/>
                        </a:rPr>
                        <a:t>y es altamente competido. Empresas como eBay y </a:t>
                      </a:r>
                      <a:r>
                        <a:rPr lang="es-ES" sz="1600" dirty="0" smtClean="0">
                          <a:effectLst/>
                        </a:rPr>
                        <a:t>Wal-Mart </a:t>
                      </a:r>
                      <a:r>
                        <a:rPr lang="es-ES" sz="1600" dirty="0">
                          <a:effectLst/>
                        </a:rPr>
                        <a:t>son amenazas a corto plazo</a:t>
                      </a:r>
                      <a:endParaRPr lang="es-PE" sz="1600" dirty="0">
                        <a:effectLst/>
                      </a:endParaRPr>
                    </a:p>
                    <a:p>
                      <a:pPr marL="342900" lvl="0" indent="-342900">
                        <a:lnSpc>
                          <a:spcPct val="115000"/>
                        </a:lnSpc>
                        <a:spcAft>
                          <a:spcPts val="1000"/>
                        </a:spcAft>
                        <a:buSzPts val="1000"/>
                        <a:buFont typeface="Symbol"/>
                        <a:buChar char=""/>
                        <a:tabLst>
                          <a:tab pos="457200" algn="l"/>
                        </a:tabLst>
                      </a:pPr>
                      <a:r>
                        <a:rPr lang="es-ES" sz="1600" dirty="0">
                          <a:effectLst/>
                        </a:rPr>
                        <a:t>Riesgo de inventario: para cumplir con sus tiempos prometidos de entrega, la empresa tiene que mantener un inventario importante. Esto la pone en riesgo ante cambios en la demanda y ciclos de producto</a:t>
                      </a:r>
                      <a:endParaRPr lang="es-PE" sz="1600" dirty="0">
                        <a:effectLst/>
                      </a:endParaRPr>
                    </a:p>
                    <a:p>
                      <a:pPr marL="342900" lvl="0" indent="-342900">
                        <a:lnSpc>
                          <a:spcPct val="115000"/>
                        </a:lnSpc>
                        <a:spcAft>
                          <a:spcPts val="1000"/>
                        </a:spcAft>
                        <a:buSzPts val="1000"/>
                        <a:buFont typeface="Symbol"/>
                        <a:buChar char=""/>
                        <a:tabLst>
                          <a:tab pos="457200" algn="l"/>
                        </a:tabLst>
                      </a:pPr>
                      <a:r>
                        <a:rPr lang="es-ES" sz="1600" dirty="0">
                          <a:effectLst/>
                        </a:rPr>
                        <a:t>Desempeño bajo presión: la empresa tiene que justificar el "precio agresivamente alto" que le asignan los mercados financieros</a:t>
                      </a:r>
                      <a:endParaRPr lang="es-PE" sz="1600" dirty="0">
                        <a:solidFill>
                          <a:srgbClr val="002060"/>
                        </a:solidFill>
                        <a:effectLst/>
                        <a:latin typeface="Calibri"/>
                        <a:ea typeface="Calibri"/>
                        <a:cs typeface="Times New Roman"/>
                      </a:endParaRPr>
                    </a:p>
                  </a:txBody>
                  <a:tcPr marL="28042" marR="28042" marT="28042" marB="28042" anchor="ctr"/>
                </a:tc>
              </a:tr>
            </a:tbl>
          </a:graphicData>
        </a:graphic>
      </p:graphicFrame>
      <p:pic>
        <p:nvPicPr>
          <p:cNvPr id="3" name="il_fi" descr="http://1.bp.blogspot.com/_-pRmOWuBI-c/Se43YjJmtAI/AAAAAAAAAAM/TSGI8n_IbeQ/s320/LOGO_UAP2.jpg"/>
          <p:cNvPicPr/>
          <p:nvPr/>
        </p:nvPicPr>
        <p:blipFill>
          <a:blip r:embed="rId2"/>
          <a:srcRect/>
          <a:stretch>
            <a:fillRect/>
          </a:stretch>
        </p:blipFill>
        <p:spPr bwMode="auto">
          <a:xfrm flipH="1">
            <a:off x="8100392" y="0"/>
            <a:ext cx="864096" cy="1052736"/>
          </a:xfrm>
          <a:prstGeom prst="rect">
            <a:avLst/>
          </a:prstGeom>
          <a:noFill/>
          <a:ln w="9525">
            <a:noFill/>
            <a:miter lim="800000"/>
            <a:headEnd/>
            <a:tailEnd/>
          </a:ln>
        </p:spPr>
      </p:pic>
    </p:spTree>
    <p:extLst>
      <p:ext uri="{BB962C8B-B14F-4D97-AF65-F5344CB8AC3E}">
        <p14:creationId xmlns="" xmlns:p14="http://schemas.microsoft.com/office/powerpoint/2010/main" val="595853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57224" y="285728"/>
            <a:ext cx="7429552" cy="584775"/>
          </a:xfrm>
          <a:prstGeom prst="rect">
            <a:avLst/>
          </a:prstGeom>
          <a:noFill/>
        </p:spPr>
        <p:txBody>
          <a:bodyPr wrap="square" rtlCol="0">
            <a:spAutoFit/>
          </a:bodyPr>
          <a:lstStyle/>
          <a:p>
            <a:pPr algn="ctr"/>
            <a:r>
              <a:rPr lang="es-PE" sz="3200" dirty="0" smtClean="0">
                <a:solidFill>
                  <a:srgbClr val="FF0000"/>
                </a:solidFill>
                <a:latin typeface="Algerian" pitchFamily="82" charset="0"/>
              </a:rPr>
              <a:t>MATRIZ BCG</a:t>
            </a:r>
            <a:endParaRPr lang="es-PE" sz="3200" dirty="0">
              <a:solidFill>
                <a:srgbClr val="FF0000"/>
              </a:solidFill>
              <a:latin typeface="Algerian" pitchFamily="82" charset="0"/>
            </a:endParaRPr>
          </a:p>
        </p:txBody>
      </p:sp>
      <p:pic>
        <p:nvPicPr>
          <p:cNvPr id="3" name="2 Imagen" descr="Matriz BCG.gif">
            <a:hlinkClick r:id="rId2"/>
          </p:cNvPr>
          <p:cNvPicPr/>
          <p:nvPr/>
        </p:nvPicPr>
        <p:blipFill>
          <a:blip r:embed="rId3" cstate="print"/>
          <a:srcRect/>
          <a:stretch>
            <a:fillRect/>
          </a:stretch>
        </p:blipFill>
        <p:spPr bwMode="auto">
          <a:xfrm>
            <a:off x="1547664" y="1916832"/>
            <a:ext cx="5832648" cy="3960440"/>
          </a:xfrm>
          <a:prstGeom prst="rect">
            <a:avLst/>
          </a:prstGeom>
          <a:ln>
            <a:headEnd/>
            <a:tailEnd/>
          </a:ln>
        </p:spPr>
        <p:style>
          <a:lnRef idx="1">
            <a:schemeClr val="accent2"/>
          </a:lnRef>
          <a:fillRef idx="2">
            <a:schemeClr val="accent2"/>
          </a:fillRef>
          <a:effectRef idx="1">
            <a:schemeClr val="accent2"/>
          </a:effectRef>
          <a:fontRef idx="minor">
            <a:schemeClr val="dk1"/>
          </a:fontRef>
        </p:style>
      </p:pic>
      <p:sp>
        <p:nvSpPr>
          <p:cNvPr id="4" name="3 CuadroTexto"/>
          <p:cNvSpPr txBox="1"/>
          <p:nvPr/>
        </p:nvSpPr>
        <p:spPr>
          <a:xfrm>
            <a:off x="1446016" y="1147195"/>
            <a:ext cx="6840760" cy="369332"/>
          </a:xfrm>
          <a:prstGeom prst="rect">
            <a:avLst/>
          </a:prstGeom>
          <a:noFill/>
        </p:spPr>
        <p:txBody>
          <a:bodyPr wrap="square" rtlCol="0">
            <a:spAutoFit/>
          </a:bodyPr>
          <a:lstStyle/>
          <a:p>
            <a:r>
              <a:rPr lang="es-PE" dirty="0" smtClean="0"/>
              <a:t>Define un cuadricula así:</a:t>
            </a:r>
            <a:endParaRPr lang="es-PE" dirty="0"/>
          </a:p>
        </p:txBody>
      </p:sp>
      <p:pic>
        <p:nvPicPr>
          <p:cNvPr id="5" name="il_fi" descr="http://1.bp.blogspot.com/_-pRmOWuBI-c/Se43YjJmtAI/AAAAAAAAAAM/TSGI8n_IbeQ/s320/LOGO_UAP2.jpg"/>
          <p:cNvPicPr/>
          <p:nvPr/>
        </p:nvPicPr>
        <p:blipFill>
          <a:blip r:embed="rId4"/>
          <a:srcRect/>
          <a:stretch>
            <a:fillRect/>
          </a:stretch>
        </p:blipFill>
        <p:spPr bwMode="auto">
          <a:xfrm flipH="1">
            <a:off x="8100391" y="0"/>
            <a:ext cx="936103" cy="9493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00034" y="357166"/>
            <a:ext cx="8286808" cy="6370975"/>
          </a:xfrm>
          <a:prstGeom prst="rect">
            <a:avLst/>
          </a:prstGeom>
          <a:noFill/>
        </p:spPr>
        <p:txBody>
          <a:bodyPr wrap="square" rtlCol="0">
            <a:spAutoFit/>
          </a:bodyPr>
          <a:lstStyle/>
          <a:p>
            <a:pPr>
              <a:buFont typeface="Wingdings" pitchFamily="2" charset="2"/>
              <a:buChar char="ü"/>
            </a:pPr>
            <a:r>
              <a:rPr lang="es-PE" sz="2400" dirty="0" smtClean="0">
                <a:solidFill>
                  <a:srgbClr val="FF0000"/>
                </a:solidFill>
              </a:rPr>
              <a:t>Estrellas. </a:t>
            </a:r>
            <a:r>
              <a:rPr lang="es-PE" sz="2400" dirty="0" smtClean="0"/>
              <a:t>Participación alta en el mercado y tasa alta de crecimiento de la industria son características de la UEN de esta categoría. (se requiere de mucho efectivo)</a:t>
            </a:r>
          </a:p>
          <a:p>
            <a:r>
              <a:rPr lang="es-PE" sz="2400" dirty="0" smtClean="0"/>
              <a:t>Ejm:</a:t>
            </a:r>
          </a:p>
          <a:p>
            <a:r>
              <a:rPr lang="es-PE" sz="2400" dirty="0" smtClean="0"/>
              <a:t>Los automóviles de lujo, como BMW y Lexus, actualmente son vistas como estrellas. Aunque ninguna tenga una cuota de liderazgo sobre una base absoluta, cada una tiene un éxito relativamente bueno en un segmento que se amplia de los autos nuevos.</a:t>
            </a:r>
          </a:p>
          <a:p>
            <a:pPr>
              <a:buFont typeface="Wingdings" pitchFamily="2" charset="2"/>
              <a:buChar char="ü"/>
            </a:pPr>
            <a:r>
              <a:rPr lang="es-PE" sz="2400" dirty="0" smtClean="0">
                <a:solidFill>
                  <a:srgbClr val="FF0000"/>
                </a:solidFill>
              </a:rPr>
              <a:t>Vacas de efectivo. </a:t>
            </a:r>
            <a:r>
              <a:rPr lang="es-PE" sz="2400" dirty="0" smtClean="0"/>
              <a:t>Estas UEN tienen una gran participación en el mercado y hacen sus negocios e en industrias maduras (de bajo crecimiento)</a:t>
            </a:r>
          </a:p>
          <a:p>
            <a:r>
              <a:rPr lang="es-PE" sz="2400" dirty="0" smtClean="0"/>
              <a:t>Ejm:</a:t>
            </a:r>
          </a:p>
          <a:p>
            <a:r>
              <a:rPr lang="es-PE" sz="2400" dirty="0" smtClean="0"/>
              <a:t>Los constantes esfuerzos de Gillette por impulsar sus respuestas de rastrillos, cepillos de dientes y pilas. Con la finalidad de defender su participación en el mercado reforzando, principalmente, la lealtad del cliente.</a:t>
            </a:r>
          </a:p>
        </p:txBody>
      </p:sp>
      <p:pic>
        <p:nvPicPr>
          <p:cNvPr id="3" name="il_fi" descr="http://1.bp.blogspot.com/_-pRmOWuBI-c/Se43YjJmtAI/AAAAAAAAAAM/TSGI8n_IbeQ/s320/LOGO_UAP2.jpg"/>
          <p:cNvPicPr/>
          <p:nvPr/>
        </p:nvPicPr>
        <p:blipFill>
          <a:blip r:embed="rId2"/>
          <a:srcRect/>
          <a:stretch>
            <a:fillRect/>
          </a:stretch>
        </p:blipFill>
        <p:spPr bwMode="auto">
          <a:xfrm flipH="1">
            <a:off x="8460431" y="-24773"/>
            <a:ext cx="671471" cy="933493"/>
          </a:xfrm>
          <a:prstGeom prst="rect">
            <a:avLst/>
          </a:prstGeom>
          <a:noFill/>
          <a:ln w="9525">
            <a:noFill/>
            <a:miter lim="800000"/>
            <a:headEnd/>
            <a:tailEnd/>
          </a:ln>
        </p:spPr>
      </p:pic>
    </p:spTree>
    <p:extLst>
      <p:ext uri="{BB962C8B-B14F-4D97-AF65-F5344CB8AC3E}">
        <p14:creationId xmlns="" xmlns:p14="http://schemas.microsoft.com/office/powerpoint/2010/main" val="591204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8596" y="500042"/>
            <a:ext cx="7858180" cy="5693866"/>
          </a:xfrm>
          <a:prstGeom prst="rect">
            <a:avLst/>
          </a:prstGeom>
        </p:spPr>
        <p:txBody>
          <a:bodyPr wrap="square">
            <a:spAutoFit/>
          </a:bodyPr>
          <a:lstStyle/>
          <a:p>
            <a:pPr>
              <a:buFont typeface="Wingdings" pitchFamily="2" charset="2"/>
              <a:buChar char="ü"/>
            </a:pPr>
            <a:r>
              <a:rPr lang="es-PE" sz="2000" b="1" dirty="0" smtClean="0">
                <a:solidFill>
                  <a:srgbClr val="FF0000"/>
                </a:solidFill>
                <a:latin typeface="Arial" pitchFamily="34" charset="0"/>
                <a:cs typeface="Arial" pitchFamily="34" charset="0"/>
              </a:rPr>
              <a:t>Interrogaciones</a:t>
            </a:r>
            <a:r>
              <a:rPr lang="es-PE" sz="2000" dirty="0" smtClean="0">
                <a:solidFill>
                  <a:srgbClr val="FF0000"/>
                </a:solidFill>
              </a:rPr>
              <a:t>. </a:t>
            </a:r>
            <a:r>
              <a:rPr lang="es-PE" sz="2000" dirty="0" smtClean="0">
                <a:latin typeface="Arial" pitchFamily="34" charset="0"/>
                <a:cs typeface="Arial" pitchFamily="34" charset="0"/>
              </a:rPr>
              <a:t>(llamadas niños problemáticos). Son UEN caracterizadas por una baja participación en el mercado, pero con una alta tasa de crecimiento de la industria. </a:t>
            </a:r>
          </a:p>
          <a:p>
            <a:r>
              <a:rPr lang="es-PE" sz="2000" dirty="0" smtClean="0">
                <a:latin typeface="Arial" pitchFamily="34" charset="0"/>
                <a:cs typeface="Arial" pitchFamily="34" charset="0"/>
              </a:rPr>
              <a:t> </a:t>
            </a:r>
          </a:p>
          <a:p>
            <a:r>
              <a:rPr lang="es-PE" sz="2000" dirty="0" smtClean="0">
                <a:latin typeface="Arial" pitchFamily="34" charset="0"/>
                <a:cs typeface="Arial" pitchFamily="34" charset="0"/>
              </a:rPr>
              <a:t>Ejm:</a:t>
            </a:r>
          </a:p>
          <a:p>
            <a:r>
              <a:rPr lang="es-PE" sz="2000" dirty="0" smtClean="0">
                <a:latin typeface="Arial" pitchFamily="34" charset="0"/>
                <a:cs typeface="Arial" pitchFamily="34" charset="0"/>
              </a:rPr>
              <a:t>Blokbuster  Inc., usa su principal fuente de ingresos desde hace mucho tiempo, la renta de videocasetes y ahora de DVD, para enfrentar un área de crecimiento: la venta de películas y juegos en DVD, para enfrentar un área de crecimiento la venta de películas y juegos en DVD. Sin embargo dicha actividad constituye una un signo de interrogación en virtud de a presencia de competidores  mas grandes y bien atrincherados , en particular Walt-Mart, que asigna precios muy bajos a los DVD la para generar trafico en sus tiendas. Blockbuster considera que sus ventas abarcar recompensar a los compradores de DVD con una renta gratuita y permitir a los clientes que rentan DVD la compra de un ejemplar de la película correspondiente.</a:t>
            </a:r>
          </a:p>
          <a:p>
            <a:endParaRPr lang="es-PE" sz="2400" dirty="0"/>
          </a:p>
        </p:txBody>
      </p:sp>
      <p:pic>
        <p:nvPicPr>
          <p:cNvPr id="3" name="il_fi" descr="http://1.bp.blogspot.com/_-pRmOWuBI-c/Se43YjJmtAI/AAAAAAAAAAM/TSGI8n_IbeQ/s320/LOGO_UAP2.jpg"/>
          <p:cNvPicPr/>
          <p:nvPr/>
        </p:nvPicPr>
        <p:blipFill>
          <a:blip r:embed="rId2"/>
          <a:srcRect/>
          <a:stretch>
            <a:fillRect/>
          </a:stretch>
        </p:blipFill>
        <p:spPr bwMode="auto">
          <a:xfrm flipH="1">
            <a:off x="8100392" y="27285"/>
            <a:ext cx="802556" cy="95344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1052736"/>
            <a:ext cx="8143932" cy="4154984"/>
          </a:xfrm>
          <a:prstGeom prst="rect">
            <a:avLst/>
          </a:prstGeom>
          <a:noFill/>
        </p:spPr>
        <p:txBody>
          <a:bodyPr wrap="square" rtlCol="0">
            <a:spAutoFit/>
          </a:bodyPr>
          <a:lstStyle/>
          <a:p>
            <a:pPr marL="342900" indent="-342900">
              <a:buFont typeface="Wingdings" pitchFamily="2" charset="2"/>
              <a:buChar char="ü"/>
            </a:pPr>
            <a:r>
              <a:rPr lang="es-PE" sz="2400" dirty="0" smtClean="0">
                <a:solidFill>
                  <a:srgbClr val="FF0000"/>
                </a:solidFill>
              </a:rPr>
              <a:t>Perros </a:t>
            </a:r>
          </a:p>
          <a:p>
            <a:r>
              <a:rPr lang="es-PE" sz="2400" dirty="0" smtClean="0"/>
              <a:t>Estas UEN tienen una baja partición en el mercado y operan en industrias con tasa de crecimientos baja.</a:t>
            </a:r>
          </a:p>
          <a:p>
            <a:r>
              <a:rPr lang="es-PE" sz="2400" dirty="0" smtClean="0"/>
              <a:t>Ejm:</a:t>
            </a:r>
          </a:p>
          <a:p>
            <a:pPr>
              <a:buFont typeface="Wingdings" pitchFamily="2" charset="2"/>
              <a:buChar char="§"/>
            </a:pPr>
            <a:r>
              <a:rPr lang="es-PE" sz="2400" dirty="0" smtClean="0"/>
              <a:t>Incluso Wal-Mart tuvo que enfrentar algunos perros y acabo por vender sus divisiones deep discocount store y heléenos Art and Crafts.</a:t>
            </a:r>
          </a:p>
          <a:p>
            <a:pPr>
              <a:buFont typeface="Wingdings" pitchFamily="2" charset="2"/>
              <a:buChar char="§"/>
            </a:pPr>
            <a:r>
              <a:rPr lang="es-PE" sz="2400" dirty="0" smtClean="0"/>
              <a:t>General motor prácticamente cerro su división Oldsmibili y ha empezado a evaluar si pontaniac y/o buick también so perros que deben descontinuarse.</a:t>
            </a:r>
          </a:p>
          <a:p>
            <a:endParaRPr lang="es-PE" sz="2400" dirty="0"/>
          </a:p>
        </p:txBody>
      </p:sp>
      <p:pic>
        <p:nvPicPr>
          <p:cNvPr id="3" name="il_fi" descr="http://1.bp.blogspot.com/_-pRmOWuBI-c/Se43YjJmtAI/AAAAAAAAAAM/TSGI8n_IbeQ/s320/LOGO_UAP2.jpg"/>
          <p:cNvPicPr/>
          <p:nvPr/>
        </p:nvPicPr>
        <p:blipFill>
          <a:blip r:embed="rId2"/>
          <a:srcRect/>
          <a:stretch>
            <a:fillRect/>
          </a:stretch>
        </p:blipFill>
        <p:spPr bwMode="auto">
          <a:xfrm flipH="1">
            <a:off x="8172400" y="0"/>
            <a:ext cx="843560"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7504" y="214290"/>
            <a:ext cx="8107834" cy="461665"/>
          </a:xfrm>
          <a:prstGeom prst="rect">
            <a:avLst/>
          </a:prstGeom>
          <a:noFill/>
        </p:spPr>
        <p:txBody>
          <a:bodyPr wrap="square" rtlCol="0">
            <a:spAutoFit/>
          </a:bodyPr>
          <a:lstStyle/>
          <a:p>
            <a:pPr algn="ctr"/>
            <a:r>
              <a:rPr lang="es-PE" sz="2400" dirty="0" smtClean="0">
                <a:solidFill>
                  <a:srgbClr val="FF0000"/>
                </a:solidFill>
                <a:latin typeface="Algerian" pitchFamily="82" charset="0"/>
              </a:rPr>
              <a:t>MATRIZ DE CRECIMIENTO DE MERCADO Y PRODUCTO</a:t>
            </a:r>
            <a:endParaRPr lang="es-PE" sz="2400" dirty="0">
              <a:solidFill>
                <a:srgbClr val="FF0000"/>
              </a:solidFill>
              <a:latin typeface="Algerian" pitchFamily="82"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dirty="0"/>
          </a:p>
        </p:txBody>
      </p:sp>
      <p:pic>
        <p:nvPicPr>
          <p:cNvPr id="6" name="il_fi" descr="http://1.bp.blogspot.com/_-pRmOWuBI-c/Se43YjJmtAI/AAAAAAAAAAM/TSGI8n_IbeQ/s320/LOGO_UAP2.jpg"/>
          <p:cNvPicPr/>
          <p:nvPr/>
        </p:nvPicPr>
        <p:blipFill>
          <a:blip r:embed="rId2"/>
          <a:srcRect/>
          <a:stretch>
            <a:fillRect/>
          </a:stretch>
        </p:blipFill>
        <p:spPr bwMode="auto">
          <a:xfrm flipH="1">
            <a:off x="8215337" y="5620"/>
            <a:ext cx="883233" cy="903100"/>
          </a:xfrm>
          <a:prstGeom prst="rect">
            <a:avLst/>
          </a:prstGeom>
          <a:noFill/>
          <a:ln w="9525">
            <a:noFill/>
            <a:miter lim="800000"/>
            <a:headEnd/>
            <a:tailEnd/>
          </a:ln>
        </p:spPr>
      </p:pic>
      <p:sp>
        <p:nvSpPr>
          <p:cNvPr id="7" name="6 Llamada de nube"/>
          <p:cNvSpPr/>
          <p:nvPr/>
        </p:nvSpPr>
        <p:spPr>
          <a:xfrm>
            <a:off x="642910" y="642918"/>
            <a:ext cx="6984776" cy="4536504"/>
          </a:xfrm>
          <a:prstGeom prst="cloudCallout">
            <a:avLst>
              <a:gd name="adj1" fmla="val -17061"/>
              <a:gd name="adj2" fmla="val 59083"/>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a:solidFill>
                  <a:schemeClr val="tx1">
                    <a:lumMod val="75000"/>
                    <a:lumOff val="25000"/>
                  </a:schemeClr>
                </a:solidFill>
                <a:latin typeface="Arial" pitchFamily="34" charset="0"/>
                <a:cs typeface="Arial" pitchFamily="34" charset="0"/>
              </a:rPr>
              <a:t>La matriz producto-mercado es una fabulosa herramienta para que el emprendedor pueda plasmar sus ideas y planes con claridad y tomar decisiones adecuadas en lo que respecta a su estrategia de </a:t>
            </a:r>
            <a:r>
              <a:rPr lang="es-ES" b="1" dirty="0" smtClean="0">
                <a:solidFill>
                  <a:schemeClr val="tx1">
                    <a:lumMod val="75000"/>
                    <a:lumOff val="25000"/>
                  </a:schemeClr>
                </a:solidFill>
                <a:latin typeface="Arial" pitchFamily="34" charset="0"/>
                <a:cs typeface="Arial" pitchFamily="34" charset="0"/>
              </a:rPr>
              <a:t>mercadotecnia.</a:t>
            </a:r>
            <a:endParaRPr lang="es-PE" dirty="0">
              <a:solidFill>
                <a:schemeClr val="tx1">
                  <a:lumMod val="75000"/>
                  <a:lumOff val="2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jcvalda.files.wordpress.com/2010/08/ansoff.png?w=300&amp;h=205">
            <a:hlinkClick r:id="rId2"/>
          </p:cNvPr>
          <p:cNvPicPr/>
          <p:nvPr/>
        </p:nvPicPr>
        <p:blipFill>
          <a:blip r:embed="rId3"/>
          <a:srcRect/>
          <a:stretch>
            <a:fillRect/>
          </a:stretch>
        </p:blipFill>
        <p:spPr bwMode="auto">
          <a:xfrm>
            <a:off x="1043608" y="908720"/>
            <a:ext cx="6984776" cy="518457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85786" y="1071546"/>
            <a:ext cx="7643866" cy="4031873"/>
          </a:xfrm>
          <a:prstGeom prst="rect">
            <a:avLst/>
          </a:prstGeom>
        </p:spPr>
        <p:txBody>
          <a:bodyPr wrap="square">
            <a:spAutoFit/>
          </a:bodyPr>
          <a:lstStyle/>
          <a:p>
            <a:pPr algn="ctr"/>
            <a:r>
              <a:rPr lang="es-ES" sz="2000" b="1" u="sng" dirty="0" smtClean="0">
                <a:solidFill>
                  <a:srgbClr val="FF0000"/>
                </a:solidFill>
              </a:rPr>
              <a:t>Penetración del mercado</a:t>
            </a:r>
          </a:p>
          <a:p>
            <a:r>
              <a:rPr lang="es-ES" dirty="0" smtClean="0">
                <a:solidFill>
                  <a:srgbClr val="FF0000"/>
                </a:solidFill>
              </a:rPr>
              <a:t/>
            </a:r>
            <a:br>
              <a:rPr lang="es-ES" dirty="0" smtClean="0">
                <a:solidFill>
                  <a:srgbClr val="FF0000"/>
                </a:solidFill>
              </a:rPr>
            </a:br>
            <a:r>
              <a:rPr lang="es-ES" sz="2000" dirty="0" smtClean="0"/>
              <a:t>Con este enfoque, se está tratando de vender más de lo mismo a las mismas personas. Aquí usted puede:</a:t>
            </a:r>
            <a:endParaRPr lang="es-PE" sz="2000" dirty="0" smtClean="0"/>
          </a:p>
          <a:p>
            <a:pPr lvl="0"/>
            <a:r>
              <a:rPr lang="es-ES" sz="2000" dirty="0" smtClean="0"/>
              <a:t>Usar publicidad, para animar a más personas dentro de su mercado existentes para elegir su producto, o usar más de lo mismo</a:t>
            </a:r>
            <a:endParaRPr lang="es-PE" sz="2000" dirty="0" smtClean="0"/>
          </a:p>
          <a:p>
            <a:pPr lvl="0"/>
            <a:r>
              <a:rPr lang="es-ES" sz="2000" dirty="0" smtClean="0"/>
              <a:t>Introducir un programa de fidelización</a:t>
            </a:r>
            <a:endParaRPr lang="es-PE" sz="2000" dirty="0" smtClean="0"/>
          </a:p>
          <a:p>
            <a:pPr lvl="0"/>
            <a:r>
              <a:rPr lang="es-ES" sz="2000" dirty="0" smtClean="0"/>
              <a:t>Implementar precios de lanzamiento u otras promociones oferta especial</a:t>
            </a:r>
            <a:endParaRPr lang="es-PE" sz="2000" dirty="0" smtClean="0"/>
          </a:p>
          <a:p>
            <a:pPr lvl="0"/>
            <a:r>
              <a:rPr lang="es-ES" sz="2000" dirty="0" smtClean="0"/>
              <a:t>Aumentar sus actividades de ventas, o</a:t>
            </a:r>
            <a:endParaRPr lang="es-PE" sz="2000" dirty="0" smtClean="0"/>
          </a:p>
          <a:p>
            <a:pPr lvl="0"/>
            <a:r>
              <a:rPr lang="es-ES" sz="2000" dirty="0" smtClean="0"/>
              <a:t>Comprar una compañía de la competencia (en particular en los mercados maduros)</a:t>
            </a:r>
            <a:endParaRPr lang="es-PE" sz="2000" dirty="0"/>
          </a:p>
        </p:txBody>
      </p:sp>
      <p:sp>
        <p:nvSpPr>
          <p:cNvPr id="5" name="4 CuadroTexto"/>
          <p:cNvSpPr txBox="1"/>
          <p:nvPr/>
        </p:nvSpPr>
        <p:spPr>
          <a:xfrm>
            <a:off x="857224" y="285728"/>
            <a:ext cx="7572428" cy="369332"/>
          </a:xfrm>
          <a:prstGeom prst="rect">
            <a:avLst/>
          </a:prstGeom>
          <a:noFill/>
        </p:spPr>
        <p:txBody>
          <a:bodyPr wrap="square" rtlCol="0">
            <a:spAutoFit/>
          </a:bodyPr>
          <a:lstStyle/>
          <a:p>
            <a:r>
              <a:rPr lang="es-PE" dirty="0" smtClean="0"/>
              <a:t>Esta técnica ilustra etas opciones:</a:t>
            </a:r>
            <a:endParaRPr lang="es-PE" dirty="0"/>
          </a:p>
        </p:txBody>
      </p:sp>
    </p:spTree>
    <p:extLst>
      <p:ext uri="{BB962C8B-B14F-4D97-AF65-F5344CB8AC3E}">
        <p14:creationId xmlns="" xmlns:p14="http://schemas.microsoft.com/office/powerpoint/2010/main" val="42321870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1538" y="1000108"/>
            <a:ext cx="7358114" cy="3693319"/>
          </a:xfrm>
          <a:prstGeom prst="rect">
            <a:avLst/>
          </a:prstGeom>
        </p:spPr>
        <p:txBody>
          <a:bodyPr wrap="square">
            <a:spAutoFit/>
          </a:bodyPr>
          <a:lstStyle/>
          <a:p>
            <a:pPr algn="ctr"/>
            <a:r>
              <a:rPr lang="es-ES" sz="2000" b="1" u="sng" dirty="0" smtClean="0">
                <a:solidFill>
                  <a:srgbClr val="FF0000"/>
                </a:solidFill>
              </a:rPr>
              <a:t>Desarrollo de Mercados</a:t>
            </a:r>
          </a:p>
          <a:p>
            <a:r>
              <a:rPr lang="es-ES" dirty="0" smtClean="0">
                <a:solidFill>
                  <a:srgbClr val="7030A0"/>
                </a:solidFill>
              </a:rPr>
              <a:t/>
            </a:r>
            <a:br>
              <a:rPr lang="es-ES" dirty="0" smtClean="0">
                <a:solidFill>
                  <a:srgbClr val="7030A0"/>
                </a:solidFill>
              </a:rPr>
            </a:br>
            <a:r>
              <a:rPr lang="es-ES" dirty="0" smtClean="0"/>
              <a:t>Aquí, se está dirigiendo a nuevos mercados o nuevas áreas del mercado.</a:t>
            </a:r>
            <a:endParaRPr lang="es-PE" dirty="0" smtClean="0"/>
          </a:p>
          <a:p>
            <a:r>
              <a:rPr lang="es-ES" dirty="0" smtClean="0"/>
              <a:t>Está tratando de vender más de lo mismo pero a diferentes personas. Se puede:</a:t>
            </a:r>
            <a:endParaRPr lang="es-PE" dirty="0" smtClean="0"/>
          </a:p>
          <a:p>
            <a:pPr marL="285750" lvl="0" indent="-285750">
              <a:buFont typeface="Wingdings" pitchFamily="2" charset="2"/>
              <a:buChar char="Ø"/>
            </a:pPr>
            <a:r>
              <a:rPr lang="es-ES" dirty="0" smtClean="0"/>
              <a:t>Apuntar a diferentes mercados geográficos locales o en el extranjero</a:t>
            </a:r>
            <a:endParaRPr lang="es-PE" dirty="0" smtClean="0"/>
          </a:p>
          <a:p>
            <a:pPr lvl="0"/>
            <a:r>
              <a:rPr lang="es-ES" dirty="0" smtClean="0"/>
              <a:t>Utilizar los canales de venta, como Internet o de venta directa si usted está vendiendo actualmente a través del comercio</a:t>
            </a:r>
            <a:endParaRPr lang="es-PE" dirty="0" smtClean="0"/>
          </a:p>
          <a:p>
            <a:pPr marL="285750" lvl="0" indent="-285750">
              <a:buFont typeface="Wingdings" pitchFamily="2" charset="2"/>
              <a:buChar char="Ø"/>
            </a:pPr>
            <a:r>
              <a:rPr lang="es-ES" dirty="0" smtClean="0"/>
              <a:t>Apuntar a diferentes grupos de personas, tal vez diferentes grupos de edad, sexo o características demográficas que no sean sus clientes habituales.</a:t>
            </a:r>
            <a:endParaRPr lang="es-P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l_fi" descr="http://1.bp.blogspot.com/_-pRmOWuBI-c/Se43YjJmtAI/AAAAAAAAAAM/TSGI8n_IbeQ/s320/LOGO_UAP2.jpg"/>
          <p:cNvPicPr/>
          <p:nvPr/>
        </p:nvPicPr>
        <p:blipFill>
          <a:blip r:embed="rId2"/>
          <a:srcRect/>
          <a:stretch>
            <a:fillRect/>
          </a:stretch>
        </p:blipFill>
        <p:spPr bwMode="auto">
          <a:xfrm flipH="1">
            <a:off x="8500604" y="38237"/>
            <a:ext cx="639733" cy="1014499"/>
          </a:xfrm>
          <a:prstGeom prst="rect">
            <a:avLst/>
          </a:prstGeom>
          <a:noFill/>
          <a:ln w="9525">
            <a:noFill/>
            <a:miter lim="800000"/>
            <a:headEnd/>
            <a:tailEnd/>
          </a:ln>
        </p:spPr>
      </p:pic>
      <p:sp>
        <p:nvSpPr>
          <p:cNvPr id="6" name="5 Rectángulo"/>
          <p:cNvSpPr/>
          <p:nvPr/>
        </p:nvSpPr>
        <p:spPr>
          <a:xfrm>
            <a:off x="357158" y="1071546"/>
            <a:ext cx="8572560" cy="2893100"/>
          </a:xfrm>
          <a:prstGeom prst="rect">
            <a:avLst/>
          </a:prstGeom>
        </p:spPr>
        <p:txBody>
          <a:bodyPr wrap="square">
            <a:spAutoFit/>
          </a:bodyPr>
          <a:lstStyle/>
          <a:p>
            <a:pPr algn="ctr"/>
            <a:r>
              <a:rPr lang="es-ES" sz="2000" b="1" u="sng" dirty="0" smtClean="0">
                <a:solidFill>
                  <a:srgbClr val="FF0000"/>
                </a:solidFill>
              </a:rPr>
              <a:t>Desarrollar Productos</a:t>
            </a:r>
          </a:p>
          <a:p>
            <a:pPr algn="ctr"/>
            <a:r>
              <a:rPr lang="es-ES" dirty="0" smtClean="0">
                <a:solidFill>
                  <a:srgbClr val="FF0000"/>
                </a:solidFill>
              </a:rPr>
              <a:t/>
            </a:r>
            <a:br>
              <a:rPr lang="es-ES" dirty="0" smtClean="0">
                <a:solidFill>
                  <a:srgbClr val="FF0000"/>
                </a:solidFill>
              </a:rPr>
            </a:br>
            <a:r>
              <a:rPr lang="es-ES" dirty="0" smtClean="0"/>
              <a:t>Aquí, se está vendiendo más productos a las mismas personas (la empresa crea nuevos productos para venderlos en mercados actuales). Aquí usted puede:</a:t>
            </a:r>
            <a:endParaRPr lang="es-PE" dirty="0" smtClean="0"/>
          </a:p>
          <a:p>
            <a:pPr marL="342900" lvl="0" indent="-342900">
              <a:buFont typeface="Arial" pitchFamily="34" charset="0"/>
              <a:buChar char="•"/>
            </a:pPr>
            <a:r>
              <a:rPr lang="es-ES" dirty="0" smtClean="0"/>
              <a:t>Amplíe su cartera de productos mediante la producción de diferentes variantes, o el envasado de productos existentes de nuevas maneras</a:t>
            </a:r>
            <a:endParaRPr lang="es-PE" dirty="0" smtClean="0"/>
          </a:p>
          <a:p>
            <a:pPr lvl="0"/>
            <a:r>
              <a:rPr lang="es-ES" dirty="0" smtClean="0"/>
              <a:t>Desarrollar productos o servicios relacionados (por ejemplo, una empresa de fontanería doméstica podría añadir un servicio de mosaico – después de todo, si son de plomería en una nueva cocina, suelo de baldosas muy probablemente será necesario!)</a:t>
            </a:r>
            <a:endParaRPr lang="es-PE" dirty="0" smtClean="0"/>
          </a:p>
        </p:txBody>
      </p:sp>
    </p:spTree>
    <p:extLst>
      <p:ext uri="{BB962C8B-B14F-4D97-AF65-F5344CB8AC3E}">
        <p14:creationId xmlns="" xmlns:p14="http://schemas.microsoft.com/office/powerpoint/2010/main" val="726445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3661" y="204755"/>
            <a:ext cx="8286808" cy="738664"/>
          </a:xfrm>
          <a:prstGeom prst="rect">
            <a:avLst/>
          </a:prstGeom>
          <a:noFill/>
        </p:spPr>
        <p:txBody>
          <a:bodyPr wrap="square" rtlCol="0">
            <a:spAutoFit/>
          </a:bodyPr>
          <a:lstStyle/>
          <a:p>
            <a:pPr algn="ctr"/>
            <a:r>
              <a:rPr lang="es-PE" sz="2400" dirty="0" smtClean="0">
                <a:solidFill>
                  <a:srgbClr val="FF0000"/>
                </a:solidFill>
                <a:latin typeface="Arial" pitchFamily="34" charset="0"/>
                <a:cs typeface="Arial" pitchFamily="34" charset="0"/>
              </a:rPr>
              <a:t>Herramientas de planificación estratégica</a:t>
            </a:r>
          </a:p>
          <a:p>
            <a:pPr algn="ctr"/>
            <a:r>
              <a:rPr lang="es-PE" dirty="0" smtClean="0"/>
              <a:t> </a:t>
            </a:r>
            <a:endParaRPr lang="es-PE" dirty="0"/>
          </a:p>
        </p:txBody>
      </p:sp>
      <p:graphicFrame>
        <p:nvGraphicFramePr>
          <p:cNvPr id="6" name="5 Diagrama"/>
          <p:cNvGraphicFramePr/>
          <p:nvPr>
            <p:extLst>
              <p:ext uri="{D42A27DB-BD31-4B8C-83A1-F6EECF244321}">
                <p14:modId xmlns="" xmlns:p14="http://schemas.microsoft.com/office/powerpoint/2010/main" val="145097181"/>
              </p:ext>
            </p:extLst>
          </p:nvPr>
        </p:nvGraphicFramePr>
        <p:xfrm>
          <a:off x="928662" y="857232"/>
          <a:ext cx="7715304"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l_fi" descr="http://1.bp.blogspot.com/_-pRmOWuBI-c/Se43YjJmtAI/AAAAAAAAAAM/TSGI8n_IbeQ/s320/LOGO_UAP2.jpg"/>
          <p:cNvPicPr/>
          <p:nvPr/>
        </p:nvPicPr>
        <p:blipFill>
          <a:blip r:embed="rId6"/>
          <a:srcRect/>
          <a:stretch>
            <a:fillRect/>
          </a:stretch>
        </p:blipFill>
        <p:spPr bwMode="auto">
          <a:xfrm flipH="1">
            <a:off x="7668342" y="0"/>
            <a:ext cx="1152127" cy="105273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14348" y="1071546"/>
            <a:ext cx="7704856" cy="3600986"/>
          </a:xfrm>
          <a:prstGeom prst="rect">
            <a:avLst/>
          </a:prstGeom>
        </p:spPr>
        <p:txBody>
          <a:bodyPr wrap="square">
            <a:spAutoFit/>
          </a:bodyPr>
          <a:lstStyle/>
          <a:p>
            <a:pPr algn="ctr"/>
            <a:r>
              <a:rPr lang="es-ES" sz="2000" b="1" u="sng" dirty="0" smtClean="0">
                <a:solidFill>
                  <a:srgbClr val="FF0000"/>
                </a:solidFill>
              </a:rPr>
              <a:t>Diversificación</a:t>
            </a:r>
          </a:p>
          <a:p>
            <a:pPr algn="just"/>
            <a:r>
              <a:rPr lang="es-ES" sz="2400" dirty="0"/>
              <a:t/>
            </a:r>
            <a:br>
              <a:rPr lang="es-ES" sz="2400" dirty="0"/>
            </a:br>
            <a:r>
              <a:rPr lang="es-ES" sz="2000" dirty="0" smtClean="0"/>
              <a:t>una compañía desarrolla productos nuevos para vender a nuevos mercados.</a:t>
            </a:r>
          </a:p>
          <a:p>
            <a:pPr algn="just"/>
            <a:r>
              <a:rPr lang="es-ES" sz="2000" dirty="0" smtClean="0"/>
              <a:t> </a:t>
            </a:r>
            <a:r>
              <a:rPr lang="es-ES" sz="2000" dirty="0" err="1" smtClean="0"/>
              <a:t>ejm</a:t>
            </a:r>
            <a:r>
              <a:rPr lang="es-ES" sz="2000" dirty="0" smtClean="0"/>
              <a:t>: </a:t>
            </a:r>
          </a:p>
          <a:p>
            <a:pPr algn="just"/>
            <a:r>
              <a:rPr lang="es-ES" sz="2000" dirty="0" smtClean="0"/>
              <a:t>Boeing company cambio de las aeronaves a la comercialización de otros vehículos (sistemas de tren ligero o hidrodeslizador).</a:t>
            </a:r>
          </a:p>
          <a:p>
            <a:pPr algn="just"/>
            <a:endParaRPr lang="es-ES" sz="2000" dirty="0" smtClean="0"/>
          </a:p>
          <a:p>
            <a:pPr algn="just"/>
            <a:r>
              <a:rPr lang="es-ES" sz="2000" dirty="0" smtClean="0"/>
              <a:t>Este método es muy riesgoso porque no descansa en los productos de éxito de la compañía ni en su posición establecida en uno o mas mercados. Algunas veces resulta otras no.</a:t>
            </a:r>
            <a:endParaRPr lang="es-PE" sz="2000" dirty="0"/>
          </a:p>
        </p:txBody>
      </p:sp>
      <p:pic>
        <p:nvPicPr>
          <p:cNvPr id="4" name="il_fi" descr="http://1.bp.blogspot.com/_-pRmOWuBI-c/Se43YjJmtAI/AAAAAAAAAAM/TSGI8n_IbeQ/s320/LOGO_UAP2.jpg"/>
          <p:cNvPicPr/>
          <p:nvPr/>
        </p:nvPicPr>
        <p:blipFill>
          <a:blip r:embed="rId3"/>
          <a:srcRect/>
          <a:stretch>
            <a:fillRect/>
          </a:stretch>
        </p:blipFill>
        <p:spPr bwMode="auto">
          <a:xfrm flipH="1">
            <a:off x="8027488" y="7334"/>
            <a:ext cx="1080120" cy="901386"/>
          </a:xfrm>
          <a:prstGeom prst="rect">
            <a:avLst/>
          </a:prstGeom>
          <a:noFill/>
          <a:ln w="9525">
            <a:noFill/>
            <a:miter lim="800000"/>
            <a:headEnd/>
            <a:tailEnd/>
          </a:ln>
        </p:spPr>
      </p:pic>
      <p:graphicFrame>
        <p:nvGraphicFramePr>
          <p:cNvPr id="33793" name="Object 0">
            <a:hlinkClick r:id="" action="ppaction://ole?verb=0"/>
          </p:cNvPr>
          <p:cNvGraphicFramePr>
            <a:graphicFrameLocks/>
          </p:cNvGraphicFramePr>
          <p:nvPr/>
        </p:nvGraphicFramePr>
        <p:xfrm>
          <a:off x="5715000" y="4800600"/>
          <a:ext cx="2794000" cy="1625600"/>
        </p:xfrm>
        <a:graphic>
          <a:graphicData uri="http://schemas.openxmlformats.org/presentationml/2006/ole">
            <p:oleObj spid="_x0000_s33793" name="Imagen" r:id="rId4" imgW="2792160" imgH="1623960" progId="">
              <p:embed/>
            </p:oleObj>
          </a:graphicData>
        </a:graphic>
      </p:graphicFrame>
    </p:spTree>
    <p:extLst>
      <p:ext uri="{BB962C8B-B14F-4D97-AF65-F5344CB8AC3E}">
        <p14:creationId xmlns="" xmlns:p14="http://schemas.microsoft.com/office/powerpoint/2010/main" val="204029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42910" y="214290"/>
            <a:ext cx="7072362" cy="584775"/>
          </a:xfrm>
          <a:prstGeom prst="rect">
            <a:avLst/>
          </a:prstGeom>
          <a:noFill/>
        </p:spPr>
        <p:txBody>
          <a:bodyPr wrap="square" rtlCol="0">
            <a:spAutoFit/>
          </a:bodyPr>
          <a:lstStyle/>
          <a:p>
            <a:pPr algn="ctr"/>
            <a:r>
              <a:rPr lang="es-PE" sz="3200" dirty="0" smtClean="0">
                <a:solidFill>
                  <a:srgbClr val="FF0000"/>
                </a:solidFill>
                <a:latin typeface="Algerian" pitchFamily="82" charset="0"/>
              </a:rPr>
              <a:t>MATRIZ DE LIDERAZGO POTER </a:t>
            </a:r>
            <a:endParaRPr lang="es-PE" sz="3200" dirty="0">
              <a:solidFill>
                <a:srgbClr val="FF0000"/>
              </a:solidFill>
              <a:latin typeface="Algerian" pitchFamily="82" charset="0"/>
            </a:endParaRPr>
          </a:p>
        </p:txBody>
      </p:sp>
      <p:sp>
        <p:nvSpPr>
          <p:cNvPr id="4" name="3 CuadroTexto"/>
          <p:cNvSpPr txBox="1"/>
          <p:nvPr/>
        </p:nvSpPr>
        <p:spPr>
          <a:xfrm>
            <a:off x="729487" y="1226468"/>
            <a:ext cx="8352928" cy="400110"/>
          </a:xfrm>
          <a:prstGeom prst="rect">
            <a:avLst/>
          </a:prstGeom>
          <a:noFill/>
        </p:spPr>
        <p:txBody>
          <a:bodyPr wrap="square" rtlCol="0">
            <a:spAutoFit/>
          </a:bodyPr>
          <a:lstStyle/>
          <a:p>
            <a:r>
              <a:rPr lang="es-PE" sz="2000" dirty="0" smtClean="0">
                <a:solidFill>
                  <a:srgbClr val="7030A0"/>
                </a:solidFill>
              </a:rPr>
              <a:t>Desarrollo cinco estrategias:</a:t>
            </a:r>
            <a:endParaRPr lang="es-PE" sz="2000" dirty="0">
              <a:solidFill>
                <a:srgbClr val="7030A0"/>
              </a:solidFill>
            </a:endParaRPr>
          </a:p>
        </p:txBody>
      </p:sp>
      <p:sp>
        <p:nvSpPr>
          <p:cNvPr id="6" name="5 Rectángulo"/>
          <p:cNvSpPr/>
          <p:nvPr/>
        </p:nvSpPr>
        <p:spPr>
          <a:xfrm>
            <a:off x="827584" y="2136339"/>
            <a:ext cx="7272808" cy="3046988"/>
          </a:xfrm>
          <a:prstGeom prst="rect">
            <a:avLst/>
          </a:prstGeom>
        </p:spPr>
        <p:txBody>
          <a:bodyPr wrap="square">
            <a:spAutoFit/>
          </a:bodyPr>
          <a:lstStyle/>
          <a:p>
            <a:r>
              <a:rPr lang="es-PE" sz="2400" dirty="0"/>
              <a:t>El punto de vista de Porter es que existen cinco fuerzas que determinan las consecuencias de rentabilidad a largo plazo de un mercado o de algún segmento de éste. La idea es que la corporación debe evaluar sus objetivos y recursos frente a éstas cinco fuerzas que rigen la competencia industrial: </a:t>
            </a:r>
            <a:br>
              <a:rPr lang="es-PE" sz="2400" dirty="0"/>
            </a:br>
            <a:r>
              <a:rPr lang="es-PE" sz="2400" dirty="0"/>
              <a:t/>
            </a:r>
            <a:br>
              <a:rPr lang="es-PE" sz="2400" dirty="0"/>
            </a:br>
            <a:endParaRPr lang="es-PE" sz="2400" dirty="0"/>
          </a:p>
        </p:txBody>
      </p:sp>
      <p:pic>
        <p:nvPicPr>
          <p:cNvPr id="7" name="il_fi" descr="http://1.bp.blogspot.com/_-pRmOWuBI-c/Se43YjJmtAI/AAAAAAAAAAM/TSGI8n_IbeQ/s320/LOGO_UAP2.jpg"/>
          <p:cNvPicPr/>
          <p:nvPr/>
        </p:nvPicPr>
        <p:blipFill>
          <a:blip r:embed="rId2"/>
          <a:srcRect/>
          <a:stretch>
            <a:fillRect/>
          </a:stretch>
        </p:blipFill>
        <p:spPr bwMode="auto">
          <a:xfrm flipH="1">
            <a:off x="7715272" y="2332"/>
            <a:ext cx="1321224" cy="122413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3608" y="332656"/>
            <a:ext cx="6408712" cy="830997"/>
          </a:xfrm>
          <a:prstGeom prst="rect">
            <a:avLst/>
          </a:prstGeom>
        </p:spPr>
        <p:txBody>
          <a:bodyPr wrap="square">
            <a:spAutoFit/>
          </a:bodyPr>
          <a:lstStyle/>
          <a:p>
            <a:r>
              <a:rPr lang="es-PE" sz="2400" b="1" dirty="0">
                <a:solidFill>
                  <a:srgbClr val="0070C0"/>
                </a:solidFill>
              </a:rPr>
              <a:t>Amenaza de entrada de nuevos competidores </a:t>
            </a:r>
            <a:br>
              <a:rPr lang="es-PE" sz="2400" b="1" dirty="0">
                <a:solidFill>
                  <a:srgbClr val="0070C0"/>
                </a:solidFill>
              </a:rPr>
            </a:br>
            <a:endParaRPr lang="es-PE" sz="2400" dirty="0">
              <a:solidFill>
                <a:srgbClr val="0070C0"/>
              </a:solidFill>
            </a:endParaRPr>
          </a:p>
        </p:txBody>
      </p:sp>
      <p:sp>
        <p:nvSpPr>
          <p:cNvPr id="3" name="2 Rectángulo"/>
          <p:cNvSpPr/>
          <p:nvPr/>
        </p:nvSpPr>
        <p:spPr>
          <a:xfrm>
            <a:off x="395536" y="1166843"/>
            <a:ext cx="7920880" cy="4524315"/>
          </a:xfrm>
          <a:prstGeom prst="rect">
            <a:avLst/>
          </a:prstGeom>
        </p:spPr>
        <p:txBody>
          <a:bodyPr wrap="square">
            <a:spAutoFit/>
          </a:bodyPr>
          <a:lstStyle/>
          <a:p>
            <a:r>
              <a:rPr lang="es-PE" sz="2400" dirty="0"/>
              <a:t>El mercado o el segmento no es atractivo dependiendo de si las barreras de entrada son fáciles o no de franquear por nuevos participantes que puedan llegar con nuevos recursos y capacidades para apoderarse de una porción del mercado. </a:t>
            </a:r>
            <a:br>
              <a:rPr lang="es-PE" sz="2400" dirty="0"/>
            </a:br>
            <a:r>
              <a:rPr lang="es-PE" sz="2400" dirty="0"/>
              <a:t>La rivalidad entre los competidores </a:t>
            </a:r>
            <a:br>
              <a:rPr lang="es-PE" sz="2400" dirty="0"/>
            </a:br>
            <a:r>
              <a:rPr lang="es-PE" sz="2400" dirty="0"/>
              <a:t>Para una corporación será más difícil competir en un mercado o en uno de sus segmentos donde los competidores estén muy bien posicionados, sean muy numerosos y los costos fijos sean altos, pues constantemente estará enfrentada a guerras de precios, campañas publicitarias agresivas, promociones y entrada de nuevos productos. </a:t>
            </a:r>
            <a:br>
              <a:rPr lang="es-PE" sz="2400" dirty="0"/>
            </a:br>
            <a:endParaRPr lang="es-PE" sz="2400" dirty="0"/>
          </a:p>
        </p:txBody>
      </p:sp>
      <p:pic>
        <p:nvPicPr>
          <p:cNvPr id="4" name="il_fi" descr="http://1.bp.blogspot.com/_-pRmOWuBI-c/Se43YjJmtAI/AAAAAAAAAAM/TSGI8n_IbeQ/s320/LOGO_UAP2.jpg"/>
          <p:cNvPicPr/>
          <p:nvPr/>
        </p:nvPicPr>
        <p:blipFill>
          <a:blip r:embed="rId2"/>
          <a:srcRect/>
          <a:stretch>
            <a:fillRect/>
          </a:stretch>
        </p:blipFill>
        <p:spPr bwMode="auto">
          <a:xfrm flipH="1">
            <a:off x="7884368" y="0"/>
            <a:ext cx="1138706" cy="1224136"/>
          </a:xfrm>
          <a:prstGeom prst="rect">
            <a:avLst/>
          </a:prstGeom>
          <a:noFill/>
          <a:ln w="9525">
            <a:noFill/>
            <a:miter lim="800000"/>
            <a:headEnd/>
            <a:tailEnd/>
          </a:ln>
        </p:spPr>
      </p:pic>
    </p:spTree>
    <p:extLst>
      <p:ext uri="{BB962C8B-B14F-4D97-AF65-F5344CB8AC3E}">
        <p14:creationId xmlns="" xmlns:p14="http://schemas.microsoft.com/office/powerpoint/2010/main" val="91082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27584" y="404664"/>
            <a:ext cx="6480720" cy="830997"/>
          </a:xfrm>
          <a:prstGeom prst="rect">
            <a:avLst/>
          </a:prstGeom>
        </p:spPr>
        <p:txBody>
          <a:bodyPr wrap="square">
            <a:spAutoFit/>
          </a:bodyPr>
          <a:lstStyle/>
          <a:p>
            <a:pPr algn="ctr"/>
            <a:r>
              <a:rPr lang="es-PE" sz="2400" b="1" dirty="0">
                <a:solidFill>
                  <a:srgbClr val="0070C0"/>
                </a:solidFill>
              </a:rPr>
              <a:t>Poder de negociación de los proveedores </a:t>
            </a:r>
            <a:br>
              <a:rPr lang="es-PE" sz="2400" b="1" dirty="0">
                <a:solidFill>
                  <a:srgbClr val="0070C0"/>
                </a:solidFill>
              </a:rPr>
            </a:br>
            <a:endParaRPr lang="es-PE" sz="2400" dirty="0">
              <a:solidFill>
                <a:srgbClr val="0070C0"/>
              </a:solidFill>
            </a:endParaRPr>
          </a:p>
        </p:txBody>
      </p:sp>
      <p:sp>
        <p:nvSpPr>
          <p:cNvPr id="3" name="2 Rectángulo"/>
          <p:cNvSpPr/>
          <p:nvPr/>
        </p:nvSpPr>
        <p:spPr>
          <a:xfrm>
            <a:off x="1043608" y="1305342"/>
            <a:ext cx="7272808" cy="4893647"/>
          </a:xfrm>
          <a:prstGeom prst="rect">
            <a:avLst/>
          </a:prstGeom>
        </p:spPr>
        <p:txBody>
          <a:bodyPr wrap="square">
            <a:spAutoFit/>
          </a:bodyPr>
          <a:lstStyle/>
          <a:p>
            <a:r>
              <a:rPr lang="es-PE" sz="2400" dirty="0"/>
              <a:t>Un mercado o segmento del mercado no será atractivo cuando los proveedores estén muy bien organizados gremialmente, tengan fuertes recursos y puedan imponer sus condiciones de precio y tamaño del pedido. La situación será aún más complicada si los insumos que suministran son claves para nosotros, no tienen sustitutos o son pocos y de alto costo. La situación será aun más crítica si al proveedor le conviene estratégicamente integrarse hacia adelante. (Para una explicación del concepto de integración hacia adelante ver El Proceso de Evolución de la Planeación Estratégica Tradicional). </a:t>
            </a:r>
            <a:br>
              <a:rPr lang="es-PE" sz="2400" dirty="0"/>
            </a:br>
            <a:endParaRPr lang="es-PE" sz="2400" dirty="0"/>
          </a:p>
        </p:txBody>
      </p:sp>
      <p:pic>
        <p:nvPicPr>
          <p:cNvPr id="4" name="il_fi" descr="http://1.bp.blogspot.com/_-pRmOWuBI-c/Se43YjJmtAI/AAAAAAAAAAM/TSGI8n_IbeQ/s320/LOGO_UAP2.jpg"/>
          <p:cNvPicPr/>
          <p:nvPr/>
        </p:nvPicPr>
        <p:blipFill>
          <a:blip r:embed="rId2"/>
          <a:srcRect/>
          <a:stretch>
            <a:fillRect/>
          </a:stretch>
        </p:blipFill>
        <p:spPr bwMode="auto">
          <a:xfrm flipH="1">
            <a:off x="8316416" y="0"/>
            <a:ext cx="706658" cy="122413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395371"/>
            <a:ext cx="6473247" cy="461665"/>
          </a:xfrm>
          <a:prstGeom prst="rect">
            <a:avLst/>
          </a:prstGeom>
        </p:spPr>
        <p:txBody>
          <a:bodyPr wrap="none">
            <a:spAutoFit/>
          </a:bodyPr>
          <a:lstStyle/>
          <a:p>
            <a:pPr algn="ctr"/>
            <a:r>
              <a:rPr lang="es-PE" sz="2400" b="1" dirty="0">
                <a:solidFill>
                  <a:srgbClr val="0070C0"/>
                </a:solidFill>
                <a:latin typeface="Arial" pitchFamily="34" charset="0"/>
                <a:cs typeface="Arial" pitchFamily="34" charset="0"/>
              </a:rPr>
              <a:t>Poder de negociación de los compradores </a:t>
            </a:r>
            <a:endParaRPr lang="es-PE" sz="2400" dirty="0">
              <a:solidFill>
                <a:srgbClr val="0070C0"/>
              </a:solidFill>
              <a:latin typeface="Arial" pitchFamily="34" charset="0"/>
              <a:cs typeface="Arial" pitchFamily="34" charset="0"/>
            </a:endParaRPr>
          </a:p>
        </p:txBody>
      </p:sp>
      <p:sp>
        <p:nvSpPr>
          <p:cNvPr id="3" name="2 Rectángulo"/>
          <p:cNvSpPr/>
          <p:nvPr/>
        </p:nvSpPr>
        <p:spPr>
          <a:xfrm>
            <a:off x="683568" y="980728"/>
            <a:ext cx="7920880" cy="6001643"/>
          </a:xfrm>
          <a:prstGeom prst="rect">
            <a:avLst/>
          </a:prstGeom>
        </p:spPr>
        <p:txBody>
          <a:bodyPr wrap="square">
            <a:spAutoFit/>
          </a:bodyPr>
          <a:lstStyle/>
          <a:p>
            <a:r>
              <a:rPr lang="es-PE" sz="2400" dirty="0"/>
              <a:t>Un mercado o segmento no será atractivo cuando los clientes están muy bien organizados, el producto tiene varios o muchos sustitutos, el producto no es muy diferenciado o es de bajo costo para el cliente, lo que permite que pueda hacer sustituciones por igual o a muy bajo costo. A mayor organización de los compradores mayores serán sus exigencias en materia de reducción de precios, de mayor calidad y servicios y por consiguiente la corporación tendrá una disminución en los márgenes de utilidad. La situación se hace más crítica si a las organizaciones de compradores les conviene estratégicamente integrarse hacia atrás. (Para una explicación del concepto de integración hacia atrás ver El Proceso de Evolución de la Planeación Estratégica Tradicional). </a:t>
            </a:r>
            <a:br>
              <a:rPr lang="es-PE" sz="2400" dirty="0"/>
            </a:br>
            <a:r>
              <a:rPr lang="es-PE" sz="2400" dirty="0"/>
              <a:t/>
            </a:r>
            <a:br>
              <a:rPr lang="es-PE" sz="2400" dirty="0"/>
            </a:br>
            <a:endParaRPr lang="es-PE" sz="2400" dirty="0"/>
          </a:p>
        </p:txBody>
      </p:sp>
      <p:pic>
        <p:nvPicPr>
          <p:cNvPr id="4" name="il_fi" descr="http://1.bp.blogspot.com/_-pRmOWuBI-c/Se43YjJmtAI/AAAAAAAAAAM/TSGI8n_IbeQ/s320/LOGO_UAP2.jpg"/>
          <p:cNvPicPr/>
          <p:nvPr/>
        </p:nvPicPr>
        <p:blipFill>
          <a:blip r:embed="rId2"/>
          <a:srcRect/>
          <a:stretch>
            <a:fillRect/>
          </a:stretch>
        </p:blipFill>
        <p:spPr bwMode="auto">
          <a:xfrm flipH="1">
            <a:off x="8028382" y="0"/>
            <a:ext cx="927765" cy="980728"/>
          </a:xfrm>
          <a:prstGeom prst="rect">
            <a:avLst/>
          </a:prstGeom>
          <a:noFill/>
          <a:ln w="9525">
            <a:noFill/>
            <a:miter lim="800000"/>
            <a:headEnd/>
            <a:tailEnd/>
          </a:ln>
        </p:spPr>
      </p:pic>
    </p:spTree>
    <p:extLst>
      <p:ext uri="{BB962C8B-B14F-4D97-AF65-F5344CB8AC3E}">
        <p14:creationId xmlns="" xmlns:p14="http://schemas.microsoft.com/office/powerpoint/2010/main" val="8787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260648"/>
            <a:ext cx="7200800" cy="830997"/>
          </a:xfrm>
          <a:prstGeom prst="rect">
            <a:avLst/>
          </a:prstGeom>
        </p:spPr>
        <p:txBody>
          <a:bodyPr wrap="square">
            <a:spAutoFit/>
          </a:bodyPr>
          <a:lstStyle/>
          <a:p>
            <a:pPr algn="ctr"/>
            <a:r>
              <a:rPr lang="es-PE" sz="2400" b="1" dirty="0">
                <a:solidFill>
                  <a:srgbClr val="0070C0"/>
                </a:solidFill>
                <a:latin typeface="Arial" pitchFamily="34" charset="0"/>
                <a:cs typeface="Arial" pitchFamily="34" charset="0"/>
              </a:rPr>
              <a:t>Amenaza de ingreso de productos sustitutos</a:t>
            </a:r>
            <a:r>
              <a:rPr lang="es-PE" sz="2400" dirty="0">
                <a:solidFill>
                  <a:srgbClr val="0070C0"/>
                </a:solidFill>
                <a:latin typeface="Arial" pitchFamily="34" charset="0"/>
                <a:cs typeface="Arial" pitchFamily="34" charset="0"/>
              </a:rPr>
              <a:t> </a:t>
            </a:r>
            <a:br>
              <a:rPr lang="es-PE" sz="2400" dirty="0">
                <a:solidFill>
                  <a:srgbClr val="0070C0"/>
                </a:solidFill>
                <a:latin typeface="Arial" pitchFamily="34" charset="0"/>
                <a:cs typeface="Arial" pitchFamily="34" charset="0"/>
              </a:rPr>
            </a:br>
            <a:endParaRPr lang="es-PE" sz="2400" dirty="0">
              <a:solidFill>
                <a:srgbClr val="0070C0"/>
              </a:solidFill>
              <a:latin typeface="Arial" pitchFamily="34" charset="0"/>
              <a:cs typeface="Arial" pitchFamily="34" charset="0"/>
            </a:endParaRPr>
          </a:p>
        </p:txBody>
      </p:sp>
      <p:sp>
        <p:nvSpPr>
          <p:cNvPr id="3" name="2 Rectángulo"/>
          <p:cNvSpPr/>
          <p:nvPr/>
        </p:nvSpPr>
        <p:spPr>
          <a:xfrm>
            <a:off x="611560" y="1412776"/>
            <a:ext cx="8136904" cy="4401205"/>
          </a:xfrm>
          <a:prstGeom prst="rect">
            <a:avLst/>
          </a:prstGeom>
        </p:spPr>
        <p:txBody>
          <a:bodyPr wrap="square">
            <a:spAutoFit/>
          </a:bodyPr>
          <a:lstStyle/>
          <a:p>
            <a:r>
              <a:rPr lang="es-PE" sz="2000" dirty="0"/>
              <a:t>Un mercado o segmento no es atractivo si existen productos sustitutos reales o potenciales. La situación se complica si los sustitutos están más avanzados tecnológicamente o pueden entrar a precios más bajos reduciendo los márgenes de utilidad de la corporación y de la industria. </a:t>
            </a:r>
            <a:br>
              <a:rPr lang="es-PE" sz="2000" dirty="0"/>
            </a:br>
            <a:r>
              <a:rPr lang="es-PE" sz="2000" dirty="0"/>
              <a:t/>
            </a:r>
            <a:br>
              <a:rPr lang="es-PE" sz="2000" dirty="0"/>
            </a:br>
            <a:r>
              <a:rPr lang="es-PE" sz="2000" dirty="0"/>
              <a:t>Para éste tipo de modelo tradicional, la defensa consistía en construir barreras de entrada alrededor de una fortaleza que tuviera la corporación y que le permitiera, mediante la protección que le daba ésta ventaja competitiva, obtener utilidades que luego podía utilizar en investigación y desarrollo, para financiar una guerra de precios o para invertir en otros negocios. </a:t>
            </a:r>
            <a:br>
              <a:rPr lang="es-PE" sz="2000" dirty="0"/>
            </a:br>
            <a:r>
              <a:rPr lang="es-PE" sz="2000" dirty="0"/>
              <a:t>Porter identificó seis barreras de entrada que podían usarse para crearle a la corporación una ventaja competitiva: </a:t>
            </a:r>
            <a:br>
              <a:rPr lang="es-PE" sz="2000" dirty="0"/>
            </a:br>
            <a:endParaRPr lang="es-PE" sz="2000" dirty="0"/>
          </a:p>
        </p:txBody>
      </p:sp>
      <p:pic>
        <p:nvPicPr>
          <p:cNvPr id="4" name="il_fi" descr="http://1.bp.blogspot.com/_-pRmOWuBI-c/Se43YjJmtAI/AAAAAAAAAAM/TSGI8n_IbeQ/s320/LOGO_UAP2.jpg"/>
          <p:cNvPicPr/>
          <p:nvPr/>
        </p:nvPicPr>
        <p:blipFill>
          <a:blip r:embed="rId2"/>
          <a:srcRect/>
          <a:stretch>
            <a:fillRect/>
          </a:stretch>
        </p:blipFill>
        <p:spPr bwMode="auto">
          <a:xfrm flipH="1">
            <a:off x="8172399" y="51573"/>
            <a:ext cx="864095" cy="1001163"/>
          </a:xfrm>
          <a:prstGeom prst="rect">
            <a:avLst/>
          </a:prstGeom>
          <a:noFill/>
          <a:ln w="9525">
            <a:noFill/>
            <a:miter lim="800000"/>
            <a:headEnd/>
            <a:tailEnd/>
          </a:ln>
        </p:spPr>
      </p:pic>
    </p:spTree>
    <p:extLst>
      <p:ext uri="{BB962C8B-B14F-4D97-AF65-F5344CB8AC3E}">
        <p14:creationId xmlns="" xmlns:p14="http://schemas.microsoft.com/office/powerpoint/2010/main" val="195264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441538"/>
            <a:ext cx="5935787" cy="954107"/>
          </a:xfrm>
          <a:prstGeom prst="rect">
            <a:avLst/>
          </a:prstGeom>
        </p:spPr>
        <p:txBody>
          <a:bodyPr wrap="square">
            <a:spAutoFit/>
          </a:bodyPr>
          <a:lstStyle/>
          <a:p>
            <a:pPr algn="ctr"/>
            <a:r>
              <a:rPr lang="es-PE" sz="2800" b="1" dirty="0">
                <a:solidFill>
                  <a:srgbClr val="7030A0"/>
                </a:solidFill>
                <a:latin typeface="Arial" pitchFamily="34" charset="0"/>
                <a:cs typeface="Arial" pitchFamily="34" charset="0"/>
              </a:rPr>
              <a:t>Diferenciación del Producto </a:t>
            </a:r>
            <a:br>
              <a:rPr lang="es-PE" sz="2800" b="1" dirty="0">
                <a:solidFill>
                  <a:srgbClr val="7030A0"/>
                </a:solidFill>
                <a:latin typeface="Arial" pitchFamily="34" charset="0"/>
                <a:cs typeface="Arial" pitchFamily="34" charset="0"/>
              </a:rPr>
            </a:br>
            <a:endParaRPr lang="es-PE" sz="2800" dirty="0">
              <a:solidFill>
                <a:srgbClr val="7030A0"/>
              </a:solidFill>
              <a:latin typeface="Arial" pitchFamily="34" charset="0"/>
              <a:cs typeface="Arial" pitchFamily="34" charset="0"/>
            </a:endParaRPr>
          </a:p>
        </p:txBody>
      </p:sp>
      <p:sp>
        <p:nvSpPr>
          <p:cNvPr id="3" name="2 Rectángulo"/>
          <p:cNvSpPr/>
          <p:nvPr/>
        </p:nvSpPr>
        <p:spPr>
          <a:xfrm>
            <a:off x="395536" y="1484784"/>
            <a:ext cx="7920880" cy="2677656"/>
          </a:xfrm>
          <a:prstGeom prst="rect">
            <a:avLst/>
          </a:prstGeom>
        </p:spPr>
        <p:txBody>
          <a:bodyPr wrap="square">
            <a:spAutoFit/>
          </a:bodyPr>
          <a:lstStyle/>
          <a:p>
            <a:r>
              <a:rPr lang="es-PE" sz="2400" dirty="0"/>
              <a:t>Asume que si la corporación diferencia y posiciona fuertemente su producto, la compañía entrante debe hacer cuantiosas inversiones para reposicionar a su rival. Hoy la velocidad de copia con la que reaccionan los competidores o sus mejoras al producto existente buscando crear la precepción de una calidad más alta, erosionan ésta barrera. </a:t>
            </a:r>
            <a:br>
              <a:rPr lang="es-PE" sz="2400" dirty="0"/>
            </a:br>
            <a:endParaRPr lang="es-PE" sz="2400" dirty="0"/>
          </a:p>
        </p:txBody>
      </p:sp>
      <p:pic>
        <p:nvPicPr>
          <p:cNvPr id="8" name="il_fi" descr="http://1.bp.blogspot.com/_-pRmOWuBI-c/Se43YjJmtAI/AAAAAAAAAAM/TSGI8n_IbeQ/s320/LOGO_UAP2.jpg"/>
          <p:cNvPicPr/>
          <p:nvPr/>
        </p:nvPicPr>
        <p:blipFill>
          <a:blip r:embed="rId2"/>
          <a:srcRect/>
          <a:stretch>
            <a:fillRect/>
          </a:stretch>
        </p:blipFill>
        <p:spPr bwMode="auto">
          <a:xfrm flipH="1">
            <a:off x="8192330" y="132207"/>
            <a:ext cx="927765" cy="1224136"/>
          </a:xfrm>
          <a:prstGeom prst="rect">
            <a:avLst/>
          </a:prstGeom>
          <a:noFill/>
          <a:ln w="9525">
            <a:noFill/>
            <a:miter lim="800000"/>
            <a:headEnd/>
            <a:tailEnd/>
          </a:ln>
        </p:spPr>
      </p:pic>
    </p:spTree>
    <p:extLst>
      <p:ext uri="{BB962C8B-B14F-4D97-AF65-F5344CB8AC3E}">
        <p14:creationId xmlns="" xmlns:p14="http://schemas.microsoft.com/office/powerpoint/2010/main" val="227661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19672" y="332656"/>
            <a:ext cx="5400600" cy="461665"/>
          </a:xfrm>
          <a:prstGeom prst="rect">
            <a:avLst/>
          </a:prstGeom>
        </p:spPr>
        <p:txBody>
          <a:bodyPr wrap="square">
            <a:spAutoFit/>
          </a:bodyPr>
          <a:lstStyle/>
          <a:p>
            <a:pPr algn="ctr"/>
            <a:r>
              <a:rPr lang="es-PE" sz="2400" b="1" dirty="0">
                <a:solidFill>
                  <a:srgbClr val="0070C0"/>
                </a:solidFill>
                <a:latin typeface="Algerian" pitchFamily="82" charset="0"/>
              </a:rPr>
              <a:t>Inversiones de Capital </a:t>
            </a:r>
          </a:p>
        </p:txBody>
      </p:sp>
      <p:sp>
        <p:nvSpPr>
          <p:cNvPr id="3" name="2 Rectángulo"/>
          <p:cNvSpPr/>
          <p:nvPr/>
        </p:nvSpPr>
        <p:spPr>
          <a:xfrm>
            <a:off x="899592" y="1196752"/>
            <a:ext cx="6696744" cy="2554545"/>
          </a:xfrm>
          <a:prstGeom prst="rect">
            <a:avLst/>
          </a:prstGeom>
        </p:spPr>
        <p:txBody>
          <a:bodyPr wrap="square">
            <a:spAutoFit/>
          </a:bodyPr>
          <a:lstStyle/>
          <a:p>
            <a:r>
              <a:rPr lang="es-PE" sz="2000" dirty="0"/>
              <a:t>Considera que si la corporación tiene fuertes recursos financieros tendrá una mejor posición competitiva frente a competidores más pequeños, le permitirá sobrevivir más tiempo que éstos en una guerra de desgaste, invertir en activos que otras compañías no pueden hacer, tener un alcance global o ampliar el mercado nacional e influir sobre el poder político de los países o regiones donde operan. </a:t>
            </a:r>
            <a:br>
              <a:rPr lang="es-PE" sz="2000" dirty="0"/>
            </a:br>
            <a:endParaRPr lang="es-PE" sz="2000" dirty="0"/>
          </a:p>
        </p:txBody>
      </p:sp>
      <p:sp>
        <p:nvSpPr>
          <p:cNvPr id="4" name="3 Rectángulo"/>
          <p:cNvSpPr/>
          <p:nvPr/>
        </p:nvSpPr>
        <p:spPr>
          <a:xfrm>
            <a:off x="1060987" y="3544399"/>
            <a:ext cx="6673226" cy="707886"/>
          </a:xfrm>
          <a:prstGeom prst="rect">
            <a:avLst/>
          </a:prstGeom>
        </p:spPr>
        <p:txBody>
          <a:bodyPr wrap="square">
            <a:spAutoFit/>
          </a:bodyPr>
          <a:lstStyle/>
          <a:p>
            <a:pPr algn="ctr"/>
            <a:r>
              <a:rPr lang="es-PE" sz="2000" b="1" dirty="0">
                <a:solidFill>
                  <a:srgbClr val="0070C0"/>
                </a:solidFill>
              </a:rPr>
              <a:t>Desventaja en Costos independientemente de la Escala </a:t>
            </a:r>
            <a:br>
              <a:rPr lang="es-PE" sz="2000" b="1" dirty="0">
                <a:solidFill>
                  <a:srgbClr val="0070C0"/>
                </a:solidFill>
              </a:rPr>
            </a:br>
            <a:endParaRPr lang="es-PE" sz="2000" b="1" dirty="0">
              <a:solidFill>
                <a:srgbClr val="0070C0"/>
              </a:solidFill>
            </a:endParaRPr>
          </a:p>
        </p:txBody>
      </p:sp>
      <p:sp>
        <p:nvSpPr>
          <p:cNvPr id="5" name="4 Rectángulo"/>
          <p:cNvSpPr/>
          <p:nvPr/>
        </p:nvSpPr>
        <p:spPr>
          <a:xfrm>
            <a:off x="899592" y="4221088"/>
            <a:ext cx="7776864" cy="1631216"/>
          </a:xfrm>
          <a:prstGeom prst="rect">
            <a:avLst/>
          </a:prstGeom>
        </p:spPr>
        <p:txBody>
          <a:bodyPr wrap="square">
            <a:spAutoFit/>
          </a:bodyPr>
          <a:lstStyle/>
          <a:p>
            <a:r>
              <a:rPr lang="es-PE" sz="2000" dirty="0"/>
              <a:t>Para utilizar ésta barrera la compañía dominante utiliza su ventaja en costos para invertir en campañas promocionales, en el rediseño del producto para evitar el ingreso de sustitutos o en nueva tecnología para evitar que la competencia cree un nicho. </a:t>
            </a:r>
            <a:br>
              <a:rPr lang="es-PE" sz="2000" dirty="0"/>
            </a:br>
            <a:endParaRPr lang="es-PE" sz="2000" dirty="0"/>
          </a:p>
        </p:txBody>
      </p:sp>
      <p:pic>
        <p:nvPicPr>
          <p:cNvPr id="6" name="il_fi" descr="http://1.bp.blogspot.com/_-pRmOWuBI-c/Se43YjJmtAI/AAAAAAAAAAM/TSGI8n_IbeQ/s320/LOGO_UAP2.jpg"/>
          <p:cNvPicPr/>
          <p:nvPr/>
        </p:nvPicPr>
        <p:blipFill>
          <a:blip r:embed="rId2"/>
          <a:srcRect/>
          <a:stretch>
            <a:fillRect/>
          </a:stretch>
        </p:blipFill>
        <p:spPr bwMode="auto">
          <a:xfrm flipH="1">
            <a:off x="8042236" y="31629"/>
            <a:ext cx="1080120" cy="949099"/>
          </a:xfrm>
          <a:prstGeom prst="rect">
            <a:avLst/>
          </a:prstGeom>
          <a:noFill/>
          <a:ln w="9525">
            <a:noFill/>
            <a:miter lim="800000"/>
            <a:headEnd/>
            <a:tailEnd/>
          </a:ln>
        </p:spPr>
      </p:pic>
    </p:spTree>
    <p:extLst>
      <p:ext uri="{BB962C8B-B14F-4D97-AF65-F5344CB8AC3E}">
        <p14:creationId xmlns="" xmlns:p14="http://schemas.microsoft.com/office/powerpoint/2010/main" val="1275332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404664"/>
            <a:ext cx="6840760" cy="1077218"/>
          </a:xfrm>
          <a:prstGeom prst="rect">
            <a:avLst/>
          </a:prstGeom>
        </p:spPr>
        <p:txBody>
          <a:bodyPr wrap="square">
            <a:spAutoFit/>
          </a:bodyPr>
          <a:lstStyle/>
          <a:p>
            <a:r>
              <a:rPr lang="es-PE" sz="2400" dirty="0">
                <a:solidFill>
                  <a:srgbClr val="FF0000"/>
                </a:solidFill>
                <a:latin typeface="Algerian" pitchFamily="82" charset="0"/>
              </a:rPr>
              <a:t>Acceso a los Canales de Distribución </a:t>
            </a:r>
            <a:br>
              <a:rPr lang="es-PE" sz="2400" dirty="0">
                <a:solidFill>
                  <a:srgbClr val="FF0000"/>
                </a:solidFill>
                <a:latin typeface="Algerian" pitchFamily="82" charset="0"/>
              </a:rPr>
            </a:br>
            <a:r>
              <a:rPr lang="es-PE" sz="2000" dirty="0">
                <a:solidFill>
                  <a:srgbClr val="FF0000"/>
                </a:solidFill>
              </a:rPr>
              <a:t/>
            </a:r>
            <a:br>
              <a:rPr lang="es-PE" sz="2000" dirty="0">
                <a:solidFill>
                  <a:srgbClr val="FF0000"/>
                </a:solidFill>
              </a:rPr>
            </a:br>
            <a:endParaRPr lang="es-PE" sz="2000" dirty="0">
              <a:solidFill>
                <a:srgbClr val="FF0000"/>
              </a:solidFill>
            </a:endParaRPr>
          </a:p>
        </p:txBody>
      </p:sp>
      <p:sp>
        <p:nvSpPr>
          <p:cNvPr id="3" name="2 Rectángulo"/>
          <p:cNvSpPr/>
          <p:nvPr/>
        </p:nvSpPr>
        <p:spPr>
          <a:xfrm>
            <a:off x="539552" y="1327994"/>
            <a:ext cx="7056784" cy="2031325"/>
          </a:xfrm>
          <a:prstGeom prst="rect">
            <a:avLst/>
          </a:prstGeom>
        </p:spPr>
        <p:txBody>
          <a:bodyPr wrap="square">
            <a:spAutoFit/>
          </a:bodyPr>
          <a:lstStyle/>
          <a:p>
            <a:r>
              <a:rPr lang="es-PE" dirty="0"/>
              <a:t>En la medida que los canales de distribución para un producto estén bien atendidos por las firmas establecidas, los nuevos competidores deben convencer a los distribuidores que acepten sus productos mediante reducción de precios y aumento de márgenes de utilidad para el canal, compartir costos de promoción del distribuidor, comprometerse en mayores esfuerzos promocionales en el punto de venta, </a:t>
            </a:r>
            <a:r>
              <a:rPr lang="es-PE" dirty="0" smtClean="0"/>
              <a:t>etc., </a:t>
            </a:r>
            <a:r>
              <a:rPr lang="es-PE" dirty="0"/>
              <a:t>lo que reducirá las utilidades de la compañía entrante. </a:t>
            </a:r>
          </a:p>
        </p:txBody>
      </p:sp>
      <p:sp>
        <p:nvSpPr>
          <p:cNvPr id="4" name="3 Rectángulo"/>
          <p:cNvSpPr/>
          <p:nvPr/>
        </p:nvSpPr>
        <p:spPr>
          <a:xfrm>
            <a:off x="2051720" y="3359319"/>
            <a:ext cx="4572000" cy="707886"/>
          </a:xfrm>
          <a:prstGeom prst="rect">
            <a:avLst/>
          </a:prstGeom>
        </p:spPr>
        <p:txBody>
          <a:bodyPr>
            <a:spAutoFit/>
          </a:bodyPr>
          <a:lstStyle/>
          <a:p>
            <a:r>
              <a:rPr lang="es-PE" sz="2000" dirty="0">
                <a:solidFill>
                  <a:srgbClr val="FF0000"/>
                </a:solidFill>
              </a:rPr>
              <a:t>Política Gubernamental </a:t>
            </a:r>
            <a:br>
              <a:rPr lang="es-PE" sz="2000" dirty="0">
                <a:solidFill>
                  <a:srgbClr val="FF0000"/>
                </a:solidFill>
              </a:rPr>
            </a:br>
            <a:endParaRPr lang="es-PE" sz="2000" dirty="0">
              <a:solidFill>
                <a:srgbClr val="FF0000"/>
              </a:solidFill>
            </a:endParaRPr>
          </a:p>
        </p:txBody>
      </p:sp>
      <p:sp>
        <p:nvSpPr>
          <p:cNvPr id="5" name="4 Rectángulo"/>
          <p:cNvSpPr/>
          <p:nvPr/>
        </p:nvSpPr>
        <p:spPr>
          <a:xfrm>
            <a:off x="755576" y="4149080"/>
            <a:ext cx="6696744" cy="1015663"/>
          </a:xfrm>
          <a:prstGeom prst="rect">
            <a:avLst/>
          </a:prstGeom>
        </p:spPr>
        <p:txBody>
          <a:bodyPr wrap="square">
            <a:spAutoFit/>
          </a:bodyPr>
          <a:lstStyle/>
          <a:p>
            <a:r>
              <a:rPr lang="es-PE" sz="2000" dirty="0"/>
              <a:t>Las políticas gubernamentales pueden limitar o hasta impedir la entrada de nuevos competidores expidiendo leyes, normas y requisitos. </a:t>
            </a:r>
          </a:p>
        </p:txBody>
      </p:sp>
      <p:pic>
        <p:nvPicPr>
          <p:cNvPr id="6" name="il_fi" descr="http://1.bp.blogspot.com/_-pRmOWuBI-c/Se43YjJmtAI/AAAAAAAAAAM/TSGI8n_IbeQ/s320/LOGO_UAP2.jpg"/>
          <p:cNvPicPr/>
          <p:nvPr/>
        </p:nvPicPr>
        <p:blipFill>
          <a:blip r:embed="rId2"/>
          <a:srcRect/>
          <a:stretch>
            <a:fillRect/>
          </a:stretch>
        </p:blipFill>
        <p:spPr bwMode="auto">
          <a:xfrm flipH="1">
            <a:off x="8193366" y="200058"/>
            <a:ext cx="756592" cy="996694"/>
          </a:xfrm>
          <a:prstGeom prst="rect">
            <a:avLst/>
          </a:prstGeom>
          <a:noFill/>
          <a:ln w="9525">
            <a:noFill/>
            <a:miter lim="800000"/>
            <a:headEnd/>
            <a:tailEnd/>
          </a:ln>
        </p:spPr>
      </p:pic>
    </p:spTree>
    <p:extLst>
      <p:ext uri="{BB962C8B-B14F-4D97-AF65-F5344CB8AC3E}">
        <p14:creationId xmlns="" xmlns:p14="http://schemas.microsoft.com/office/powerpoint/2010/main" val="3040906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lh5.ggpht.com/paulasanchez2007/SHeVXRAgBJI/AAAAAAAAA0I/bKEpLMgd5ns/image%5B12%5D.png"/>
          <p:cNvPicPr/>
          <p:nvPr/>
        </p:nvPicPr>
        <p:blipFill>
          <a:blip r:embed="rId2"/>
          <a:srcRect/>
          <a:stretch>
            <a:fillRect/>
          </a:stretch>
        </p:blipFill>
        <p:spPr bwMode="auto">
          <a:xfrm>
            <a:off x="539552" y="548680"/>
            <a:ext cx="7776864" cy="5616624"/>
          </a:xfrm>
          <a:prstGeom prst="rect">
            <a:avLst/>
          </a:prstGeom>
          <a:ln>
            <a:headEnd/>
            <a:tailEnd/>
          </a:ln>
        </p:spPr>
        <p:style>
          <a:lnRef idx="2">
            <a:schemeClr val="accent1"/>
          </a:lnRef>
          <a:fillRef idx="1">
            <a:schemeClr val="lt1"/>
          </a:fillRef>
          <a:effectRef idx="0">
            <a:schemeClr val="accent1"/>
          </a:effectRef>
          <a:fontRef idx="minor">
            <a:schemeClr val="dk1"/>
          </a:fontRef>
        </p:style>
      </p:pic>
      <p:pic>
        <p:nvPicPr>
          <p:cNvPr id="3" name="il_fi" descr="http://1.bp.blogspot.com/_-pRmOWuBI-c/Se43YjJmtAI/AAAAAAAAAAM/TSGI8n_IbeQ/s320/LOGO_UAP2.jpg"/>
          <p:cNvPicPr/>
          <p:nvPr/>
        </p:nvPicPr>
        <p:blipFill>
          <a:blip r:embed="rId3"/>
          <a:srcRect/>
          <a:stretch>
            <a:fillRect/>
          </a:stretch>
        </p:blipFill>
        <p:spPr bwMode="auto">
          <a:xfrm flipH="1">
            <a:off x="8172400" y="20349"/>
            <a:ext cx="865871" cy="1224136"/>
          </a:xfrm>
          <a:prstGeom prst="rect">
            <a:avLst/>
          </a:prstGeom>
          <a:noFill/>
          <a:ln w="9525">
            <a:noFill/>
            <a:miter lim="800000"/>
            <a:headEnd/>
            <a:tailEnd/>
          </a:ln>
        </p:spPr>
      </p:pic>
    </p:spTree>
    <p:extLst>
      <p:ext uri="{BB962C8B-B14F-4D97-AF65-F5344CB8AC3E}">
        <p14:creationId xmlns="" xmlns:p14="http://schemas.microsoft.com/office/powerpoint/2010/main" val="66584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ext uri="{D42A27DB-BD31-4B8C-83A1-F6EECF244321}">
                <p14:modId xmlns="" xmlns:p14="http://schemas.microsoft.com/office/powerpoint/2010/main" val="2817857267"/>
              </p:ext>
            </p:extLst>
          </p:nvPr>
        </p:nvGraphicFramePr>
        <p:xfrm>
          <a:off x="428596" y="500042"/>
          <a:ext cx="8358246"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5 Diagrama"/>
          <p:cNvGraphicFramePr/>
          <p:nvPr>
            <p:extLst>
              <p:ext uri="{D42A27DB-BD31-4B8C-83A1-F6EECF244321}">
                <p14:modId xmlns="" xmlns:p14="http://schemas.microsoft.com/office/powerpoint/2010/main" val="1198885132"/>
              </p:ext>
            </p:extLst>
          </p:nvPr>
        </p:nvGraphicFramePr>
        <p:xfrm>
          <a:off x="3857620" y="2500306"/>
          <a:ext cx="1571636" cy="157163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4" name="il_fi" descr="http://1.bp.blogspot.com/_-pRmOWuBI-c/Se43YjJmtAI/AAAAAAAAAAM/TSGI8n_IbeQ/s320/LOGO_UAP2.jpg"/>
          <p:cNvPicPr/>
          <p:nvPr/>
        </p:nvPicPr>
        <p:blipFill>
          <a:blip r:embed="rId10"/>
          <a:srcRect/>
          <a:stretch>
            <a:fillRect/>
          </a:stretch>
        </p:blipFill>
        <p:spPr bwMode="auto">
          <a:xfrm flipH="1">
            <a:off x="8244408" y="0"/>
            <a:ext cx="889228" cy="122413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grpId="0" nodeType="clickEffect">
                                  <p:stCondLst>
                                    <p:cond delay="0"/>
                                  </p:stCondLst>
                                  <p:childTnLst>
                                    <p:animClr clrSpc="rgb" dir="cw">
                                      <p:cBhvr>
                                        <p:cTn id="6" dur="2000" fill="hold"/>
                                        <p:tgtEl>
                                          <p:spTgt spid="3">
                                            <p:graphicEl>
                                              <a:dgm id="{A7E868F8-ECA7-4EF7-9BA5-83DD10E2666A}"/>
                                            </p:graphicEl>
                                          </p:spTgt>
                                        </p:tgtEl>
                                        <p:attrNameLst>
                                          <p:attrName>fillcolor</p:attrName>
                                        </p:attrNameLst>
                                      </p:cBhvr>
                                      <p:to>
                                        <a:schemeClr val="accent2"/>
                                      </p:to>
                                    </p:animClr>
                                    <p:set>
                                      <p:cBhvr>
                                        <p:cTn id="7" dur="2000" fill="hold"/>
                                        <p:tgtEl>
                                          <p:spTgt spid="3">
                                            <p:graphicEl>
                                              <a:dgm id="{A7E868F8-ECA7-4EF7-9BA5-83DD10E2666A}"/>
                                            </p:graphicEl>
                                          </p:spTgt>
                                        </p:tgtEl>
                                        <p:attrNameLst>
                                          <p:attrName>fill.type</p:attrName>
                                        </p:attrNameLst>
                                      </p:cBhvr>
                                      <p:to>
                                        <p:strVal val="solid"/>
                                      </p:to>
                                    </p:set>
                                    <p:set>
                                      <p:cBhvr>
                                        <p:cTn id="8" dur="2000" fill="hold"/>
                                        <p:tgtEl>
                                          <p:spTgt spid="3">
                                            <p:graphicEl>
                                              <a:dgm id="{A7E868F8-ECA7-4EF7-9BA5-83DD10E2666A}"/>
                                            </p:graphicEl>
                                          </p:spTgt>
                                        </p:tgtEl>
                                        <p:attrNameLst>
                                          <p:attrName>fill.on</p:attrName>
                                        </p:attrNameLst>
                                      </p:cBhvr>
                                      <p:to>
                                        <p:strVal val="true"/>
                                      </p:to>
                                    </p:set>
                                  </p:childTnLst>
                                </p:cTn>
                              </p:par>
                              <p:par>
                                <p:cTn id="9" presetID="1" presetClass="emph" presetSubtype="2" fill="hold" grpId="0" nodeType="withEffect">
                                  <p:stCondLst>
                                    <p:cond delay="0"/>
                                  </p:stCondLst>
                                  <p:childTnLst>
                                    <p:animClr clrSpc="rgb" dir="cw">
                                      <p:cBhvr>
                                        <p:cTn id="10" dur="2000" fill="hold"/>
                                        <p:tgtEl>
                                          <p:spTgt spid="3">
                                            <p:graphicEl>
                                              <a:dgm id="{51366A5D-E98D-49B4-8033-5CE7C3B578B8}"/>
                                            </p:graphicEl>
                                          </p:spTgt>
                                        </p:tgtEl>
                                        <p:attrNameLst>
                                          <p:attrName>fillcolor</p:attrName>
                                        </p:attrNameLst>
                                      </p:cBhvr>
                                      <p:to>
                                        <a:schemeClr val="accent2"/>
                                      </p:to>
                                    </p:animClr>
                                    <p:set>
                                      <p:cBhvr>
                                        <p:cTn id="11" dur="2000" fill="hold"/>
                                        <p:tgtEl>
                                          <p:spTgt spid="3">
                                            <p:graphicEl>
                                              <a:dgm id="{51366A5D-E98D-49B4-8033-5CE7C3B578B8}"/>
                                            </p:graphicEl>
                                          </p:spTgt>
                                        </p:tgtEl>
                                        <p:attrNameLst>
                                          <p:attrName>fill.type</p:attrName>
                                        </p:attrNameLst>
                                      </p:cBhvr>
                                      <p:to>
                                        <p:strVal val="solid"/>
                                      </p:to>
                                    </p:set>
                                    <p:set>
                                      <p:cBhvr>
                                        <p:cTn id="12" dur="2000" fill="hold"/>
                                        <p:tgtEl>
                                          <p:spTgt spid="3">
                                            <p:graphicEl>
                                              <a:dgm id="{51366A5D-E98D-49B4-8033-5CE7C3B578B8}"/>
                                            </p:graphicEl>
                                          </p:spTgt>
                                        </p:tgtEl>
                                        <p:attrNameLst>
                                          <p:attrName>fill.on</p:attrName>
                                        </p:attrNameLst>
                                      </p:cBhvr>
                                      <p:to>
                                        <p:strVal val="true"/>
                                      </p:to>
                                    </p:set>
                                  </p:childTnLst>
                                </p:cTn>
                              </p:par>
                              <p:par>
                                <p:cTn id="13" presetID="1" presetClass="emph" presetSubtype="2" fill="hold" grpId="0" nodeType="withEffect">
                                  <p:stCondLst>
                                    <p:cond delay="0"/>
                                  </p:stCondLst>
                                  <p:childTnLst>
                                    <p:animClr clrSpc="rgb" dir="cw">
                                      <p:cBhvr>
                                        <p:cTn id="14" dur="2000" fill="hold"/>
                                        <p:tgtEl>
                                          <p:spTgt spid="3">
                                            <p:graphicEl>
                                              <a:dgm id="{8A347A0A-43E6-4AE3-AE72-AAC8CCCA1C51}"/>
                                            </p:graphicEl>
                                          </p:spTgt>
                                        </p:tgtEl>
                                        <p:attrNameLst>
                                          <p:attrName>fillcolor</p:attrName>
                                        </p:attrNameLst>
                                      </p:cBhvr>
                                      <p:to>
                                        <a:schemeClr val="accent2"/>
                                      </p:to>
                                    </p:animClr>
                                    <p:set>
                                      <p:cBhvr>
                                        <p:cTn id="15" dur="2000" fill="hold"/>
                                        <p:tgtEl>
                                          <p:spTgt spid="3">
                                            <p:graphicEl>
                                              <a:dgm id="{8A347A0A-43E6-4AE3-AE72-AAC8CCCA1C51}"/>
                                            </p:graphicEl>
                                          </p:spTgt>
                                        </p:tgtEl>
                                        <p:attrNameLst>
                                          <p:attrName>fill.type</p:attrName>
                                        </p:attrNameLst>
                                      </p:cBhvr>
                                      <p:to>
                                        <p:strVal val="solid"/>
                                      </p:to>
                                    </p:set>
                                    <p:set>
                                      <p:cBhvr>
                                        <p:cTn id="16" dur="2000" fill="hold"/>
                                        <p:tgtEl>
                                          <p:spTgt spid="3">
                                            <p:graphicEl>
                                              <a:dgm id="{8A347A0A-43E6-4AE3-AE72-AAC8CCCA1C51}"/>
                                            </p:graphicEl>
                                          </p:spTgt>
                                        </p:tgtEl>
                                        <p:attrNameLst>
                                          <p:attrName>fill.on</p:attrName>
                                        </p:attrNameLst>
                                      </p:cBhvr>
                                      <p:to>
                                        <p:strVal val="true"/>
                                      </p:to>
                                    </p:set>
                                  </p:childTnLst>
                                </p:cTn>
                              </p:par>
                              <p:par>
                                <p:cTn id="17" presetID="1" presetClass="emph" presetSubtype="2" fill="hold" grpId="0" nodeType="withEffect">
                                  <p:stCondLst>
                                    <p:cond delay="0"/>
                                  </p:stCondLst>
                                  <p:childTnLst>
                                    <p:animClr clrSpc="rgb" dir="cw">
                                      <p:cBhvr>
                                        <p:cTn id="18" dur="2000" fill="hold"/>
                                        <p:tgtEl>
                                          <p:spTgt spid="3">
                                            <p:graphicEl>
                                              <a:dgm id="{D49D9088-89A3-4AE3-A71B-AB4BF774EEEE}"/>
                                            </p:graphicEl>
                                          </p:spTgt>
                                        </p:tgtEl>
                                        <p:attrNameLst>
                                          <p:attrName>fillcolor</p:attrName>
                                        </p:attrNameLst>
                                      </p:cBhvr>
                                      <p:to>
                                        <a:schemeClr val="accent2"/>
                                      </p:to>
                                    </p:animClr>
                                    <p:set>
                                      <p:cBhvr>
                                        <p:cTn id="19" dur="2000" fill="hold"/>
                                        <p:tgtEl>
                                          <p:spTgt spid="3">
                                            <p:graphicEl>
                                              <a:dgm id="{D49D9088-89A3-4AE3-A71B-AB4BF774EEEE}"/>
                                            </p:graphicEl>
                                          </p:spTgt>
                                        </p:tgtEl>
                                        <p:attrNameLst>
                                          <p:attrName>fill.type</p:attrName>
                                        </p:attrNameLst>
                                      </p:cBhvr>
                                      <p:to>
                                        <p:strVal val="solid"/>
                                      </p:to>
                                    </p:set>
                                    <p:set>
                                      <p:cBhvr>
                                        <p:cTn id="20" dur="2000" fill="hold"/>
                                        <p:tgtEl>
                                          <p:spTgt spid="3">
                                            <p:graphicEl>
                                              <a:dgm id="{D49D9088-89A3-4AE3-A71B-AB4BF774EEEE}"/>
                                            </p:graphicEl>
                                          </p:spTgt>
                                        </p:tgtEl>
                                        <p:attrNameLst>
                                          <p:attrName>fill.on</p:attrName>
                                        </p:attrNameLst>
                                      </p:cBhvr>
                                      <p:to>
                                        <p:strVal val="true"/>
                                      </p:to>
                                    </p:set>
                                  </p:childTnLst>
                                </p:cTn>
                              </p:par>
                              <p:par>
                                <p:cTn id="21" presetID="1" presetClass="emph" presetSubtype="2" fill="hold" grpId="0" nodeType="withEffect">
                                  <p:stCondLst>
                                    <p:cond delay="0"/>
                                  </p:stCondLst>
                                  <p:childTnLst>
                                    <p:animClr clrSpc="rgb" dir="cw">
                                      <p:cBhvr>
                                        <p:cTn id="22" dur="2000" fill="hold"/>
                                        <p:tgtEl>
                                          <p:spTgt spid="3">
                                            <p:graphicEl>
                                              <a:dgm id="{006D080E-ADD9-457A-8346-627DA70C2A46}"/>
                                            </p:graphicEl>
                                          </p:spTgt>
                                        </p:tgtEl>
                                        <p:attrNameLst>
                                          <p:attrName>fillcolor</p:attrName>
                                        </p:attrNameLst>
                                      </p:cBhvr>
                                      <p:to>
                                        <a:schemeClr val="accent2"/>
                                      </p:to>
                                    </p:animClr>
                                    <p:set>
                                      <p:cBhvr>
                                        <p:cTn id="23" dur="2000" fill="hold"/>
                                        <p:tgtEl>
                                          <p:spTgt spid="3">
                                            <p:graphicEl>
                                              <a:dgm id="{006D080E-ADD9-457A-8346-627DA70C2A46}"/>
                                            </p:graphicEl>
                                          </p:spTgt>
                                        </p:tgtEl>
                                        <p:attrNameLst>
                                          <p:attrName>fill.type</p:attrName>
                                        </p:attrNameLst>
                                      </p:cBhvr>
                                      <p:to>
                                        <p:strVal val="solid"/>
                                      </p:to>
                                    </p:set>
                                    <p:set>
                                      <p:cBhvr>
                                        <p:cTn id="24" dur="2000" fill="hold"/>
                                        <p:tgtEl>
                                          <p:spTgt spid="3">
                                            <p:graphicEl>
                                              <a:dgm id="{006D080E-ADD9-457A-8346-627DA70C2A46}"/>
                                            </p:graphicEl>
                                          </p:spTgt>
                                        </p:tgtEl>
                                        <p:attrNameLst>
                                          <p:attrName>fill.on</p:attrName>
                                        </p:attrNameLst>
                                      </p:cBhvr>
                                      <p:to>
                                        <p:strVal val="true"/>
                                      </p:to>
                                    </p:set>
                                  </p:childTnLst>
                                </p:cTn>
                              </p:par>
                              <p:par>
                                <p:cTn id="25" presetID="1" presetClass="emph" presetSubtype="2" fill="hold" grpId="0" nodeType="withEffect">
                                  <p:stCondLst>
                                    <p:cond delay="0"/>
                                  </p:stCondLst>
                                  <p:childTnLst>
                                    <p:animClr clrSpc="rgb" dir="cw">
                                      <p:cBhvr>
                                        <p:cTn id="26" dur="2000" fill="hold"/>
                                        <p:tgtEl>
                                          <p:spTgt spid="3">
                                            <p:graphicEl>
                                              <a:dgm id="{F10E2598-44E4-4645-BB5D-AF0203E38D0A}"/>
                                            </p:graphicEl>
                                          </p:spTgt>
                                        </p:tgtEl>
                                        <p:attrNameLst>
                                          <p:attrName>fillcolor</p:attrName>
                                        </p:attrNameLst>
                                      </p:cBhvr>
                                      <p:to>
                                        <a:schemeClr val="accent2"/>
                                      </p:to>
                                    </p:animClr>
                                    <p:set>
                                      <p:cBhvr>
                                        <p:cTn id="27" dur="2000" fill="hold"/>
                                        <p:tgtEl>
                                          <p:spTgt spid="3">
                                            <p:graphicEl>
                                              <a:dgm id="{F10E2598-44E4-4645-BB5D-AF0203E38D0A}"/>
                                            </p:graphicEl>
                                          </p:spTgt>
                                        </p:tgtEl>
                                        <p:attrNameLst>
                                          <p:attrName>fill.type</p:attrName>
                                        </p:attrNameLst>
                                      </p:cBhvr>
                                      <p:to>
                                        <p:strVal val="solid"/>
                                      </p:to>
                                    </p:set>
                                    <p:set>
                                      <p:cBhvr>
                                        <p:cTn id="28" dur="2000" fill="hold"/>
                                        <p:tgtEl>
                                          <p:spTgt spid="3">
                                            <p:graphicEl>
                                              <a:dgm id="{F10E2598-44E4-4645-BB5D-AF0203E38D0A}"/>
                                            </p:graphicEl>
                                          </p:spTgt>
                                        </p:tgtEl>
                                        <p:attrNameLst>
                                          <p:attrName>fill.on</p:attrName>
                                        </p:attrNameLst>
                                      </p:cBhvr>
                                      <p:to>
                                        <p:strVal val="true"/>
                                      </p:to>
                                    </p:set>
                                  </p:childTnLst>
                                </p:cTn>
                              </p:par>
                              <p:par>
                                <p:cTn id="29" presetID="1" presetClass="emph" presetSubtype="2" fill="hold" grpId="0" nodeType="withEffect">
                                  <p:stCondLst>
                                    <p:cond delay="0"/>
                                  </p:stCondLst>
                                  <p:childTnLst>
                                    <p:animClr clrSpc="rgb" dir="cw">
                                      <p:cBhvr>
                                        <p:cTn id="30" dur="2000" fill="hold"/>
                                        <p:tgtEl>
                                          <p:spTgt spid="3">
                                            <p:graphicEl>
                                              <a:dgm id="{BE36C6C1-2FF4-4FEE-B957-278BF5347734}"/>
                                            </p:graphicEl>
                                          </p:spTgt>
                                        </p:tgtEl>
                                        <p:attrNameLst>
                                          <p:attrName>fillcolor</p:attrName>
                                        </p:attrNameLst>
                                      </p:cBhvr>
                                      <p:to>
                                        <a:schemeClr val="accent2"/>
                                      </p:to>
                                    </p:animClr>
                                    <p:set>
                                      <p:cBhvr>
                                        <p:cTn id="31" dur="2000" fill="hold"/>
                                        <p:tgtEl>
                                          <p:spTgt spid="3">
                                            <p:graphicEl>
                                              <a:dgm id="{BE36C6C1-2FF4-4FEE-B957-278BF5347734}"/>
                                            </p:graphicEl>
                                          </p:spTgt>
                                        </p:tgtEl>
                                        <p:attrNameLst>
                                          <p:attrName>fill.type</p:attrName>
                                        </p:attrNameLst>
                                      </p:cBhvr>
                                      <p:to>
                                        <p:strVal val="solid"/>
                                      </p:to>
                                    </p:set>
                                    <p:set>
                                      <p:cBhvr>
                                        <p:cTn id="32" dur="2000" fill="hold"/>
                                        <p:tgtEl>
                                          <p:spTgt spid="3">
                                            <p:graphicEl>
                                              <a:dgm id="{BE36C6C1-2FF4-4FEE-B957-278BF5347734}"/>
                                            </p:graphicEl>
                                          </p:spTgt>
                                        </p:tgtEl>
                                        <p:attrNameLst>
                                          <p:attrName>fill.on</p:attrName>
                                        </p:attrNameLst>
                                      </p:cBhvr>
                                      <p:to>
                                        <p:strVal val="true"/>
                                      </p:to>
                                    </p:set>
                                  </p:childTnLst>
                                </p:cTn>
                              </p:par>
                              <p:par>
                                <p:cTn id="33" presetID="1" presetClass="emph" presetSubtype="2" fill="hold" grpId="0" nodeType="withEffect">
                                  <p:stCondLst>
                                    <p:cond delay="0"/>
                                  </p:stCondLst>
                                  <p:childTnLst>
                                    <p:animClr clrSpc="rgb" dir="cw">
                                      <p:cBhvr>
                                        <p:cTn id="34" dur="2000" fill="hold"/>
                                        <p:tgtEl>
                                          <p:spTgt spid="3">
                                            <p:graphicEl>
                                              <a:dgm id="{A1496CD0-BA30-4649-BA1E-5ADA6504F58B}"/>
                                            </p:graphicEl>
                                          </p:spTgt>
                                        </p:tgtEl>
                                        <p:attrNameLst>
                                          <p:attrName>fillcolor</p:attrName>
                                        </p:attrNameLst>
                                      </p:cBhvr>
                                      <p:to>
                                        <a:schemeClr val="accent2"/>
                                      </p:to>
                                    </p:animClr>
                                    <p:set>
                                      <p:cBhvr>
                                        <p:cTn id="35" dur="2000" fill="hold"/>
                                        <p:tgtEl>
                                          <p:spTgt spid="3">
                                            <p:graphicEl>
                                              <a:dgm id="{A1496CD0-BA30-4649-BA1E-5ADA6504F58B}"/>
                                            </p:graphicEl>
                                          </p:spTgt>
                                        </p:tgtEl>
                                        <p:attrNameLst>
                                          <p:attrName>fill.type</p:attrName>
                                        </p:attrNameLst>
                                      </p:cBhvr>
                                      <p:to>
                                        <p:strVal val="solid"/>
                                      </p:to>
                                    </p:set>
                                    <p:set>
                                      <p:cBhvr>
                                        <p:cTn id="36" dur="2000" fill="hold"/>
                                        <p:tgtEl>
                                          <p:spTgt spid="3">
                                            <p:graphicEl>
                                              <a:dgm id="{A1496CD0-BA30-4649-BA1E-5ADA6504F58B}"/>
                                            </p:graphicEl>
                                          </p:spTgt>
                                        </p:tgtEl>
                                        <p:attrNameLst>
                                          <p:attrName>fill.on</p:attrName>
                                        </p:attrNameLst>
                                      </p:cBhvr>
                                      <p:to>
                                        <p:strVal val="true"/>
                                      </p:to>
                                    </p:set>
                                  </p:childTnLst>
                                </p:cTn>
                              </p:par>
                              <p:par>
                                <p:cTn id="37" presetID="1" presetClass="emph" presetSubtype="2" fill="hold" grpId="0" nodeType="withEffect">
                                  <p:stCondLst>
                                    <p:cond delay="0"/>
                                  </p:stCondLst>
                                  <p:childTnLst>
                                    <p:animClr clrSpc="rgb" dir="cw">
                                      <p:cBhvr>
                                        <p:cTn id="38" dur="2000" fill="hold"/>
                                        <p:tgtEl>
                                          <p:spTgt spid="3">
                                            <p:graphicEl>
                                              <a:dgm id="{835DA15E-88B7-4192-B389-AD7E63CFD046}"/>
                                            </p:graphicEl>
                                          </p:spTgt>
                                        </p:tgtEl>
                                        <p:attrNameLst>
                                          <p:attrName>fillcolor</p:attrName>
                                        </p:attrNameLst>
                                      </p:cBhvr>
                                      <p:to>
                                        <a:schemeClr val="accent2"/>
                                      </p:to>
                                    </p:animClr>
                                    <p:set>
                                      <p:cBhvr>
                                        <p:cTn id="39" dur="2000" fill="hold"/>
                                        <p:tgtEl>
                                          <p:spTgt spid="3">
                                            <p:graphicEl>
                                              <a:dgm id="{835DA15E-88B7-4192-B389-AD7E63CFD046}"/>
                                            </p:graphicEl>
                                          </p:spTgt>
                                        </p:tgtEl>
                                        <p:attrNameLst>
                                          <p:attrName>fill.type</p:attrName>
                                        </p:attrNameLst>
                                      </p:cBhvr>
                                      <p:to>
                                        <p:strVal val="solid"/>
                                      </p:to>
                                    </p:set>
                                    <p:set>
                                      <p:cBhvr>
                                        <p:cTn id="40" dur="2000" fill="hold"/>
                                        <p:tgtEl>
                                          <p:spTgt spid="3">
                                            <p:graphicEl>
                                              <a:dgm id="{835DA15E-88B7-4192-B389-AD7E63CFD046}"/>
                                            </p:graphicEl>
                                          </p:spTgt>
                                        </p:tgtEl>
                                        <p:attrNameLst>
                                          <p:attrName>fill.on</p:attrName>
                                        </p:attrNameLst>
                                      </p:cBhvr>
                                      <p:to>
                                        <p:strVal val="true"/>
                                      </p:to>
                                    </p:set>
                                  </p:childTnLst>
                                </p:cTn>
                              </p:par>
                              <p:par>
                                <p:cTn id="41" presetID="1" presetClass="emph" presetSubtype="2" fill="hold" grpId="0" nodeType="withEffect">
                                  <p:stCondLst>
                                    <p:cond delay="0"/>
                                  </p:stCondLst>
                                  <p:childTnLst>
                                    <p:animClr clrSpc="rgb" dir="cw">
                                      <p:cBhvr>
                                        <p:cTn id="42" dur="2000" fill="hold"/>
                                        <p:tgtEl>
                                          <p:spTgt spid="3">
                                            <p:graphicEl>
                                              <a:dgm id="{C8C24DE1-5364-426B-9C13-35DE6C8F88C9}"/>
                                            </p:graphicEl>
                                          </p:spTgt>
                                        </p:tgtEl>
                                        <p:attrNameLst>
                                          <p:attrName>fillcolor</p:attrName>
                                        </p:attrNameLst>
                                      </p:cBhvr>
                                      <p:to>
                                        <a:schemeClr val="accent2"/>
                                      </p:to>
                                    </p:animClr>
                                    <p:set>
                                      <p:cBhvr>
                                        <p:cTn id="43" dur="2000" fill="hold"/>
                                        <p:tgtEl>
                                          <p:spTgt spid="3">
                                            <p:graphicEl>
                                              <a:dgm id="{C8C24DE1-5364-426B-9C13-35DE6C8F88C9}"/>
                                            </p:graphicEl>
                                          </p:spTgt>
                                        </p:tgtEl>
                                        <p:attrNameLst>
                                          <p:attrName>fill.type</p:attrName>
                                        </p:attrNameLst>
                                      </p:cBhvr>
                                      <p:to>
                                        <p:strVal val="solid"/>
                                      </p:to>
                                    </p:set>
                                    <p:set>
                                      <p:cBhvr>
                                        <p:cTn id="44" dur="2000" fill="hold"/>
                                        <p:tgtEl>
                                          <p:spTgt spid="3">
                                            <p:graphicEl>
                                              <a:dgm id="{C8C24DE1-5364-426B-9C13-35DE6C8F88C9}"/>
                                            </p:graphic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dirty="0"/>
          </a:p>
        </p:txBody>
      </p:sp>
      <p:graphicFrame>
        <p:nvGraphicFramePr>
          <p:cNvPr id="3" name="2 Objeto"/>
          <p:cNvGraphicFramePr>
            <a:graphicFrameLocks noChangeAspect="1"/>
          </p:cNvGraphicFramePr>
          <p:nvPr>
            <p:extLst>
              <p:ext uri="{D42A27DB-BD31-4B8C-83A1-F6EECF244321}">
                <p14:modId xmlns="" xmlns:p14="http://schemas.microsoft.com/office/powerpoint/2010/main" val="3855573247"/>
              </p:ext>
            </p:extLst>
          </p:nvPr>
        </p:nvGraphicFramePr>
        <p:xfrm>
          <a:off x="0" y="31629"/>
          <a:ext cx="9036496" cy="6552729"/>
        </p:xfrm>
        <a:graphic>
          <a:graphicData uri="http://schemas.openxmlformats.org/presentationml/2006/ole">
            <p:oleObj spid="_x0000_s7188" name="Documento" r:id="rId3" imgW="6385485" imgH="4192086" progId="Word.Document.12">
              <p:embed/>
            </p:oleObj>
          </a:graphicData>
        </a:graphic>
      </p:graphicFrame>
      <p:pic>
        <p:nvPicPr>
          <p:cNvPr id="4" name="il_fi" descr="http://1.bp.blogspot.com/_-pRmOWuBI-c/Se43YjJmtAI/AAAAAAAAAAM/TSGI8n_IbeQ/s320/LOGO_UAP2.jpg"/>
          <p:cNvPicPr/>
          <p:nvPr/>
        </p:nvPicPr>
        <p:blipFill>
          <a:blip r:embed="rId4"/>
          <a:srcRect/>
          <a:stretch>
            <a:fillRect/>
          </a:stretch>
        </p:blipFill>
        <p:spPr bwMode="auto">
          <a:xfrm flipH="1">
            <a:off x="8423920" y="31629"/>
            <a:ext cx="720080" cy="1224136"/>
          </a:xfrm>
          <a:prstGeom prst="rect">
            <a:avLst/>
          </a:prstGeom>
          <a:noFill/>
          <a:ln w="9525">
            <a:noFill/>
            <a:miter lim="800000"/>
            <a:headEnd/>
            <a:tailEnd/>
          </a:ln>
        </p:spPr>
      </p:pic>
    </p:spTree>
    <p:extLst>
      <p:ext uri="{BB962C8B-B14F-4D97-AF65-F5344CB8AC3E}">
        <p14:creationId xmlns="" xmlns:p14="http://schemas.microsoft.com/office/powerpoint/2010/main" val="3822112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rot="18996425">
            <a:off x="2929516" y="2931076"/>
            <a:ext cx="6387148" cy="1569660"/>
          </a:xfrm>
          <a:prstGeom prst="rect">
            <a:avLst/>
          </a:prstGeom>
          <a:noFill/>
        </p:spPr>
        <p:txBody>
          <a:bodyPr wrap="square" lIns="91440" tIns="45720" rIns="91440" bIns="45720">
            <a:spAutoFit/>
          </a:bodyPr>
          <a:lstStyle/>
          <a:p>
            <a:pPr algn="ctr"/>
            <a:r>
              <a:rPr lang="es-ES" sz="9600" b="1" cap="none" spc="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Algerian" pitchFamily="82" charset="0"/>
              </a:rPr>
              <a:t>Gracias </a:t>
            </a:r>
            <a:endParaRPr lang="es-ES" sz="9600" b="1" cap="none" spc="0" dirty="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latin typeface="Algerian" pitchFamily="82" charset="0"/>
            </a:endParaRPr>
          </a:p>
        </p:txBody>
      </p:sp>
      <p:sp>
        <p:nvSpPr>
          <p:cNvPr id="3" name="2 CuadroTexto"/>
          <p:cNvSpPr txBox="1"/>
          <p:nvPr/>
        </p:nvSpPr>
        <p:spPr>
          <a:xfrm rot="18561324">
            <a:off x="4712038" y="4409722"/>
            <a:ext cx="4505531" cy="646331"/>
          </a:xfrm>
          <a:prstGeom prst="rect">
            <a:avLst/>
          </a:prstGeom>
          <a:noFill/>
        </p:spPr>
        <p:txBody>
          <a:bodyPr wrap="square" rtlCol="0">
            <a:spAutoFit/>
          </a:bodyPr>
          <a:lstStyle/>
          <a:p>
            <a:r>
              <a:rPr lang="es-PE" sz="3600" dirty="0" smtClean="0">
                <a:solidFill>
                  <a:srgbClr val="FF0000"/>
                </a:solidFill>
                <a:latin typeface="Algerian" pitchFamily="82" charset="0"/>
              </a:rPr>
              <a:t>Por su atención </a:t>
            </a:r>
            <a:endParaRPr lang="es-PE" sz="3600" dirty="0">
              <a:solidFill>
                <a:srgbClr val="FF0000"/>
              </a:solidFill>
              <a:latin typeface="Algerian" pitchFamily="82" charset="0"/>
            </a:endParaRPr>
          </a:p>
        </p:txBody>
      </p:sp>
      <p:sp>
        <p:nvSpPr>
          <p:cNvPr id="4" name="3 CuadroTexto"/>
          <p:cNvSpPr txBox="1"/>
          <p:nvPr/>
        </p:nvSpPr>
        <p:spPr>
          <a:xfrm>
            <a:off x="714348" y="642918"/>
            <a:ext cx="4572032" cy="369332"/>
          </a:xfrm>
          <a:prstGeom prst="rect">
            <a:avLst/>
          </a:prstGeom>
          <a:noFill/>
        </p:spPr>
        <p:txBody>
          <a:bodyPr wrap="square" rtlCol="0">
            <a:spAutoFit/>
          </a:bodyPr>
          <a:lstStyle/>
          <a:p>
            <a:endParaRPr lang="es-PE" dirty="0"/>
          </a:p>
        </p:txBody>
      </p:sp>
      <p:graphicFrame>
        <p:nvGraphicFramePr>
          <p:cNvPr id="49154" name="Object 6">
            <a:hlinkClick r:id="" action="ppaction://ole?verb=0"/>
          </p:cNvPr>
          <p:cNvGraphicFramePr>
            <a:graphicFrameLocks/>
          </p:cNvGraphicFramePr>
          <p:nvPr/>
        </p:nvGraphicFramePr>
        <p:xfrm>
          <a:off x="7358082" y="285728"/>
          <a:ext cx="1595437" cy="1430337"/>
        </p:xfrm>
        <a:graphic>
          <a:graphicData uri="http://schemas.openxmlformats.org/presentationml/2006/ole">
            <p:oleObj spid="_x0000_s49154" name="Imagen" r:id="rId4" imgW="1593720" imgH="1428480" progId="">
              <p:embed/>
            </p:oleObj>
          </a:graphicData>
        </a:graphic>
      </p:graphicFrame>
      <p:sp>
        <p:nvSpPr>
          <p:cNvPr id="6" name="5 Rectángulo"/>
          <p:cNvSpPr/>
          <p:nvPr/>
        </p:nvSpPr>
        <p:spPr>
          <a:xfrm>
            <a:off x="214282" y="285728"/>
            <a:ext cx="4572000" cy="646331"/>
          </a:xfrm>
          <a:prstGeom prst="rect">
            <a:avLst/>
          </a:prstGeom>
        </p:spPr>
        <p:txBody>
          <a:bodyPr>
            <a:spAutoFit/>
          </a:bodyPr>
          <a:lstStyle/>
          <a:p>
            <a:pPr>
              <a:spcBef>
                <a:spcPct val="50000"/>
              </a:spcBef>
            </a:pPr>
            <a:r>
              <a:rPr lang="es-MX" dirty="0" smtClean="0">
                <a:latin typeface="Tahoma" pitchFamily="34" charset="0"/>
              </a:rPr>
              <a:t>LAS 10 MARCAS MÁS VALIOSAS DEL MUNDO</a:t>
            </a:r>
            <a:endParaRPr lang="es-ES" dirty="0">
              <a:latin typeface="Tahoma" pitchFamily="34" charset="0"/>
            </a:endParaRPr>
          </a:p>
        </p:txBody>
      </p:sp>
      <p:sp>
        <p:nvSpPr>
          <p:cNvPr id="7" name="6 Rectángulo"/>
          <p:cNvSpPr/>
          <p:nvPr/>
        </p:nvSpPr>
        <p:spPr>
          <a:xfrm>
            <a:off x="428596" y="1214422"/>
            <a:ext cx="4214842" cy="5770811"/>
          </a:xfrm>
          <a:prstGeom prst="rect">
            <a:avLst/>
          </a:prstGeom>
        </p:spPr>
        <p:txBody>
          <a:bodyPr wrap="square">
            <a:spAutoFit/>
          </a:bodyPr>
          <a:lstStyle/>
          <a:p>
            <a:pPr>
              <a:spcBef>
                <a:spcPct val="50000"/>
              </a:spcBef>
            </a:pPr>
            <a:r>
              <a:rPr lang="es-MX" b="1" dirty="0" smtClean="0">
                <a:latin typeface="Tahoma" pitchFamily="34" charset="0"/>
              </a:rPr>
              <a:t>Coca Cola: 70,000 millones de dólares</a:t>
            </a:r>
          </a:p>
          <a:p>
            <a:pPr>
              <a:spcBef>
                <a:spcPct val="50000"/>
              </a:spcBef>
            </a:pPr>
            <a:r>
              <a:rPr lang="es-MX" b="1" dirty="0" smtClean="0">
                <a:latin typeface="Tahoma" pitchFamily="34" charset="0"/>
              </a:rPr>
              <a:t>Microsoft: 65,000 millones de dólares</a:t>
            </a:r>
          </a:p>
          <a:p>
            <a:pPr>
              <a:spcBef>
                <a:spcPct val="50000"/>
              </a:spcBef>
            </a:pPr>
            <a:r>
              <a:rPr lang="es-MX" b="1" dirty="0" smtClean="0">
                <a:latin typeface="Tahoma" pitchFamily="34" charset="0"/>
              </a:rPr>
              <a:t>IBM: 52,000 millones de dólares</a:t>
            </a:r>
          </a:p>
          <a:p>
            <a:pPr>
              <a:spcBef>
                <a:spcPct val="50000"/>
              </a:spcBef>
            </a:pPr>
            <a:r>
              <a:rPr lang="es-MX" b="1" dirty="0" smtClean="0">
                <a:latin typeface="Tahoma" pitchFamily="34" charset="0"/>
              </a:rPr>
              <a:t>General Electric: 42,000 millones de dólares</a:t>
            </a:r>
          </a:p>
          <a:p>
            <a:pPr>
              <a:spcBef>
                <a:spcPct val="50000"/>
              </a:spcBef>
            </a:pPr>
            <a:r>
              <a:rPr lang="es-MX" b="1" dirty="0" smtClean="0">
                <a:latin typeface="Tahoma" pitchFamily="34" charset="0"/>
              </a:rPr>
              <a:t>Intel: 31,000 millones de dólares</a:t>
            </a:r>
          </a:p>
          <a:p>
            <a:pPr>
              <a:spcBef>
                <a:spcPct val="50000"/>
              </a:spcBef>
            </a:pPr>
            <a:r>
              <a:rPr lang="es-MX" b="1" dirty="0" smtClean="0">
                <a:latin typeface="Tahoma" pitchFamily="34" charset="0"/>
              </a:rPr>
              <a:t>Nokia: 29,000 millones de dólares</a:t>
            </a:r>
          </a:p>
          <a:p>
            <a:pPr>
              <a:spcBef>
                <a:spcPct val="50000"/>
              </a:spcBef>
            </a:pPr>
            <a:r>
              <a:rPr lang="es-MX" b="1" dirty="0" smtClean="0">
                <a:latin typeface="Tahoma" pitchFamily="34" charset="0"/>
              </a:rPr>
              <a:t>Disney: 28,000 millones de dólares</a:t>
            </a:r>
          </a:p>
          <a:p>
            <a:pPr>
              <a:spcBef>
                <a:spcPct val="50000"/>
              </a:spcBef>
            </a:pPr>
            <a:r>
              <a:rPr lang="es-MX" b="1" dirty="0" smtClean="0">
                <a:latin typeface="Tahoma" pitchFamily="34" charset="0"/>
              </a:rPr>
              <a:t>Mc Donalds: 25,000 millones de dólares</a:t>
            </a:r>
          </a:p>
          <a:p>
            <a:pPr>
              <a:spcBef>
                <a:spcPct val="50000"/>
              </a:spcBef>
            </a:pPr>
            <a:r>
              <a:rPr lang="es-MX" b="1" dirty="0" smtClean="0">
                <a:latin typeface="Tahoma" pitchFamily="34" charset="0"/>
              </a:rPr>
              <a:t>Marlboro: 22,000 millones de dólares</a:t>
            </a:r>
          </a:p>
          <a:p>
            <a:pPr>
              <a:spcBef>
                <a:spcPct val="50000"/>
              </a:spcBef>
            </a:pPr>
            <a:r>
              <a:rPr lang="es-MX" b="1" dirty="0" smtClean="0">
                <a:latin typeface="Tahoma" pitchFamily="34" charset="0"/>
              </a:rPr>
              <a:t>Mercedes Benz: 21,000 millones de dólares </a:t>
            </a:r>
            <a:endParaRPr lang="es-ES" b="1" dirty="0">
              <a:latin typeface="Tahoma" pitchFamily="34" charset="0"/>
            </a:endParaRPr>
          </a:p>
        </p:txBody>
      </p:sp>
    </p:spTree>
    <p:extLst>
      <p:ext uri="{BB962C8B-B14F-4D97-AF65-F5344CB8AC3E}">
        <p14:creationId xmlns="" xmlns:p14="http://schemas.microsoft.com/office/powerpoint/2010/main" val="24709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00034" y="214290"/>
            <a:ext cx="7786742" cy="461665"/>
          </a:xfrm>
          <a:prstGeom prst="rect">
            <a:avLst/>
          </a:prstGeom>
          <a:noFill/>
        </p:spPr>
        <p:txBody>
          <a:bodyPr wrap="square" rtlCol="0">
            <a:spAutoFit/>
          </a:bodyPr>
          <a:lstStyle/>
          <a:p>
            <a:pPr algn="ctr"/>
            <a:r>
              <a:rPr lang="es-PE" sz="2400" dirty="0" smtClean="0">
                <a:solidFill>
                  <a:srgbClr val="FF0000"/>
                </a:solidFill>
                <a:latin typeface="Algerian" pitchFamily="82" charset="0"/>
              </a:rPr>
              <a:t>MATRIZ FODA O DOFA</a:t>
            </a:r>
            <a:endParaRPr lang="es-PE" sz="2400" dirty="0">
              <a:solidFill>
                <a:srgbClr val="FF0000"/>
              </a:solidFill>
              <a:latin typeface="Algerian" pitchFamily="82" charset="0"/>
            </a:endParaRPr>
          </a:p>
        </p:txBody>
      </p:sp>
      <p:sp>
        <p:nvSpPr>
          <p:cNvPr id="3" name="2 Rectángulo"/>
          <p:cNvSpPr/>
          <p:nvPr/>
        </p:nvSpPr>
        <p:spPr>
          <a:xfrm>
            <a:off x="1285852" y="642918"/>
            <a:ext cx="5643602" cy="369332"/>
          </a:xfrm>
          <a:prstGeom prst="rect">
            <a:avLst/>
          </a:prstGeom>
        </p:spPr>
        <p:txBody>
          <a:bodyPr wrap="square">
            <a:spAutoFit/>
          </a:bodyPr>
          <a:lstStyle/>
          <a:p>
            <a:pPr algn="ctr"/>
            <a:r>
              <a:rPr lang="es-PE" dirty="0"/>
              <a:t>(Fortalezas, Oportunidades, Debilidades, Amenazas)</a:t>
            </a:r>
          </a:p>
        </p:txBody>
      </p:sp>
      <p:sp>
        <p:nvSpPr>
          <p:cNvPr id="5" name="4 Rectángulo"/>
          <p:cNvSpPr/>
          <p:nvPr/>
        </p:nvSpPr>
        <p:spPr>
          <a:xfrm>
            <a:off x="500034" y="1340768"/>
            <a:ext cx="7240317" cy="2677656"/>
          </a:xfrm>
          <a:prstGeom prst="rect">
            <a:avLst/>
          </a:prstGeom>
        </p:spPr>
        <p:txBody>
          <a:bodyPr wrap="square">
            <a:spAutoFit/>
          </a:bodyPr>
          <a:lstStyle/>
          <a:p>
            <a:r>
              <a:rPr lang="es-ES" sz="2400" dirty="0"/>
              <a:t>La sigla FODA, es un acróstico de Fortalezas (factores críticos positivos con los que se cuenta), Oportunidades, (aspectos positivos que podemos aprovechar utilizando nuestras fortalezas), Debilidades, (factores críticos negativos que se deben eliminar o reducir) y Amenazas, (aspectos negativos externos que podrían obstaculizar el logro de nuestros objetivos).</a:t>
            </a:r>
            <a:endParaRPr lang="es-PE" sz="2400"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dirty="0"/>
          </a:p>
        </p:txBody>
      </p:sp>
      <p:graphicFrame>
        <p:nvGraphicFramePr>
          <p:cNvPr id="8" name="7 Objeto"/>
          <p:cNvGraphicFramePr>
            <a:graphicFrameLocks noChangeAspect="1"/>
          </p:cNvGraphicFramePr>
          <p:nvPr>
            <p:extLst>
              <p:ext uri="{D42A27DB-BD31-4B8C-83A1-F6EECF244321}">
                <p14:modId xmlns="" xmlns:p14="http://schemas.microsoft.com/office/powerpoint/2010/main" val="3417927091"/>
              </p:ext>
            </p:extLst>
          </p:nvPr>
        </p:nvGraphicFramePr>
        <p:xfrm>
          <a:off x="4716016" y="4221088"/>
          <a:ext cx="3672408" cy="2209056"/>
        </p:xfrm>
        <a:graphic>
          <a:graphicData uri="http://schemas.openxmlformats.org/presentationml/2006/ole">
            <p:oleObj spid="_x0000_s5139" name="Documento" r:id="rId3" imgW="5424419" imgH="3506364" progId="Word.Document.12">
              <p:embed/>
            </p:oleObj>
          </a:graphicData>
        </a:graphic>
      </p:graphicFrame>
      <p:pic>
        <p:nvPicPr>
          <p:cNvPr id="9" name="il_fi" descr="http://1.bp.blogspot.com/_-pRmOWuBI-c/Se43YjJmtAI/AAAAAAAAAAM/TSGI8n_IbeQ/s320/LOGO_UAP2.jpg"/>
          <p:cNvPicPr/>
          <p:nvPr/>
        </p:nvPicPr>
        <p:blipFill>
          <a:blip r:embed="rId4"/>
          <a:srcRect/>
          <a:stretch>
            <a:fillRect/>
          </a:stretch>
        </p:blipFill>
        <p:spPr bwMode="auto">
          <a:xfrm flipH="1">
            <a:off x="8286776" y="30850"/>
            <a:ext cx="689317" cy="122413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 xmlns:p14="http://schemas.microsoft.com/office/powerpoint/2010/main" val="1726481292"/>
              </p:ext>
            </p:extLst>
          </p:nvPr>
        </p:nvGraphicFramePr>
        <p:xfrm>
          <a:off x="683568" y="-7374"/>
          <a:ext cx="7704856" cy="3240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4 Tabla"/>
          <p:cNvGraphicFramePr>
            <a:graphicFrameLocks noGrp="1"/>
          </p:cNvGraphicFramePr>
          <p:nvPr>
            <p:extLst>
              <p:ext uri="{D42A27DB-BD31-4B8C-83A1-F6EECF244321}">
                <p14:modId xmlns="" xmlns:p14="http://schemas.microsoft.com/office/powerpoint/2010/main" val="2098331529"/>
              </p:ext>
            </p:extLst>
          </p:nvPr>
        </p:nvGraphicFramePr>
        <p:xfrm>
          <a:off x="683568" y="3140968"/>
          <a:ext cx="8352928" cy="3514344"/>
        </p:xfrm>
        <a:graphic>
          <a:graphicData uri="http://schemas.openxmlformats.org/drawingml/2006/table">
            <a:tbl>
              <a:tblPr firstRow="1" firstCol="1" bandRow="1">
                <a:tableStyleId>{5C22544A-7EE6-4342-B048-85BDC9FD1C3A}</a:tableStyleId>
              </a:tblPr>
              <a:tblGrid>
                <a:gridCol w="4176464"/>
                <a:gridCol w="4176464"/>
              </a:tblGrid>
              <a:tr h="423879">
                <a:tc>
                  <a:txBody>
                    <a:bodyPr/>
                    <a:lstStyle/>
                    <a:p>
                      <a:pPr algn="ctr">
                        <a:lnSpc>
                          <a:spcPct val="115000"/>
                        </a:lnSpc>
                        <a:spcAft>
                          <a:spcPts val="1000"/>
                        </a:spcAft>
                      </a:pPr>
                      <a:r>
                        <a:rPr lang="es-ES" sz="1600" dirty="0">
                          <a:solidFill>
                            <a:schemeClr val="tx1"/>
                          </a:solidFill>
                          <a:effectLst/>
                        </a:rPr>
                        <a:t>FACTORES INTERNOS</a:t>
                      </a:r>
                      <a:endParaRPr lang="es-PE" sz="1600" dirty="0">
                        <a:solidFill>
                          <a:schemeClr val="tx1"/>
                        </a:solidFill>
                        <a:effectLst/>
                      </a:endParaRPr>
                    </a:p>
                    <a:p>
                      <a:pPr algn="ctr">
                        <a:lnSpc>
                          <a:spcPct val="115000"/>
                        </a:lnSpc>
                        <a:spcAft>
                          <a:spcPts val="1000"/>
                        </a:spcAft>
                      </a:pPr>
                      <a:r>
                        <a:rPr lang="es-ES" sz="1600" dirty="0">
                          <a:solidFill>
                            <a:schemeClr val="tx1"/>
                          </a:solidFill>
                          <a:effectLst/>
                        </a:rPr>
                        <a:t>Controlables</a:t>
                      </a:r>
                      <a:endParaRPr lang="es-PE" sz="1600" dirty="0">
                        <a:solidFill>
                          <a:schemeClr val="tx1"/>
                        </a:solidFill>
                        <a:effectLst/>
                        <a:latin typeface="Calibri"/>
                        <a:ea typeface="Calibri"/>
                        <a:cs typeface="Times New Roman"/>
                      </a:endParaRPr>
                    </a:p>
                  </a:txBody>
                  <a:tcPr marL="38100" marR="38100" marT="38100" marB="38100" anchor="ctr">
                    <a:pattFill prst="pct50">
                      <a:fgClr>
                        <a:schemeClr val="accent2">
                          <a:hueOff val="0"/>
                          <a:satOff val="0"/>
                          <a:lumOff val="0"/>
                        </a:schemeClr>
                      </a:fgClr>
                      <a:bgClr>
                        <a:schemeClr val="bg1"/>
                      </a:bgClr>
                    </a:pattFill>
                  </a:tcPr>
                </a:tc>
                <a:tc>
                  <a:txBody>
                    <a:bodyPr/>
                    <a:lstStyle/>
                    <a:p>
                      <a:pPr algn="ctr">
                        <a:lnSpc>
                          <a:spcPct val="115000"/>
                        </a:lnSpc>
                        <a:spcAft>
                          <a:spcPts val="1000"/>
                        </a:spcAft>
                      </a:pPr>
                      <a:r>
                        <a:rPr lang="es-ES" sz="1600" dirty="0">
                          <a:solidFill>
                            <a:schemeClr val="tx1"/>
                          </a:solidFill>
                          <a:effectLst/>
                        </a:rPr>
                        <a:t>FACTORES EXTERNOS</a:t>
                      </a:r>
                      <a:endParaRPr lang="es-PE" sz="1600" dirty="0">
                        <a:solidFill>
                          <a:schemeClr val="tx1"/>
                        </a:solidFill>
                        <a:effectLst/>
                      </a:endParaRPr>
                    </a:p>
                    <a:p>
                      <a:pPr algn="ctr">
                        <a:lnSpc>
                          <a:spcPct val="115000"/>
                        </a:lnSpc>
                        <a:spcAft>
                          <a:spcPts val="1000"/>
                        </a:spcAft>
                      </a:pPr>
                      <a:r>
                        <a:rPr lang="es-ES" sz="1600" dirty="0">
                          <a:solidFill>
                            <a:schemeClr val="tx1"/>
                          </a:solidFill>
                          <a:effectLst/>
                        </a:rPr>
                        <a:t>No Controlables</a:t>
                      </a:r>
                      <a:endParaRPr lang="es-PE" sz="1600" dirty="0">
                        <a:solidFill>
                          <a:schemeClr val="tx1"/>
                        </a:solidFill>
                        <a:effectLst/>
                        <a:latin typeface="Calibri"/>
                        <a:ea typeface="Calibri"/>
                        <a:cs typeface="Times New Roman"/>
                      </a:endParaRPr>
                    </a:p>
                  </a:txBody>
                  <a:tcPr marL="38100" marR="38100" marT="38100" marB="38100" anchor="ctr">
                    <a:pattFill prst="pct50">
                      <a:fgClr>
                        <a:schemeClr val="accent2">
                          <a:hueOff val="0"/>
                          <a:satOff val="0"/>
                          <a:lumOff val="0"/>
                        </a:schemeClr>
                      </a:fgClr>
                      <a:bgClr>
                        <a:schemeClr val="bg1"/>
                      </a:bgClr>
                    </a:pattFill>
                  </a:tcPr>
                </a:tc>
              </a:tr>
              <a:tr h="1152538">
                <a:tc>
                  <a:txBody>
                    <a:bodyPr/>
                    <a:lstStyle/>
                    <a:p>
                      <a:pPr algn="ctr">
                        <a:lnSpc>
                          <a:spcPct val="115000"/>
                        </a:lnSpc>
                        <a:spcAft>
                          <a:spcPts val="1000"/>
                        </a:spcAft>
                      </a:pPr>
                      <a:r>
                        <a:rPr lang="es-ES" sz="1600" dirty="0">
                          <a:solidFill>
                            <a:schemeClr val="tx1"/>
                          </a:solidFill>
                          <a:effectLst/>
                        </a:rPr>
                        <a:t> </a:t>
                      </a:r>
                      <a:endParaRPr lang="es-PE" sz="1600" dirty="0">
                        <a:solidFill>
                          <a:schemeClr val="tx1"/>
                        </a:solidFill>
                        <a:effectLst/>
                      </a:endParaRPr>
                    </a:p>
                    <a:p>
                      <a:pPr algn="ctr">
                        <a:lnSpc>
                          <a:spcPct val="115000"/>
                        </a:lnSpc>
                        <a:spcAft>
                          <a:spcPts val="1000"/>
                        </a:spcAft>
                      </a:pPr>
                      <a:r>
                        <a:rPr lang="es-ES" sz="1600" dirty="0">
                          <a:solidFill>
                            <a:schemeClr val="tx1"/>
                          </a:solidFill>
                          <a:effectLst/>
                        </a:rPr>
                        <a:t>FORTALEZAS</a:t>
                      </a:r>
                      <a:endParaRPr lang="es-PE" sz="1600" dirty="0">
                        <a:solidFill>
                          <a:schemeClr val="tx1"/>
                        </a:solidFill>
                        <a:effectLst/>
                      </a:endParaRPr>
                    </a:p>
                    <a:p>
                      <a:pPr algn="ctr">
                        <a:lnSpc>
                          <a:spcPct val="115000"/>
                        </a:lnSpc>
                        <a:spcAft>
                          <a:spcPts val="1000"/>
                        </a:spcAft>
                      </a:pPr>
                      <a:r>
                        <a:rPr lang="es-ES" sz="1600" dirty="0">
                          <a:solidFill>
                            <a:schemeClr val="tx1"/>
                          </a:solidFill>
                          <a:effectLst/>
                        </a:rPr>
                        <a:t> </a:t>
                      </a:r>
                      <a:endParaRPr lang="es-PE" sz="1600" dirty="0">
                        <a:solidFill>
                          <a:schemeClr val="tx1"/>
                        </a:solidFill>
                        <a:effectLst/>
                      </a:endParaRPr>
                    </a:p>
                    <a:p>
                      <a:pPr algn="ctr">
                        <a:lnSpc>
                          <a:spcPct val="115000"/>
                        </a:lnSpc>
                        <a:spcAft>
                          <a:spcPts val="1000"/>
                        </a:spcAft>
                      </a:pPr>
                      <a:r>
                        <a:rPr lang="es-ES" sz="1600" dirty="0">
                          <a:solidFill>
                            <a:schemeClr val="tx1"/>
                          </a:solidFill>
                          <a:effectLst/>
                        </a:rPr>
                        <a:t>(+)</a:t>
                      </a:r>
                      <a:endParaRPr lang="es-PE" sz="1600" dirty="0">
                        <a:solidFill>
                          <a:schemeClr val="tx1"/>
                        </a:solidFill>
                        <a:effectLst/>
                        <a:latin typeface="Calibri"/>
                        <a:ea typeface="Calibri"/>
                        <a:cs typeface="Times New Roman"/>
                      </a:endParaRPr>
                    </a:p>
                  </a:txBody>
                  <a:tcPr marL="38100" marR="38100" marT="38100" marB="38100" anchor="ctr">
                    <a:pattFill prst="pct50">
                      <a:fgClr>
                        <a:schemeClr val="accent2">
                          <a:hueOff val="0"/>
                          <a:satOff val="0"/>
                          <a:lumOff val="0"/>
                        </a:schemeClr>
                      </a:fgClr>
                      <a:bgClr>
                        <a:schemeClr val="bg1"/>
                      </a:bgClr>
                    </a:pattFill>
                  </a:tcPr>
                </a:tc>
                <a:tc>
                  <a:txBody>
                    <a:bodyPr/>
                    <a:lstStyle/>
                    <a:p>
                      <a:pPr algn="ctr">
                        <a:lnSpc>
                          <a:spcPct val="115000"/>
                        </a:lnSpc>
                        <a:spcAft>
                          <a:spcPts val="1000"/>
                        </a:spcAft>
                      </a:pPr>
                      <a:r>
                        <a:rPr lang="es-ES" sz="1600" dirty="0">
                          <a:solidFill>
                            <a:schemeClr val="tx1"/>
                          </a:solidFill>
                          <a:effectLst/>
                        </a:rPr>
                        <a:t>OPORTUNIDADES</a:t>
                      </a:r>
                      <a:endParaRPr lang="es-PE" sz="1600" dirty="0">
                        <a:solidFill>
                          <a:schemeClr val="tx1"/>
                        </a:solidFill>
                        <a:effectLst/>
                      </a:endParaRPr>
                    </a:p>
                    <a:p>
                      <a:pPr algn="ctr">
                        <a:lnSpc>
                          <a:spcPct val="115000"/>
                        </a:lnSpc>
                        <a:spcAft>
                          <a:spcPts val="1000"/>
                        </a:spcAft>
                      </a:pPr>
                      <a:r>
                        <a:rPr lang="es-ES" sz="1600" dirty="0">
                          <a:solidFill>
                            <a:schemeClr val="tx1"/>
                          </a:solidFill>
                          <a:effectLst/>
                        </a:rPr>
                        <a:t>(+)</a:t>
                      </a:r>
                      <a:endParaRPr lang="es-PE" sz="1600" dirty="0">
                        <a:solidFill>
                          <a:schemeClr val="tx1"/>
                        </a:solidFill>
                        <a:effectLst/>
                        <a:latin typeface="Calibri"/>
                        <a:ea typeface="Calibri"/>
                        <a:cs typeface="Times New Roman"/>
                      </a:endParaRPr>
                    </a:p>
                  </a:txBody>
                  <a:tcPr marL="38100" marR="38100" marT="38100" marB="38100" anchor="ctr">
                    <a:pattFill prst="pct50">
                      <a:fgClr>
                        <a:schemeClr val="accent2">
                          <a:hueOff val="0"/>
                          <a:satOff val="0"/>
                          <a:lumOff val="0"/>
                        </a:schemeClr>
                      </a:fgClr>
                      <a:bgClr>
                        <a:schemeClr val="bg1"/>
                      </a:bgClr>
                    </a:pattFill>
                  </a:tcPr>
                </a:tc>
              </a:tr>
              <a:tr h="871854">
                <a:tc>
                  <a:txBody>
                    <a:bodyPr/>
                    <a:lstStyle/>
                    <a:p>
                      <a:pPr algn="ctr">
                        <a:lnSpc>
                          <a:spcPct val="115000"/>
                        </a:lnSpc>
                        <a:spcAft>
                          <a:spcPts val="1000"/>
                        </a:spcAft>
                      </a:pPr>
                      <a:r>
                        <a:rPr lang="es-ES" sz="1600" dirty="0">
                          <a:solidFill>
                            <a:schemeClr val="tx1"/>
                          </a:solidFill>
                          <a:effectLst/>
                        </a:rPr>
                        <a:t> </a:t>
                      </a:r>
                      <a:endParaRPr lang="es-PE" sz="1600" dirty="0">
                        <a:solidFill>
                          <a:schemeClr val="tx1"/>
                        </a:solidFill>
                        <a:effectLst/>
                      </a:endParaRPr>
                    </a:p>
                    <a:p>
                      <a:pPr algn="ctr">
                        <a:lnSpc>
                          <a:spcPct val="115000"/>
                        </a:lnSpc>
                        <a:spcAft>
                          <a:spcPts val="1000"/>
                        </a:spcAft>
                      </a:pPr>
                      <a:r>
                        <a:rPr lang="es-ES" sz="1600" dirty="0">
                          <a:solidFill>
                            <a:schemeClr val="tx1"/>
                          </a:solidFill>
                          <a:effectLst/>
                        </a:rPr>
                        <a:t>DEBILIDADES</a:t>
                      </a:r>
                      <a:endParaRPr lang="es-PE" sz="1600" dirty="0">
                        <a:solidFill>
                          <a:schemeClr val="tx1"/>
                        </a:solidFill>
                        <a:effectLst/>
                      </a:endParaRPr>
                    </a:p>
                    <a:p>
                      <a:pPr algn="ctr">
                        <a:lnSpc>
                          <a:spcPct val="115000"/>
                        </a:lnSpc>
                        <a:spcAft>
                          <a:spcPts val="1000"/>
                        </a:spcAft>
                      </a:pPr>
                      <a:r>
                        <a:rPr lang="es-ES" sz="1600" dirty="0">
                          <a:solidFill>
                            <a:schemeClr val="tx1"/>
                          </a:solidFill>
                          <a:effectLst/>
                        </a:rPr>
                        <a:t>(-)</a:t>
                      </a:r>
                      <a:endParaRPr lang="es-PE" sz="1600" dirty="0">
                        <a:solidFill>
                          <a:schemeClr val="tx1"/>
                        </a:solidFill>
                        <a:effectLst/>
                        <a:latin typeface="Calibri"/>
                        <a:ea typeface="Calibri"/>
                        <a:cs typeface="Times New Roman"/>
                      </a:endParaRPr>
                    </a:p>
                  </a:txBody>
                  <a:tcPr marL="38100" marR="38100" marT="38100" marB="38100" anchor="ctr">
                    <a:pattFill prst="pct50">
                      <a:fgClr>
                        <a:schemeClr val="accent2">
                          <a:hueOff val="0"/>
                          <a:satOff val="0"/>
                          <a:lumOff val="0"/>
                        </a:schemeClr>
                      </a:fgClr>
                      <a:bgClr>
                        <a:schemeClr val="bg1"/>
                      </a:bgClr>
                    </a:pattFill>
                  </a:tcPr>
                </a:tc>
                <a:tc>
                  <a:txBody>
                    <a:bodyPr/>
                    <a:lstStyle/>
                    <a:p>
                      <a:pPr algn="ctr">
                        <a:lnSpc>
                          <a:spcPct val="115000"/>
                        </a:lnSpc>
                        <a:spcAft>
                          <a:spcPts val="1000"/>
                        </a:spcAft>
                      </a:pPr>
                      <a:r>
                        <a:rPr lang="es-ES" sz="1600" dirty="0">
                          <a:solidFill>
                            <a:schemeClr val="tx1"/>
                          </a:solidFill>
                          <a:effectLst/>
                        </a:rPr>
                        <a:t>AMENAZAS</a:t>
                      </a:r>
                      <a:endParaRPr lang="es-PE" sz="1600" dirty="0">
                        <a:solidFill>
                          <a:schemeClr val="tx1"/>
                        </a:solidFill>
                        <a:effectLst/>
                      </a:endParaRPr>
                    </a:p>
                    <a:p>
                      <a:pPr algn="ctr">
                        <a:lnSpc>
                          <a:spcPct val="115000"/>
                        </a:lnSpc>
                        <a:spcAft>
                          <a:spcPts val="1000"/>
                        </a:spcAft>
                      </a:pPr>
                      <a:r>
                        <a:rPr lang="es-ES" sz="1600" dirty="0">
                          <a:solidFill>
                            <a:schemeClr val="tx1"/>
                          </a:solidFill>
                          <a:effectLst/>
                        </a:rPr>
                        <a:t>(-)</a:t>
                      </a:r>
                      <a:endParaRPr lang="es-PE" sz="1600" dirty="0">
                        <a:solidFill>
                          <a:schemeClr val="tx1"/>
                        </a:solidFill>
                        <a:effectLst/>
                        <a:latin typeface="Calibri"/>
                        <a:ea typeface="Calibri"/>
                        <a:cs typeface="Times New Roman"/>
                      </a:endParaRPr>
                    </a:p>
                  </a:txBody>
                  <a:tcPr marL="38100" marR="38100" marT="38100" marB="38100" anchor="ctr">
                    <a:pattFill prst="pct50">
                      <a:fgClr>
                        <a:schemeClr val="accent2">
                          <a:hueOff val="0"/>
                          <a:satOff val="0"/>
                          <a:lumOff val="0"/>
                        </a:schemeClr>
                      </a:fgClr>
                      <a:bgClr>
                        <a:schemeClr val="bg1"/>
                      </a:bgClr>
                    </a:pattFill>
                  </a:tcPr>
                </a:tc>
              </a:tr>
            </a:tbl>
          </a:graphicData>
        </a:graphic>
      </p:graphicFrame>
      <p:pic>
        <p:nvPicPr>
          <p:cNvPr id="6" name="il_fi" descr="http://1.bp.blogspot.com/_-pRmOWuBI-c/Se43YjJmtAI/AAAAAAAAAAM/TSGI8n_IbeQ/s320/LOGO_UAP2.jpg"/>
          <p:cNvPicPr/>
          <p:nvPr/>
        </p:nvPicPr>
        <p:blipFill>
          <a:blip r:embed="rId6"/>
          <a:srcRect/>
          <a:stretch>
            <a:fillRect/>
          </a:stretch>
        </p:blipFill>
        <p:spPr bwMode="auto">
          <a:xfrm flipH="1">
            <a:off x="8063587" y="0"/>
            <a:ext cx="1071781" cy="1052736"/>
          </a:xfrm>
          <a:prstGeom prst="rect">
            <a:avLst/>
          </a:prstGeom>
          <a:noFill/>
          <a:ln w="9525">
            <a:noFill/>
            <a:miter lim="800000"/>
            <a:headEnd/>
            <a:tailEnd/>
          </a:ln>
        </p:spPr>
      </p:pic>
    </p:spTree>
    <p:extLst>
      <p:ext uri="{BB962C8B-B14F-4D97-AF65-F5344CB8AC3E}">
        <p14:creationId xmlns="" xmlns:p14="http://schemas.microsoft.com/office/powerpoint/2010/main" val="3651184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 xmlns:p14="http://schemas.microsoft.com/office/powerpoint/2010/main" val="2032652754"/>
              </p:ext>
            </p:extLst>
          </p:nvPr>
        </p:nvGraphicFramePr>
        <p:xfrm>
          <a:off x="323528" y="454360"/>
          <a:ext cx="8424936" cy="6142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l_fi" descr="http://1.bp.blogspot.com/_-pRmOWuBI-c/Se43YjJmtAI/AAAAAAAAAAM/TSGI8n_IbeQ/s320/LOGO_UAP2.jpg"/>
          <p:cNvPicPr/>
          <p:nvPr/>
        </p:nvPicPr>
        <p:blipFill>
          <a:blip r:embed="rId6"/>
          <a:srcRect/>
          <a:stretch>
            <a:fillRect/>
          </a:stretch>
        </p:blipFill>
        <p:spPr bwMode="auto">
          <a:xfrm flipH="1">
            <a:off x="8028384" y="0"/>
            <a:ext cx="1008110" cy="908720"/>
          </a:xfrm>
          <a:prstGeom prst="rect">
            <a:avLst/>
          </a:prstGeom>
          <a:noFill/>
          <a:ln w="9525">
            <a:noFill/>
            <a:miter lim="800000"/>
            <a:headEnd/>
            <a:tailEnd/>
          </a:ln>
        </p:spPr>
      </p:pic>
    </p:spTree>
    <p:extLst>
      <p:ext uri="{BB962C8B-B14F-4D97-AF65-F5344CB8AC3E}">
        <p14:creationId xmlns="" xmlns:p14="http://schemas.microsoft.com/office/powerpoint/2010/main" val="1090191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LOGGER_PHOTO_ID_5297482970890482898" descr="http://3.bp.blogspot.com/_7dvgqHGXL6E/SYRwsdubtNI/AAAAAAAAEl0/1UQR1hZnwmc/s400/Dibujo.jpg"/>
          <p:cNvPicPr/>
          <p:nvPr/>
        </p:nvPicPr>
        <p:blipFill>
          <a:blip r:embed="rId2" cstate="print"/>
          <a:srcRect/>
          <a:stretch>
            <a:fillRect/>
          </a:stretch>
        </p:blipFill>
        <p:spPr bwMode="auto">
          <a:xfrm>
            <a:off x="179512" y="1256"/>
            <a:ext cx="6912768" cy="4867904"/>
          </a:xfrm>
          <a:prstGeom prst="rect">
            <a:avLst/>
          </a:prstGeom>
          <a:noFill/>
          <a:ln w="9525">
            <a:noFill/>
            <a:miter lim="800000"/>
            <a:headEnd/>
            <a:tailEnd/>
          </a:ln>
        </p:spPr>
      </p:pic>
      <p:sp>
        <p:nvSpPr>
          <p:cNvPr id="4" name="Rectangle 1"/>
          <p:cNvSpPr>
            <a:spLocks noChangeArrowheads="1"/>
          </p:cNvSpPr>
          <p:nvPr/>
        </p:nvSpPr>
        <p:spPr bwMode="auto">
          <a:xfrm>
            <a:off x="3851920" y="4951621"/>
            <a:ext cx="5745469" cy="21852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s-ES" sz="2800" b="0" i="0" u="none" strike="noStrike" cap="none" normalizeH="0" baseline="0" dirty="0" smtClean="0">
                <a:ln>
                  <a:noFill/>
                </a:ln>
                <a:solidFill>
                  <a:srgbClr val="7030A0"/>
                </a:solidFill>
                <a:effectLst/>
                <a:latin typeface="Algerian" pitchFamily="82" charset="0"/>
                <a:ea typeface="Times New Roman" pitchFamily="18" charset="0"/>
                <a:cs typeface="Arial" pitchFamily="34" charset="0"/>
              </a:rPr>
              <a:t>En síntesis:</a:t>
            </a:r>
            <a:endParaRPr kumimoji="0" lang="es-PE" sz="2800" b="0" i="0" u="none" strike="noStrike" cap="none" normalizeH="0" baseline="0" dirty="0" smtClean="0">
              <a:ln>
                <a:noFill/>
              </a:ln>
              <a:solidFill>
                <a:srgbClr val="7030A0"/>
              </a:solidFill>
              <a:effectLst/>
              <a:latin typeface="Algerian" pitchFamily="82"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000" b="0" i="0" u="none" strike="noStrike" cap="none" normalizeH="0" baseline="0" dirty="0" smtClean="0">
                <a:ln>
                  <a:noFill/>
                </a:ln>
                <a:effectLst/>
                <a:latin typeface="Arial" pitchFamily="34" charset="0"/>
                <a:ea typeface="Times New Roman" pitchFamily="18" charset="0"/>
                <a:cs typeface="Arial" pitchFamily="34" charset="0"/>
              </a:rPr>
              <a:t>las fortalezas deben utilizarse</a:t>
            </a:r>
            <a:endParaRPr kumimoji="0" lang="es-ES" sz="2000" b="0" i="0" u="none" strike="noStrike" cap="none" normalizeH="0" baseline="0" dirty="0" smtClean="0">
              <a:ln>
                <a:noFill/>
              </a:ln>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000" b="0" i="0" u="none" strike="noStrike" cap="none" normalizeH="0" baseline="0" dirty="0" smtClean="0">
                <a:ln>
                  <a:noFill/>
                </a:ln>
                <a:effectLst/>
                <a:latin typeface="Arial" pitchFamily="34" charset="0"/>
                <a:ea typeface="Times New Roman" pitchFamily="18" charset="0"/>
                <a:cs typeface="Arial" pitchFamily="34" charset="0"/>
              </a:rPr>
              <a:t>las oportunidades deben aprovecharse</a:t>
            </a:r>
            <a:endParaRPr kumimoji="0" lang="es-ES" sz="2000" b="0" i="0" u="none" strike="noStrike" cap="none" normalizeH="0" baseline="0" dirty="0" smtClean="0">
              <a:ln>
                <a:noFill/>
              </a:ln>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000" b="0" i="0" u="none" strike="noStrike" cap="none" normalizeH="0" baseline="0" dirty="0" smtClean="0">
                <a:ln>
                  <a:noFill/>
                </a:ln>
                <a:effectLst/>
                <a:latin typeface="Arial" pitchFamily="34" charset="0"/>
                <a:ea typeface="Times New Roman" pitchFamily="18" charset="0"/>
                <a:cs typeface="Arial" pitchFamily="34" charset="0"/>
              </a:rPr>
              <a:t>las debilidades deben eliminarse y</a:t>
            </a:r>
            <a:endParaRPr kumimoji="0" lang="es-ES" sz="2000" b="0" i="0" u="none" strike="noStrike" cap="none" normalizeH="0" baseline="0" dirty="0" smtClean="0">
              <a:ln>
                <a:noFill/>
              </a:ln>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000" b="0" i="0" u="none" strike="noStrike" cap="none" normalizeH="0" baseline="0" dirty="0" smtClean="0">
                <a:ln>
                  <a:noFill/>
                </a:ln>
                <a:effectLst/>
                <a:latin typeface="Arial" pitchFamily="34" charset="0"/>
                <a:ea typeface="Times New Roman" pitchFamily="18" charset="0"/>
                <a:cs typeface="Arial" pitchFamily="34" charset="0"/>
              </a:rPr>
              <a:t>las amenazas deben sortearse</a:t>
            </a:r>
            <a:endParaRPr kumimoji="0" lang="es-PE" sz="2000" b="0" i="0" u="none" strike="noStrike" cap="none" normalizeH="0" baseline="0" dirty="0" smtClean="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sz="1400" b="1" i="0" u="none" strike="noStrike" cap="none" normalizeH="0" baseline="0" dirty="0" smtClean="0">
              <a:ln>
                <a:noFill/>
              </a:ln>
              <a:solidFill>
                <a:srgbClr val="334D55"/>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ES" sz="1400" b="1" dirty="0">
              <a:solidFill>
                <a:srgbClr val="334D55"/>
              </a:solidFill>
              <a:latin typeface="Arial" pitchFamily="34" charset="0"/>
              <a:ea typeface="Times New Roman" pitchFamily="18" charset="0"/>
              <a:cs typeface="Arial" pitchFamily="34" charset="0"/>
            </a:endParaRPr>
          </a:p>
        </p:txBody>
      </p:sp>
      <p:pic>
        <p:nvPicPr>
          <p:cNvPr id="5" name="il_fi" descr="http://1.bp.blogspot.com/_-pRmOWuBI-c/Se43YjJmtAI/AAAAAAAAAAM/TSGI8n_IbeQ/s320/LOGO_UAP2.jpg"/>
          <p:cNvPicPr/>
          <p:nvPr/>
        </p:nvPicPr>
        <p:blipFill>
          <a:blip r:embed="rId3"/>
          <a:srcRect/>
          <a:stretch>
            <a:fillRect/>
          </a:stretch>
        </p:blipFill>
        <p:spPr bwMode="auto">
          <a:xfrm flipH="1">
            <a:off x="7956376" y="-2212"/>
            <a:ext cx="1187624" cy="1126956"/>
          </a:xfrm>
          <a:prstGeom prst="rect">
            <a:avLst/>
          </a:prstGeom>
          <a:noFill/>
          <a:ln w="9525">
            <a:noFill/>
            <a:miter lim="800000"/>
            <a:headEnd/>
            <a:tailEnd/>
          </a:ln>
        </p:spPr>
      </p:pic>
    </p:spTree>
    <p:extLst>
      <p:ext uri="{BB962C8B-B14F-4D97-AF65-F5344CB8AC3E}">
        <p14:creationId xmlns="" xmlns:p14="http://schemas.microsoft.com/office/powerpoint/2010/main" val="1113386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286000" y="474345"/>
            <a:ext cx="6462464" cy="6001643"/>
          </a:xfrm>
          <a:prstGeom prst="rect">
            <a:avLst/>
          </a:prstGeom>
        </p:spPr>
        <p:txBody>
          <a:bodyPr wrap="square">
            <a:spAutoFit/>
          </a:bodyPr>
          <a:lstStyle/>
          <a:p>
            <a:r>
              <a:rPr lang="es-ES" sz="2400" b="1" dirty="0">
                <a:solidFill>
                  <a:srgbClr val="FF0000"/>
                </a:solidFill>
                <a:latin typeface="Arial" pitchFamily="34" charset="0"/>
                <a:cs typeface="Arial" pitchFamily="34" charset="0"/>
              </a:rPr>
              <a:t>Sobre la empresa</a:t>
            </a:r>
            <a:r>
              <a:rPr lang="es-ES" sz="2400" dirty="0">
                <a:solidFill>
                  <a:srgbClr val="FF0000"/>
                </a:solidFill>
                <a:latin typeface="Arial" pitchFamily="34" charset="0"/>
                <a:cs typeface="Arial" pitchFamily="34" charset="0"/>
              </a:rPr>
              <a:t/>
            </a:r>
            <a:br>
              <a:rPr lang="es-ES" sz="2400" dirty="0">
                <a:solidFill>
                  <a:srgbClr val="FF0000"/>
                </a:solidFill>
                <a:latin typeface="Arial" pitchFamily="34" charset="0"/>
                <a:cs typeface="Arial" pitchFamily="34" charset="0"/>
              </a:rPr>
            </a:br>
            <a:r>
              <a:rPr lang="es-ES" sz="2000" dirty="0"/>
              <a:t/>
            </a:r>
            <a:br>
              <a:rPr lang="es-ES" sz="2000" dirty="0"/>
            </a:br>
            <a:r>
              <a:rPr lang="es-ES" sz="2000" dirty="0"/>
              <a:t>Amazon.com es una empresa de comercio electrónico, basada en Seattle, Washington (Estados Unidos).</a:t>
            </a:r>
            <a:br>
              <a:rPr lang="es-ES" sz="2000" dirty="0"/>
            </a:br>
            <a:r>
              <a:rPr lang="es-ES" sz="2000" dirty="0"/>
              <a:t/>
            </a:r>
            <a:br>
              <a:rPr lang="es-ES" sz="2000" dirty="0"/>
            </a:br>
            <a:r>
              <a:rPr lang="es-ES" sz="2000" dirty="0"/>
              <a:t>Aunque comenzó vendiendo libros, actualmente comercializa una amplia gama de productos, entre los cuales están música, video, ropa, juguetes, joyas, artículos electrónicos y más.</a:t>
            </a:r>
            <a:br>
              <a:rPr lang="es-ES" sz="2000" dirty="0"/>
            </a:br>
            <a:r>
              <a:rPr lang="es-ES" sz="2000" dirty="0"/>
              <a:t/>
            </a:r>
            <a:br>
              <a:rPr lang="es-ES" sz="2000" dirty="0"/>
            </a:br>
            <a:r>
              <a:rPr lang="es-ES" sz="2000" dirty="0"/>
              <a:t>Además de operar en Estados Unidos, tiene websites en otros mercados como Canadá, Francia, Alemania, Japón y Reino Unido.</a:t>
            </a:r>
            <a:br>
              <a:rPr lang="es-ES" sz="2000" dirty="0"/>
            </a:br>
            <a:r>
              <a:rPr lang="es-ES" sz="2000" dirty="0"/>
              <a:t/>
            </a:r>
            <a:br>
              <a:rPr lang="es-ES" sz="2000" dirty="0"/>
            </a:br>
            <a:r>
              <a:rPr lang="es-ES" sz="2000" dirty="0"/>
              <a:t>En el año 2003, la empresa tuvo ingresos de US$ 5,3 billones. Cuenta con unos 26 millones de clientes. Forma parte de las Fortune 500.</a:t>
            </a:r>
            <a:br>
              <a:rPr lang="es-ES" sz="2000" dirty="0"/>
            </a:br>
            <a:r>
              <a:rPr lang="es-ES" sz="2000" dirty="0"/>
              <a:t/>
            </a:r>
            <a:br>
              <a:rPr lang="es-ES" sz="2000" dirty="0"/>
            </a:br>
            <a:endParaRPr lang="es-PE" sz="2000" dirty="0"/>
          </a:p>
        </p:txBody>
      </p:sp>
      <p:sp>
        <p:nvSpPr>
          <p:cNvPr id="3" name="2 CuadroTexto"/>
          <p:cNvSpPr txBox="1"/>
          <p:nvPr/>
        </p:nvSpPr>
        <p:spPr>
          <a:xfrm>
            <a:off x="803086" y="838596"/>
            <a:ext cx="7215238" cy="338554"/>
          </a:xfrm>
          <a:prstGeom prst="rect">
            <a:avLst/>
          </a:prstGeom>
          <a:noFill/>
        </p:spPr>
        <p:txBody>
          <a:bodyPr wrap="square" rtlCol="0">
            <a:spAutoFit/>
          </a:bodyPr>
          <a:lstStyle/>
          <a:p>
            <a:r>
              <a:rPr lang="es-PE" sz="1600" dirty="0" smtClean="0"/>
              <a:t>EJM:</a:t>
            </a:r>
            <a:endParaRPr lang="es-PE" sz="1600" dirty="0"/>
          </a:p>
        </p:txBody>
      </p:sp>
      <p:pic>
        <p:nvPicPr>
          <p:cNvPr id="4" name="il_fi" descr="http://1.bp.blogspot.com/_-pRmOWuBI-c/Se43YjJmtAI/AAAAAAAAAAM/TSGI8n_IbeQ/s320/LOGO_UAP2.jpg"/>
          <p:cNvPicPr/>
          <p:nvPr/>
        </p:nvPicPr>
        <p:blipFill>
          <a:blip r:embed="rId2"/>
          <a:srcRect/>
          <a:stretch>
            <a:fillRect/>
          </a:stretch>
        </p:blipFill>
        <p:spPr bwMode="auto">
          <a:xfrm flipH="1">
            <a:off x="8018323" y="0"/>
            <a:ext cx="1070059" cy="1177150"/>
          </a:xfrm>
          <a:prstGeom prst="rect">
            <a:avLst/>
          </a:prstGeom>
          <a:noFill/>
          <a:ln w="9525">
            <a:noFill/>
            <a:miter lim="800000"/>
            <a:headEnd/>
            <a:tailEnd/>
          </a:ln>
        </p:spPr>
      </p:pic>
    </p:spTree>
    <p:extLst>
      <p:ext uri="{BB962C8B-B14F-4D97-AF65-F5344CB8AC3E}">
        <p14:creationId xmlns="" xmlns:p14="http://schemas.microsoft.com/office/powerpoint/2010/main" val="578957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dirty="0"/>
          </a:p>
        </p:txBody>
      </p:sp>
      <p:sp>
        <p:nvSpPr>
          <p:cNvPr id="5" name="Rectangle 3"/>
          <p:cNvSpPr>
            <a:spLocks noChangeArrowheads="1"/>
          </p:cNvSpPr>
          <p:nvPr/>
        </p:nvSpPr>
        <p:spPr bwMode="auto">
          <a:xfrm>
            <a:off x="1187624" y="54868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An</a:t>
            </a:r>
            <a:r>
              <a:rPr kumimoji="0" lang="es-ES" sz="1200" b="1" i="0" u="none" strike="noStrike" cap="none" normalizeH="0" baseline="0" dirty="0" smtClean="0">
                <a:ln>
                  <a:noFill/>
                </a:ln>
                <a:solidFill>
                  <a:srgbClr val="000000"/>
                </a:solidFill>
                <a:effectLst/>
                <a:latin typeface="Calibri"/>
                <a:ea typeface="Times New Roman" pitchFamily="18" charset="0"/>
                <a:cs typeface="Times New Roman" pitchFamily="18" charset="0"/>
              </a:rPr>
              <a:t>á</a:t>
            </a:r>
            <a:r>
              <a:rPr kumimoji="0" lang="es-ES" sz="12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lisis DOFA</a:t>
            </a:r>
            <a:r>
              <a:rPr kumimoji="0" lang="es-ES" sz="12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a:r>
            <a:br>
              <a:rPr kumimoji="0" lang="es-ES" sz="12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br>
            <a:r>
              <a:rPr kumimoji="0" lang="es-ES" sz="12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a:r>
            <a:br>
              <a:rPr kumimoji="0" lang="es-ES" sz="12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br>
            <a:endParaRPr kumimoji="0" lang="es-PE"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PE"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6 Tabla"/>
          <p:cNvGraphicFramePr>
            <a:graphicFrameLocks noGrp="1"/>
          </p:cNvGraphicFramePr>
          <p:nvPr>
            <p:extLst>
              <p:ext uri="{D42A27DB-BD31-4B8C-83A1-F6EECF244321}">
                <p14:modId xmlns="" xmlns:p14="http://schemas.microsoft.com/office/powerpoint/2010/main" val="4029944728"/>
              </p:ext>
            </p:extLst>
          </p:nvPr>
        </p:nvGraphicFramePr>
        <p:xfrm>
          <a:off x="215008" y="342766"/>
          <a:ext cx="8928992" cy="6535554"/>
        </p:xfrm>
        <a:graphic>
          <a:graphicData uri="http://schemas.openxmlformats.org/drawingml/2006/table">
            <a:tbl>
              <a:tblPr firstRow="1" firstCol="1" bandRow="1">
                <a:tableStyleId>{21E4AEA4-8DFA-4A89-87EB-49C32662AFE0}</a:tableStyleId>
              </a:tblPr>
              <a:tblGrid>
                <a:gridCol w="4464496"/>
                <a:gridCol w="4464496"/>
              </a:tblGrid>
              <a:tr h="351283">
                <a:tc>
                  <a:txBody>
                    <a:bodyPr/>
                    <a:lstStyle/>
                    <a:p>
                      <a:pPr>
                        <a:lnSpc>
                          <a:spcPct val="115000"/>
                        </a:lnSpc>
                        <a:spcAft>
                          <a:spcPts val="0"/>
                        </a:spcAft>
                      </a:pPr>
                      <a:r>
                        <a:rPr lang="es-ES" sz="1800" dirty="0">
                          <a:effectLst/>
                        </a:rPr>
                        <a:t>FORTALEZAS</a:t>
                      </a:r>
                      <a:endParaRPr lang="es-PE" sz="1800" dirty="0">
                        <a:solidFill>
                          <a:schemeClr val="tx1"/>
                        </a:solidFill>
                        <a:effectLst/>
                        <a:latin typeface="Calibri"/>
                        <a:ea typeface="Calibri"/>
                        <a:cs typeface="Times New Roman"/>
                      </a:endParaRPr>
                    </a:p>
                  </a:txBody>
                  <a:tcPr marL="38100" marR="38100" marT="38100" marB="38100" anchor="ctr"/>
                </a:tc>
                <a:tc>
                  <a:txBody>
                    <a:bodyPr/>
                    <a:lstStyle/>
                    <a:p>
                      <a:pPr>
                        <a:lnSpc>
                          <a:spcPct val="115000"/>
                        </a:lnSpc>
                        <a:spcAft>
                          <a:spcPts val="0"/>
                        </a:spcAft>
                      </a:pPr>
                      <a:r>
                        <a:rPr lang="es-ES" sz="1800" dirty="0">
                          <a:effectLst/>
                        </a:rPr>
                        <a:t>DEBILIDADES</a:t>
                      </a:r>
                      <a:endParaRPr lang="es-PE" sz="1800" dirty="0">
                        <a:solidFill>
                          <a:schemeClr val="tx1"/>
                        </a:solidFill>
                        <a:effectLst/>
                        <a:latin typeface="Calibri"/>
                        <a:ea typeface="Calibri"/>
                        <a:cs typeface="Times New Roman"/>
                      </a:endParaRPr>
                    </a:p>
                  </a:txBody>
                  <a:tcPr marL="38100" marR="38100" marT="38100" marB="38100" anchor="ctr"/>
                </a:tc>
              </a:tr>
              <a:tr h="6143886">
                <a:tc>
                  <a:txBody>
                    <a:bodyPr/>
                    <a:lstStyle/>
                    <a:p>
                      <a:pPr marL="342900" lvl="0" indent="-342900">
                        <a:lnSpc>
                          <a:spcPct val="115000"/>
                        </a:lnSpc>
                        <a:spcAft>
                          <a:spcPts val="1000"/>
                        </a:spcAft>
                        <a:buSzPts val="1000"/>
                        <a:buFont typeface="Symbol"/>
                        <a:buChar char=""/>
                        <a:tabLst>
                          <a:tab pos="457200" algn="l"/>
                        </a:tabLst>
                      </a:pPr>
                      <a:r>
                        <a:rPr lang="es-ES" sz="1600" dirty="0">
                          <a:effectLst/>
                        </a:rPr>
                        <a:t>Reconocimiento de marca: la marca Amazon es sinónimo de ventas en línea y de servicio orientado al cliente</a:t>
                      </a:r>
                      <a:endParaRPr lang="es-PE" sz="1600" dirty="0">
                        <a:effectLst/>
                      </a:endParaRPr>
                    </a:p>
                    <a:p>
                      <a:pPr marL="342900" lvl="0" indent="-342900">
                        <a:lnSpc>
                          <a:spcPct val="115000"/>
                        </a:lnSpc>
                        <a:spcAft>
                          <a:spcPts val="1000"/>
                        </a:spcAft>
                        <a:buSzPts val="1000"/>
                        <a:buFont typeface="Symbol"/>
                        <a:buChar char=""/>
                        <a:tabLst>
                          <a:tab pos="457200" algn="l"/>
                        </a:tabLst>
                      </a:pPr>
                      <a:r>
                        <a:rPr lang="es-ES" sz="1600" dirty="0">
                          <a:effectLst/>
                        </a:rPr>
                        <a:t>El modelo de negocio: tiene la posibilidad de aumentar sus ventas (en $ y unidades) sin necesidad de grandes aumentos en sus costos directos</a:t>
                      </a:r>
                      <a:endParaRPr lang="es-PE" sz="1600" dirty="0">
                        <a:effectLst/>
                      </a:endParaRPr>
                    </a:p>
                    <a:p>
                      <a:pPr marL="342900" lvl="0" indent="-342900">
                        <a:lnSpc>
                          <a:spcPct val="115000"/>
                        </a:lnSpc>
                        <a:spcAft>
                          <a:spcPts val="1000"/>
                        </a:spcAft>
                        <a:buSzPts val="1000"/>
                        <a:buFont typeface="Symbol"/>
                        <a:buChar char=""/>
                        <a:tabLst>
                          <a:tab pos="457200" algn="l"/>
                        </a:tabLst>
                      </a:pPr>
                      <a:r>
                        <a:rPr lang="es-ES" sz="1600" dirty="0">
                          <a:effectLst/>
                        </a:rPr>
                        <a:t>Diversificación: la variedad de productos que vende y de mercados geográficos que atiende le confiere una gran estabilidad</a:t>
                      </a:r>
                      <a:endParaRPr lang="es-PE" sz="1600" dirty="0">
                        <a:effectLst/>
                      </a:endParaRPr>
                    </a:p>
                    <a:p>
                      <a:pPr marL="342900" lvl="0" indent="-342900">
                        <a:lnSpc>
                          <a:spcPct val="115000"/>
                        </a:lnSpc>
                        <a:spcAft>
                          <a:spcPts val="1000"/>
                        </a:spcAft>
                        <a:buSzPts val="1000"/>
                        <a:buFont typeface="Symbol"/>
                        <a:buChar char=""/>
                        <a:tabLst>
                          <a:tab pos="457200" algn="l"/>
                        </a:tabLst>
                      </a:pPr>
                      <a:r>
                        <a:rPr lang="es-ES" sz="1600" dirty="0">
                          <a:effectLst/>
                        </a:rPr>
                        <a:t>Evolución del negocio: durante los últimos años, se ha reinventado continuamente, mejorando constantemente su propuesta de valor</a:t>
                      </a:r>
                      <a:endParaRPr lang="es-PE" sz="1600" dirty="0">
                        <a:solidFill>
                          <a:srgbClr val="002060"/>
                        </a:solidFill>
                        <a:effectLst/>
                        <a:latin typeface="Arial" pitchFamily="34" charset="0"/>
                        <a:ea typeface="Calibri"/>
                        <a:cs typeface="Arial" pitchFamily="34" charset="0"/>
                      </a:endParaRPr>
                    </a:p>
                  </a:txBody>
                  <a:tcPr marL="38100" marR="38100" marT="38100" marB="38100" anchor="ctr"/>
                </a:tc>
                <a:tc>
                  <a:txBody>
                    <a:bodyPr/>
                    <a:lstStyle/>
                    <a:p>
                      <a:pPr marL="342900" lvl="0" indent="-342900">
                        <a:lnSpc>
                          <a:spcPct val="115000"/>
                        </a:lnSpc>
                        <a:spcAft>
                          <a:spcPts val="1000"/>
                        </a:spcAft>
                        <a:buSzPts val="1000"/>
                        <a:buFont typeface="Symbol"/>
                        <a:buChar char=""/>
                        <a:tabLst>
                          <a:tab pos="457200" algn="l"/>
                        </a:tabLst>
                      </a:pPr>
                      <a:r>
                        <a:rPr lang="es-ES" sz="1600" dirty="0">
                          <a:effectLst/>
                        </a:rPr>
                        <a:t>Estrategia basada en bajos precios: el mayor incentivo de la empresa son sus bajos precios; aunque estos han logrado su propósito, es posible que los clientes sean atraídos a otras tiendas que provean mayores o mejores incentivos.</a:t>
                      </a:r>
                      <a:endParaRPr lang="es-PE" sz="1600" dirty="0">
                        <a:effectLst/>
                      </a:endParaRPr>
                    </a:p>
                    <a:p>
                      <a:pPr marL="342900" lvl="0" indent="-342900">
                        <a:lnSpc>
                          <a:spcPct val="115000"/>
                        </a:lnSpc>
                        <a:spcAft>
                          <a:spcPts val="1000"/>
                        </a:spcAft>
                        <a:buSzPts val="1000"/>
                        <a:buFont typeface="Symbol"/>
                        <a:buChar char=""/>
                        <a:tabLst>
                          <a:tab pos="457200" algn="l"/>
                        </a:tabLst>
                      </a:pPr>
                      <a:r>
                        <a:rPr lang="es-ES" sz="1600" dirty="0">
                          <a:effectLst/>
                        </a:rPr>
                        <a:t>Complejidad del negocio: al aumentar la variedad de productos y el alcance geográfico, se hace más compleja la </a:t>
                      </a:r>
                      <a:r>
                        <a:rPr lang="es-ES" sz="1600" dirty="0" smtClean="0">
                          <a:effectLst/>
                        </a:rPr>
                        <a:t>distribución</a:t>
                      </a:r>
                      <a:endParaRPr lang="es-PE" sz="1600" dirty="0">
                        <a:effectLst/>
                      </a:endParaRPr>
                    </a:p>
                    <a:p>
                      <a:pPr marL="342900" lvl="0" indent="-342900">
                        <a:lnSpc>
                          <a:spcPct val="115000"/>
                        </a:lnSpc>
                        <a:spcAft>
                          <a:spcPts val="1000"/>
                        </a:spcAft>
                        <a:buSzPts val="1000"/>
                        <a:buFont typeface="Symbol"/>
                        <a:buChar char=""/>
                        <a:tabLst>
                          <a:tab pos="457200" algn="l"/>
                        </a:tabLst>
                      </a:pPr>
                      <a:r>
                        <a:rPr lang="es-ES" sz="1600" dirty="0">
                          <a:effectLst/>
                        </a:rPr>
                        <a:t>Crecimiento: el crecimiento de la empresa, si se excluyen eventos especiales (como los lanzamientos de Harry Potter), no son impresionantes</a:t>
                      </a:r>
                      <a:endParaRPr lang="es-PE" sz="1600" dirty="0">
                        <a:effectLst/>
                      </a:endParaRPr>
                    </a:p>
                    <a:p>
                      <a:pPr marL="342900" lvl="0" indent="-342900">
                        <a:lnSpc>
                          <a:spcPct val="115000"/>
                        </a:lnSpc>
                        <a:spcAft>
                          <a:spcPts val="1000"/>
                        </a:spcAft>
                        <a:buSzPts val="1000"/>
                        <a:buFont typeface="Symbol"/>
                        <a:buChar char=""/>
                        <a:tabLst>
                          <a:tab pos="457200" algn="l"/>
                        </a:tabLst>
                      </a:pPr>
                      <a:r>
                        <a:rPr lang="es-ES" sz="1600" dirty="0">
                          <a:effectLst/>
                        </a:rPr>
                        <a:t>Costo de envío: durante algún tiempo, la empresa ha ofrecido envío gratis, para ganar clientes; esta estrategia resulta costosa y no necesariamente sostenible</a:t>
                      </a:r>
                      <a:endParaRPr lang="es-PE" sz="1600" dirty="0">
                        <a:solidFill>
                          <a:srgbClr val="002060"/>
                        </a:solidFill>
                        <a:effectLst/>
                        <a:latin typeface="Calibri"/>
                        <a:ea typeface="Calibri"/>
                        <a:cs typeface="Times New Roman"/>
                      </a:endParaRPr>
                    </a:p>
                  </a:txBody>
                  <a:tcPr marL="38100" marR="38100" marT="38100" marB="38100" anchor="ctr"/>
                </a:tc>
              </a:tr>
            </a:tbl>
          </a:graphicData>
        </a:graphic>
      </p:graphicFrame>
      <p:pic>
        <p:nvPicPr>
          <p:cNvPr id="8" name="il_fi" descr="http://1.bp.blogspot.com/_-pRmOWuBI-c/Se43YjJmtAI/AAAAAAAAAAM/TSGI8n_IbeQ/s320/LOGO_UAP2.jpg"/>
          <p:cNvPicPr/>
          <p:nvPr/>
        </p:nvPicPr>
        <p:blipFill>
          <a:blip r:embed="rId2"/>
          <a:srcRect/>
          <a:stretch>
            <a:fillRect/>
          </a:stretch>
        </p:blipFill>
        <p:spPr bwMode="auto">
          <a:xfrm flipH="1">
            <a:off x="8315908" y="17738"/>
            <a:ext cx="828092" cy="1005880"/>
          </a:xfrm>
          <a:prstGeom prst="rect">
            <a:avLst/>
          </a:prstGeom>
          <a:noFill/>
          <a:ln w="9525">
            <a:noFill/>
            <a:miter lim="800000"/>
            <a:headEnd/>
            <a:tailEnd/>
          </a:ln>
        </p:spPr>
      </p:pic>
    </p:spTree>
    <p:extLst>
      <p:ext uri="{BB962C8B-B14F-4D97-AF65-F5344CB8AC3E}">
        <p14:creationId xmlns="" xmlns:p14="http://schemas.microsoft.com/office/powerpoint/2010/main" val="4242758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399</TotalTime>
  <Words>1934</Words>
  <Application>Microsoft Office PowerPoint</Application>
  <PresentationFormat>Presentación en pantalla (4:3)</PresentationFormat>
  <Paragraphs>148</Paragraphs>
  <Slides>31</Slides>
  <Notes>1</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31</vt:i4>
      </vt:variant>
    </vt:vector>
  </HeadingPairs>
  <TitlesOfParts>
    <vt:vector size="34" baseType="lpstr">
      <vt:lpstr>Viajes</vt:lpstr>
      <vt:lpstr>Documento</vt:lpstr>
      <vt:lpstr>Imagen</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cp:lastModifiedBy>
  <cp:revision>33</cp:revision>
  <dcterms:created xsi:type="dcterms:W3CDTF">2012-10-01T03:19:31Z</dcterms:created>
  <dcterms:modified xsi:type="dcterms:W3CDTF">2012-10-09T19:32:53Z</dcterms:modified>
</cp:coreProperties>
</file>