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89" r:id="rId4"/>
    <p:sldId id="292" r:id="rId5"/>
    <p:sldId id="293" r:id="rId6"/>
    <p:sldId id="290" r:id="rId7"/>
    <p:sldId id="257" r:id="rId8"/>
    <p:sldId id="259" r:id="rId9"/>
    <p:sldId id="260" r:id="rId10"/>
    <p:sldId id="261" r:id="rId11"/>
    <p:sldId id="262" r:id="rId12"/>
    <p:sldId id="263" r:id="rId13"/>
    <p:sldId id="291" r:id="rId14"/>
    <p:sldId id="264" r:id="rId15"/>
    <p:sldId id="294" r:id="rId16"/>
    <p:sldId id="265" r:id="rId17"/>
    <p:sldId id="295" r:id="rId18"/>
    <p:sldId id="267" r:id="rId19"/>
    <p:sldId id="266" r:id="rId20"/>
    <p:sldId id="268" r:id="rId21"/>
    <p:sldId id="269" r:id="rId22"/>
    <p:sldId id="296" r:id="rId23"/>
    <p:sldId id="270" r:id="rId24"/>
    <p:sldId id="271" r:id="rId25"/>
    <p:sldId id="272" r:id="rId26"/>
    <p:sldId id="273" r:id="rId27"/>
    <p:sldId id="274" r:id="rId28"/>
    <p:sldId id="275" r:id="rId29"/>
    <p:sldId id="276" r:id="rId30"/>
    <p:sldId id="297" r:id="rId31"/>
    <p:sldId id="277" r:id="rId32"/>
    <p:sldId id="278" r:id="rId33"/>
    <p:sldId id="299" r:id="rId34"/>
    <p:sldId id="298" r:id="rId35"/>
    <p:sldId id="279" r:id="rId36"/>
    <p:sldId id="280" r:id="rId37"/>
    <p:sldId id="281" r:id="rId38"/>
    <p:sldId id="282" r:id="rId39"/>
    <p:sldId id="283" r:id="rId40"/>
    <p:sldId id="284" r:id="rId41"/>
    <p:sldId id="285" r:id="rId42"/>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BB163-4F46-479B-9A3C-C6F765A52BAF}"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PE"/>
        </a:p>
      </dgm:t>
    </dgm:pt>
    <dgm:pt modelId="{C0CEE1D5-79AC-47C2-B568-D9308F71C423}">
      <dgm:prSet phldrT="[Texto]" custT="1"/>
      <dgm:spPr/>
      <dgm:t>
        <a:bodyPr/>
        <a:lstStyle/>
        <a:p>
          <a:r>
            <a:rPr lang="es-PE" sz="1600" b="1" dirty="0" smtClean="0"/>
            <a:t>Manejar el capital (finanzas)</a:t>
          </a:r>
          <a:endParaRPr lang="es-PE" sz="1600" b="1" dirty="0"/>
        </a:p>
      </dgm:t>
    </dgm:pt>
    <dgm:pt modelId="{A9318F5C-68F5-48BC-91ED-37A344A90091}" type="parTrans" cxnId="{B75F98BD-E82C-4F2F-ACBF-40BA514C0E9C}">
      <dgm:prSet/>
      <dgm:spPr/>
      <dgm:t>
        <a:bodyPr/>
        <a:lstStyle/>
        <a:p>
          <a:endParaRPr lang="es-PE" sz="2400" b="1"/>
        </a:p>
      </dgm:t>
    </dgm:pt>
    <dgm:pt modelId="{C98A4865-7334-414E-8F23-6D0A56E04112}" type="sibTrans" cxnId="{B75F98BD-E82C-4F2F-ACBF-40BA514C0E9C}">
      <dgm:prSet/>
      <dgm:spPr/>
      <dgm:t>
        <a:bodyPr/>
        <a:lstStyle/>
        <a:p>
          <a:endParaRPr lang="es-PE" sz="2400" b="1"/>
        </a:p>
      </dgm:t>
    </dgm:pt>
    <dgm:pt modelId="{76283662-FCFB-4E7C-8FEC-6D113CD953F3}">
      <dgm:prSet phldrT="[Texto]" custT="1"/>
      <dgm:spPr/>
      <dgm:t>
        <a:bodyPr/>
        <a:lstStyle/>
        <a:p>
          <a:r>
            <a:rPr lang="es-PE" sz="1600" b="1" dirty="0" smtClean="0"/>
            <a:t>Contratar a la gente (personal)</a:t>
          </a:r>
          <a:endParaRPr lang="es-PE" sz="1600" b="1" dirty="0"/>
        </a:p>
      </dgm:t>
    </dgm:pt>
    <dgm:pt modelId="{ABFE5C12-911A-4E7C-A457-B11C75152906}" type="parTrans" cxnId="{BE70ADF7-E2AE-427E-A6F3-12661CAEE8AD}">
      <dgm:prSet/>
      <dgm:spPr/>
      <dgm:t>
        <a:bodyPr/>
        <a:lstStyle/>
        <a:p>
          <a:endParaRPr lang="es-PE" sz="2400" b="1"/>
        </a:p>
      </dgm:t>
    </dgm:pt>
    <dgm:pt modelId="{DCE3B2A6-092F-4E4C-A935-0EB47FF19E98}" type="sibTrans" cxnId="{BE70ADF7-E2AE-427E-A6F3-12661CAEE8AD}">
      <dgm:prSet/>
      <dgm:spPr/>
      <dgm:t>
        <a:bodyPr/>
        <a:lstStyle/>
        <a:p>
          <a:endParaRPr lang="es-PE" sz="2400" b="1"/>
        </a:p>
      </dgm:t>
    </dgm:pt>
    <dgm:pt modelId="{F3434190-5103-4457-8190-D82DD7AF0EA4}">
      <dgm:prSet phldrT="[Texto]" custT="1"/>
      <dgm:spPr/>
      <dgm:t>
        <a:bodyPr/>
        <a:lstStyle/>
        <a:p>
          <a:r>
            <a:rPr lang="es-PE" sz="1600" b="1" dirty="0" smtClean="0"/>
            <a:t>Realizar el producto o servicio (producción)</a:t>
          </a:r>
          <a:endParaRPr lang="es-PE" sz="1600" b="1" dirty="0"/>
        </a:p>
      </dgm:t>
    </dgm:pt>
    <dgm:pt modelId="{097C104A-5FD1-458F-B415-1E7515DB2D92}" type="parTrans" cxnId="{28E63E73-F46F-4A30-BE48-3A17A798C28D}">
      <dgm:prSet/>
      <dgm:spPr/>
      <dgm:t>
        <a:bodyPr/>
        <a:lstStyle/>
        <a:p>
          <a:endParaRPr lang="es-PE" sz="2400" b="1"/>
        </a:p>
      </dgm:t>
    </dgm:pt>
    <dgm:pt modelId="{8652E036-6C30-4E6C-9880-9627244EE467}" type="sibTrans" cxnId="{28E63E73-F46F-4A30-BE48-3A17A798C28D}">
      <dgm:prSet/>
      <dgm:spPr/>
      <dgm:t>
        <a:bodyPr/>
        <a:lstStyle/>
        <a:p>
          <a:endParaRPr lang="es-PE" sz="2400" b="1"/>
        </a:p>
      </dgm:t>
    </dgm:pt>
    <dgm:pt modelId="{24805CD6-933B-402A-83B8-7FF5CC449888}">
      <dgm:prSet phldrT="[Texto]" custT="1"/>
      <dgm:spPr/>
      <dgm:t>
        <a:bodyPr/>
        <a:lstStyle/>
        <a:p>
          <a:r>
            <a:rPr lang="es-PE" sz="1600" b="1" dirty="0" smtClean="0"/>
            <a:t>Venderlo (ventas) </a:t>
          </a:r>
          <a:endParaRPr lang="es-PE" sz="1600" b="1" dirty="0"/>
        </a:p>
      </dgm:t>
    </dgm:pt>
    <dgm:pt modelId="{AE88387E-A34E-42D9-9C43-ED43B77E72C6}" type="parTrans" cxnId="{DC7C50C7-253D-47BC-842B-D8C0CEBE6BCA}">
      <dgm:prSet/>
      <dgm:spPr/>
      <dgm:t>
        <a:bodyPr/>
        <a:lstStyle/>
        <a:p>
          <a:endParaRPr lang="es-PE" sz="2400" b="1"/>
        </a:p>
      </dgm:t>
    </dgm:pt>
    <dgm:pt modelId="{B434AEA3-2B2C-41A8-852D-E8C17F97AF37}" type="sibTrans" cxnId="{DC7C50C7-253D-47BC-842B-D8C0CEBE6BCA}">
      <dgm:prSet/>
      <dgm:spPr/>
      <dgm:t>
        <a:bodyPr/>
        <a:lstStyle/>
        <a:p>
          <a:endParaRPr lang="es-PE" sz="2400" b="1"/>
        </a:p>
      </dgm:t>
    </dgm:pt>
    <dgm:pt modelId="{6743FCD6-8F39-47BC-9C62-0630F128EBA5}">
      <dgm:prSet phldrT="[Texto]" custT="1"/>
      <dgm:spPr/>
      <dgm:t>
        <a:bodyPr/>
        <a:lstStyle/>
        <a:p>
          <a:r>
            <a:rPr lang="es-PE" sz="1600" b="1" dirty="0" smtClean="0"/>
            <a:t>Llevar los libros (contabilidad). </a:t>
          </a:r>
          <a:endParaRPr lang="es-PE" sz="1600" b="1" dirty="0"/>
        </a:p>
      </dgm:t>
    </dgm:pt>
    <dgm:pt modelId="{D5DED2C0-A155-4C6F-8BD7-9177E5F3407C}" type="parTrans" cxnId="{2A2D94FE-AC50-41A5-BBBB-E7A88BB685E3}">
      <dgm:prSet/>
      <dgm:spPr/>
      <dgm:t>
        <a:bodyPr/>
        <a:lstStyle/>
        <a:p>
          <a:endParaRPr lang="es-PE" sz="2400" b="1"/>
        </a:p>
      </dgm:t>
    </dgm:pt>
    <dgm:pt modelId="{C7D6DFF1-7F98-46AF-A31C-80A0769916B4}" type="sibTrans" cxnId="{2A2D94FE-AC50-41A5-BBBB-E7A88BB685E3}">
      <dgm:prSet/>
      <dgm:spPr/>
      <dgm:t>
        <a:bodyPr/>
        <a:lstStyle/>
        <a:p>
          <a:endParaRPr lang="es-PE" sz="2400" b="1"/>
        </a:p>
      </dgm:t>
    </dgm:pt>
    <dgm:pt modelId="{95396B2D-A044-4C25-9510-2A686D0E8C84}" type="pres">
      <dgm:prSet presAssocID="{E43BB163-4F46-479B-9A3C-C6F765A52BAF}" presName="diagram" presStyleCnt="0">
        <dgm:presLayoutVars>
          <dgm:dir/>
          <dgm:resizeHandles val="exact"/>
        </dgm:presLayoutVars>
      </dgm:prSet>
      <dgm:spPr/>
      <dgm:t>
        <a:bodyPr/>
        <a:lstStyle/>
        <a:p>
          <a:endParaRPr lang="es-PE"/>
        </a:p>
      </dgm:t>
    </dgm:pt>
    <dgm:pt modelId="{36E32F44-52C4-4DA4-AE04-240B64BBECCA}" type="pres">
      <dgm:prSet presAssocID="{C0CEE1D5-79AC-47C2-B568-D9308F71C423}" presName="node" presStyleLbl="node1" presStyleIdx="0" presStyleCnt="5">
        <dgm:presLayoutVars>
          <dgm:bulletEnabled val="1"/>
        </dgm:presLayoutVars>
      </dgm:prSet>
      <dgm:spPr/>
      <dgm:t>
        <a:bodyPr/>
        <a:lstStyle/>
        <a:p>
          <a:endParaRPr lang="es-PE"/>
        </a:p>
      </dgm:t>
    </dgm:pt>
    <dgm:pt modelId="{06686E0C-04EF-4A65-BC9C-27D9476879C8}" type="pres">
      <dgm:prSet presAssocID="{C98A4865-7334-414E-8F23-6D0A56E04112}" presName="sibTrans" presStyleCnt="0"/>
      <dgm:spPr/>
    </dgm:pt>
    <dgm:pt modelId="{272CA4E6-A360-45AE-A5E6-3A8841C7CD16}" type="pres">
      <dgm:prSet presAssocID="{76283662-FCFB-4E7C-8FEC-6D113CD953F3}" presName="node" presStyleLbl="node1" presStyleIdx="1" presStyleCnt="5">
        <dgm:presLayoutVars>
          <dgm:bulletEnabled val="1"/>
        </dgm:presLayoutVars>
      </dgm:prSet>
      <dgm:spPr/>
      <dgm:t>
        <a:bodyPr/>
        <a:lstStyle/>
        <a:p>
          <a:endParaRPr lang="es-PE"/>
        </a:p>
      </dgm:t>
    </dgm:pt>
    <dgm:pt modelId="{27071C75-9CF3-46C7-81C7-E3A8C61E61B3}" type="pres">
      <dgm:prSet presAssocID="{DCE3B2A6-092F-4E4C-A935-0EB47FF19E98}" presName="sibTrans" presStyleCnt="0"/>
      <dgm:spPr/>
    </dgm:pt>
    <dgm:pt modelId="{F99E92A8-00A6-4190-B9A8-6C42C35437A7}" type="pres">
      <dgm:prSet presAssocID="{F3434190-5103-4457-8190-D82DD7AF0EA4}" presName="node" presStyleLbl="node1" presStyleIdx="2" presStyleCnt="5">
        <dgm:presLayoutVars>
          <dgm:bulletEnabled val="1"/>
        </dgm:presLayoutVars>
      </dgm:prSet>
      <dgm:spPr/>
      <dgm:t>
        <a:bodyPr/>
        <a:lstStyle/>
        <a:p>
          <a:endParaRPr lang="es-PE"/>
        </a:p>
      </dgm:t>
    </dgm:pt>
    <dgm:pt modelId="{106EACC3-9199-486C-A79B-34E9E7612F69}" type="pres">
      <dgm:prSet presAssocID="{8652E036-6C30-4E6C-9880-9627244EE467}" presName="sibTrans" presStyleCnt="0"/>
      <dgm:spPr/>
    </dgm:pt>
    <dgm:pt modelId="{B5FB4F9D-7EEB-4982-8AD1-8989B28D0E33}" type="pres">
      <dgm:prSet presAssocID="{24805CD6-933B-402A-83B8-7FF5CC449888}" presName="node" presStyleLbl="node1" presStyleIdx="3" presStyleCnt="5">
        <dgm:presLayoutVars>
          <dgm:bulletEnabled val="1"/>
        </dgm:presLayoutVars>
      </dgm:prSet>
      <dgm:spPr/>
      <dgm:t>
        <a:bodyPr/>
        <a:lstStyle/>
        <a:p>
          <a:endParaRPr lang="es-PE"/>
        </a:p>
      </dgm:t>
    </dgm:pt>
    <dgm:pt modelId="{57AA04EF-0F14-41AB-8ECD-63D8D2C185BA}" type="pres">
      <dgm:prSet presAssocID="{B434AEA3-2B2C-41A8-852D-E8C17F97AF37}" presName="sibTrans" presStyleCnt="0"/>
      <dgm:spPr/>
    </dgm:pt>
    <dgm:pt modelId="{E6EB0C8E-435B-482D-A41F-EFB07EB13716}" type="pres">
      <dgm:prSet presAssocID="{6743FCD6-8F39-47BC-9C62-0630F128EBA5}" presName="node" presStyleLbl="node1" presStyleIdx="4" presStyleCnt="5">
        <dgm:presLayoutVars>
          <dgm:bulletEnabled val="1"/>
        </dgm:presLayoutVars>
      </dgm:prSet>
      <dgm:spPr/>
      <dgm:t>
        <a:bodyPr/>
        <a:lstStyle/>
        <a:p>
          <a:endParaRPr lang="es-PE"/>
        </a:p>
      </dgm:t>
    </dgm:pt>
  </dgm:ptLst>
  <dgm:cxnLst>
    <dgm:cxn modelId="{7687745E-0330-46CD-BE89-5C85DD7B2196}" type="presOf" srcId="{24805CD6-933B-402A-83B8-7FF5CC449888}" destId="{B5FB4F9D-7EEB-4982-8AD1-8989B28D0E33}" srcOrd="0" destOrd="0" presId="urn:microsoft.com/office/officeart/2005/8/layout/default"/>
    <dgm:cxn modelId="{C664C645-7D7A-4A7F-BB02-A24227454A9F}" type="presOf" srcId="{C0CEE1D5-79AC-47C2-B568-D9308F71C423}" destId="{36E32F44-52C4-4DA4-AE04-240B64BBECCA}" srcOrd="0" destOrd="0" presId="urn:microsoft.com/office/officeart/2005/8/layout/default"/>
    <dgm:cxn modelId="{2A2D94FE-AC50-41A5-BBBB-E7A88BB685E3}" srcId="{E43BB163-4F46-479B-9A3C-C6F765A52BAF}" destId="{6743FCD6-8F39-47BC-9C62-0630F128EBA5}" srcOrd="4" destOrd="0" parTransId="{D5DED2C0-A155-4C6F-8BD7-9177E5F3407C}" sibTransId="{C7D6DFF1-7F98-46AF-A31C-80A0769916B4}"/>
    <dgm:cxn modelId="{28E63E73-F46F-4A30-BE48-3A17A798C28D}" srcId="{E43BB163-4F46-479B-9A3C-C6F765A52BAF}" destId="{F3434190-5103-4457-8190-D82DD7AF0EA4}" srcOrd="2" destOrd="0" parTransId="{097C104A-5FD1-458F-B415-1E7515DB2D92}" sibTransId="{8652E036-6C30-4E6C-9880-9627244EE467}"/>
    <dgm:cxn modelId="{4C83F609-0E30-4322-BBC0-8E69CB07AC91}" type="presOf" srcId="{6743FCD6-8F39-47BC-9C62-0630F128EBA5}" destId="{E6EB0C8E-435B-482D-A41F-EFB07EB13716}" srcOrd="0" destOrd="0" presId="urn:microsoft.com/office/officeart/2005/8/layout/default"/>
    <dgm:cxn modelId="{A01C6F71-4CEB-4265-8A32-099F240B46DF}" type="presOf" srcId="{F3434190-5103-4457-8190-D82DD7AF0EA4}" destId="{F99E92A8-00A6-4190-B9A8-6C42C35437A7}" srcOrd="0" destOrd="0" presId="urn:microsoft.com/office/officeart/2005/8/layout/default"/>
    <dgm:cxn modelId="{BE70ADF7-E2AE-427E-A6F3-12661CAEE8AD}" srcId="{E43BB163-4F46-479B-9A3C-C6F765A52BAF}" destId="{76283662-FCFB-4E7C-8FEC-6D113CD953F3}" srcOrd="1" destOrd="0" parTransId="{ABFE5C12-911A-4E7C-A457-B11C75152906}" sibTransId="{DCE3B2A6-092F-4E4C-A935-0EB47FF19E98}"/>
    <dgm:cxn modelId="{B75F98BD-E82C-4F2F-ACBF-40BA514C0E9C}" srcId="{E43BB163-4F46-479B-9A3C-C6F765A52BAF}" destId="{C0CEE1D5-79AC-47C2-B568-D9308F71C423}" srcOrd="0" destOrd="0" parTransId="{A9318F5C-68F5-48BC-91ED-37A344A90091}" sibTransId="{C98A4865-7334-414E-8F23-6D0A56E04112}"/>
    <dgm:cxn modelId="{E0E783FA-6374-4011-A8DD-4A33453400AF}" type="presOf" srcId="{E43BB163-4F46-479B-9A3C-C6F765A52BAF}" destId="{95396B2D-A044-4C25-9510-2A686D0E8C84}" srcOrd="0" destOrd="0" presId="urn:microsoft.com/office/officeart/2005/8/layout/default"/>
    <dgm:cxn modelId="{DC7C50C7-253D-47BC-842B-D8C0CEBE6BCA}" srcId="{E43BB163-4F46-479B-9A3C-C6F765A52BAF}" destId="{24805CD6-933B-402A-83B8-7FF5CC449888}" srcOrd="3" destOrd="0" parTransId="{AE88387E-A34E-42D9-9C43-ED43B77E72C6}" sibTransId="{B434AEA3-2B2C-41A8-852D-E8C17F97AF37}"/>
    <dgm:cxn modelId="{86B8B122-5C70-4507-99D1-D06340256B1F}" type="presOf" srcId="{76283662-FCFB-4E7C-8FEC-6D113CD953F3}" destId="{272CA4E6-A360-45AE-A5E6-3A8841C7CD16}" srcOrd="0" destOrd="0" presId="urn:microsoft.com/office/officeart/2005/8/layout/default"/>
    <dgm:cxn modelId="{9625A8EF-C738-421C-80EB-C2B851784985}" type="presParOf" srcId="{95396B2D-A044-4C25-9510-2A686D0E8C84}" destId="{36E32F44-52C4-4DA4-AE04-240B64BBECCA}" srcOrd="0" destOrd="0" presId="urn:microsoft.com/office/officeart/2005/8/layout/default"/>
    <dgm:cxn modelId="{48A8EAEF-34CC-42BF-BFDB-9865B37137AC}" type="presParOf" srcId="{95396B2D-A044-4C25-9510-2A686D0E8C84}" destId="{06686E0C-04EF-4A65-BC9C-27D9476879C8}" srcOrd="1" destOrd="0" presId="urn:microsoft.com/office/officeart/2005/8/layout/default"/>
    <dgm:cxn modelId="{80192792-EB2D-45DE-AF5F-96F4288D2BA3}" type="presParOf" srcId="{95396B2D-A044-4C25-9510-2A686D0E8C84}" destId="{272CA4E6-A360-45AE-A5E6-3A8841C7CD16}" srcOrd="2" destOrd="0" presId="urn:microsoft.com/office/officeart/2005/8/layout/default"/>
    <dgm:cxn modelId="{098AFDA9-86FB-48AA-9AA3-728E70B7C0AB}" type="presParOf" srcId="{95396B2D-A044-4C25-9510-2A686D0E8C84}" destId="{27071C75-9CF3-46C7-81C7-E3A8C61E61B3}" srcOrd="3" destOrd="0" presId="urn:microsoft.com/office/officeart/2005/8/layout/default"/>
    <dgm:cxn modelId="{0703A6A5-5C42-44C2-8A96-2D95975B3574}" type="presParOf" srcId="{95396B2D-A044-4C25-9510-2A686D0E8C84}" destId="{F99E92A8-00A6-4190-B9A8-6C42C35437A7}" srcOrd="4" destOrd="0" presId="urn:microsoft.com/office/officeart/2005/8/layout/default"/>
    <dgm:cxn modelId="{A20533D5-BB28-4E34-8209-4FA6220A346D}" type="presParOf" srcId="{95396B2D-A044-4C25-9510-2A686D0E8C84}" destId="{106EACC3-9199-486C-A79B-34E9E7612F69}" srcOrd="5" destOrd="0" presId="urn:microsoft.com/office/officeart/2005/8/layout/default"/>
    <dgm:cxn modelId="{E50084FA-27E4-415A-8E79-E528FC6B6C8C}" type="presParOf" srcId="{95396B2D-A044-4C25-9510-2A686D0E8C84}" destId="{B5FB4F9D-7EEB-4982-8AD1-8989B28D0E33}" srcOrd="6" destOrd="0" presId="urn:microsoft.com/office/officeart/2005/8/layout/default"/>
    <dgm:cxn modelId="{D2FC6AFC-00C2-409A-9421-5347F4E2921F}" type="presParOf" srcId="{95396B2D-A044-4C25-9510-2A686D0E8C84}" destId="{57AA04EF-0F14-41AB-8ECD-63D8D2C185BA}" srcOrd="7" destOrd="0" presId="urn:microsoft.com/office/officeart/2005/8/layout/default"/>
    <dgm:cxn modelId="{DBA4675D-F17C-41B4-9341-E122434DABB5}" type="presParOf" srcId="{95396B2D-A044-4C25-9510-2A686D0E8C84}" destId="{E6EB0C8E-435B-482D-A41F-EFB07EB1371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948A63-8DE8-46F2-9583-3EA897222952}" type="doc">
      <dgm:prSet loTypeId="urn:microsoft.com/office/officeart/2005/8/layout/pList2" loCatId="list" qsTypeId="urn:microsoft.com/office/officeart/2005/8/quickstyle/simple1" qsCatId="simple" csTypeId="urn:microsoft.com/office/officeart/2005/8/colors/accent1_2" csCatId="accent1" phldr="1"/>
      <dgm:spPr/>
    </dgm:pt>
    <dgm:pt modelId="{74206048-2148-4749-9F13-C77F6A460B8A}">
      <dgm:prSet phldrT="[Texto]">
        <dgm:style>
          <a:lnRef idx="1">
            <a:schemeClr val="accent3"/>
          </a:lnRef>
          <a:fillRef idx="2">
            <a:schemeClr val="accent3"/>
          </a:fillRef>
          <a:effectRef idx="1">
            <a:schemeClr val="accent3"/>
          </a:effectRef>
          <a:fontRef idx="minor">
            <a:schemeClr val="dk1"/>
          </a:fontRef>
        </dgm:style>
      </dgm:prSet>
      <dgm:spPr/>
      <dgm:t>
        <a:bodyPr/>
        <a:lstStyle/>
        <a:p>
          <a:pPr algn="ctr"/>
          <a:r>
            <a:rPr lang="es-ES" dirty="0" smtClean="0">
              <a:solidFill>
                <a:schemeClr val="tx1"/>
              </a:solidFill>
              <a:latin typeface="Arial Narrow Special G1" pitchFamily="34" charset="2"/>
            </a:rPr>
            <a:t>1. Se encuadrarían todas las actividades de la función consultiva, propias del </a:t>
          </a:r>
          <a:r>
            <a:rPr lang="es-ES" dirty="0" err="1" smtClean="0">
              <a:solidFill>
                <a:schemeClr val="tx1"/>
              </a:solidFill>
              <a:latin typeface="Arial Narrow Special G1" pitchFamily="34" charset="2"/>
            </a:rPr>
            <a:t>staff</a:t>
          </a:r>
          <a:r>
            <a:rPr lang="es-ES" dirty="0" smtClean="0">
              <a:solidFill>
                <a:schemeClr val="tx1"/>
              </a:solidFill>
              <a:latin typeface="Arial Narrow Special G1" pitchFamily="34" charset="2"/>
            </a:rPr>
            <a:t> tales como la investigación comercial y previsiones, administración, publicidad, promoción de ventas y relaciones publicas</a:t>
          </a:r>
          <a:endParaRPr lang="es-PE" dirty="0">
            <a:solidFill>
              <a:schemeClr val="tx1"/>
            </a:solidFill>
            <a:latin typeface="Arial Narrow Special G1" pitchFamily="34" charset="2"/>
          </a:endParaRPr>
        </a:p>
      </dgm:t>
    </dgm:pt>
    <dgm:pt modelId="{D7B69CAD-207E-4CFF-B886-CDF48433F44C}" type="parTrans" cxnId="{FC86AD8D-D102-49BC-878D-B7C6670D2FC8}">
      <dgm:prSet/>
      <dgm:spPr/>
      <dgm:t>
        <a:bodyPr/>
        <a:lstStyle/>
        <a:p>
          <a:endParaRPr lang="es-PE"/>
        </a:p>
      </dgm:t>
    </dgm:pt>
    <dgm:pt modelId="{91A85EF6-67CA-4352-B236-6708105DD186}" type="sibTrans" cxnId="{FC86AD8D-D102-49BC-878D-B7C6670D2FC8}">
      <dgm:prSet/>
      <dgm:spPr/>
      <dgm:t>
        <a:bodyPr/>
        <a:lstStyle/>
        <a:p>
          <a:endParaRPr lang="es-PE"/>
        </a:p>
      </dgm:t>
    </dgm:pt>
    <dgm:pt modelId="{F37947F0-A681-46B3-8DEA-5868BA3A20A4}">
      <dgm:prSet phldrT="[Texto]">
        <dgm:style>
          <a:lnRef idx="1">
            <a:schemeClr val="accent4"/>
          </a:lnRef>
          <a:fillRef idx="2">
            <a:schemeClr val="accent4"/>
          </a:fillRef>
          <a:effectRef idx="1">
            <a:schemeClr val="accent4"/>
          </a:effectRef>
          <a:fontRef idx="minor">
            <a:schemeClr val="dk1"/>
          </a:fontRef>
        </dgm:style>
      </dgm:prSet>
      <dgm:spPr/>
      <dgm:t>
        <a:bodyPr/>
        <a:lstStyle/>
        <a:p>
          <a:r>
            <a:rPr lang="es-ES" dirty="0" smtClean="0">
              <a:solidFill>
                <a:schemeClr val="tx1"/>
              </a:solidFill>
              <a:latin typeface="Arial Narrow Special G1" pitchFamily="34" charset="2"/>
            </a:rPr>
            <a:t>2.Esta  formada por todas aquellas actividades orientadas al contacto con los clientes, como son los canales de distribución, la logística, ventas y servicio postventa.</a:t>
          </a:r>
          <a:endParaRPr lang="es-PE" dirty="0">
            <a:solidFill>
              <a:schemeClr val="tx1"/>
            </a:solidFill>
            <a:latin typeface="Arial Narrow Special G1" pitchFamily="34" charset="2"/>
          </a:endParaRPr>
        </a:p>
      </dgm:t>
    </dgm:pt>
    <dgm:pt modelId="{EDAC2EF9-CBE4-447D-8FC1-2EDC50ED0018}" type="parTrans" cxnId="{CED30F9E-BF52-4A73-9516-C3658AB1995E}">
      <dgm:prSet/>
      <dgm:spPr/>
      <dgm:t>
        <a:bodyPr/>
        <a:lstStyle/>
        <a:p>
          <a:endParaRPr lang="es-PE"/>
        </a:p>
      </dgm:t>
    </dgm:pt>
    <dgm:pt modelId="{853D6412-5A27-404E-9716-CB428D2054F3}" type="sibTrans" cxnId="{CED30F9E-BF52-4A73-9516-C3658AB1995E}">
      <dgm:prSet/>
      <dgm:spPr/>
      <dgm:t>
        <a:bodyPr/>
        <a:lstStyle/>
        <a:p>
          <a:endParaRPr lang="es-PE"/>
        </a:p>
      </dgm:t>
    </dgm:pt>
    <dgm:pt modelId="{739500D0-89D5-412D-8B2A-299676C30C8C}" type="pres">
      <dgm:prSet presAssocID="{79948A63-8DE8-46F2-9583-3EA897222952}" presName="Name0" presStyleCnt="0">
        <dgm:presLayoutVars>
          <dgm:dir/>
          <dgm:resizeHandles val="exact"/>
        </dgm:presLayoutVars>
      </dgm:prSet>
      <dgm:spPr/>
    </dgm:pt>
    <dgm:pt modelId="{CBCE37BA-007C-4456-BAE8-C9F5635D1454}" type="pres">
      <dgm:prSet presAssocID="{79948A63-8DE8-46F2-9583-3EA897222952}" presName="bkgdShp" presStyleLbl="alignAccFollowNode1" presStyleIdx="0" presStyleCnt="1"/>
      <dgm:spPr/>
    </dgm:pt>
    <dgm:pt modelId="{C2E03163-1180-4B53-B28A-024B0C95BC19}" type="pres">
      <dgm:prSet presAssocID="{79948A63-8DE8-46F2-9583-3EA897222952}" presName="linComp" presStyleCnt="0"/>
      <dgm:spPr/>
    </dgm:pt>
    <dgm:pt modelId="{C2FCE772-884A-424D-8CB1-974A097417B5}" type="pres">
      <dgm:prSet presAssocID="{74206048-2148-4749-9F13-C77F6A460B8A}" presName="compNode" presStyleCnt="0"/>
      <dgm:spPr/>
    </dgm:pt>
    <dgm:pt modelId="{2277D8D9-06C6-4F45-BD95-3A8F3A6C809C}" type="pres">
      <dgm:prSet presAssocID="{74206048-2148-4749-9F13-C77F6A460B8A}" presName="node" presStyleLbl="node1" presStyleIdx="0" presStyleCnt="2">
        <dgm:presLayoutVars>
          <dgm:bulletEnabled val="1"/>
        </dgm:presLayoutVars>
      </dgm:prSet>
      <dgm:spPr/>
      <dgm:t>
        <a:bodyPr/>
        <a:lstStyle/>
        <a:p>
          <a:endParaRPr lang="es-PE"/>
        </a:p>
      </dgm:t>
    </dgm:pt>
    <dgm:pt modelId="{1D2333CC-DF16-417A-9D84-612167919E3A}" type="pres">
      <dgm:prSet presAssocID="{74206048-2148-4749-9F13-C77F6A460B8A}" presName="invisiNode" presStyleLbl="node1" presStyleIdx="0" presStyleCnt="2"/>
      <dgm:spPr/>
    </dgm:pt>
    <dgm:pt modelId="{8C50C859-B0A6-4FCB-B764-3F4ADF730688}" type="pres">
      <dgm:prSet presAssocID="{74206048-2148-4749-9F13-C77F6A460B8A}" presName="imagNode" presStyleLbl="fgImgPlace1" presStyleIdx="0" presStyleCnt="2"/>
      <dgm:spPr/>
    </dgm:pt>
    <dgm:pt modelId="{8A52DDE3-3B93-444E-AA64-A767DE139CD8}" type="pres">
      <dgm:prSet presAssocID="{91A85EF6-67CA-4352-B236-6708105DD186}" presName="sibTrans" presStyleLbl="sibTrans2D1" presStyleIdx="0" presStyleCnt="0"/>
      <dgm:spPr/>
      <dgm:t>
        <a:bodyPr/>
        <a:lstStyle/>
        <a:p>
          <a:endParaRPr lang="es-PE"/>
        </a:p>
      </dgm:t>
    </dgm:pt>
    <dgm:pt modelId="{12DF48D5-34FB-4637-BEB4-F94444782764}" type="pres">
      <dgm:prSet presAssocID="{F37947F0-A681-46B3-8DEA-5868BA3A20A4}" presName="compNode" presStyleCnt="0"/>
      <dgm:spPr/>
    </dgm:pt>
    <dgm:pt modelId="{B04F171E-FE7C-4C87-802C-284546ABA88F}" type="pres">
      <dgm:prSet presAssocID="{F37947F0-A681-46B3-8DEA-5868BA3A20A4}" presName="node" presStyleLbl="node1" presStyleIdx="1" presStyleCnt="2">
        <dgm:presLayoutVars>
          <dgm:bulletEnabled val="1"/>
        </dgm:presLayoutVars>
      </dgm:prSet>
      <dgm:spPr/>
      <dgm:t>
        <a:bodyPr/>
        <a:lstStyle/>
        <a:p>
          <a:endParaRPr lang="es-PE"/>
        </a:p>
      </dgm:t>
    </dgm:pt>
    <dgm:pt modelId="{2C97B422-2350-4DAD-8B1B-D3216CDCE349}" type="pres">
      <dgm:prSet presAssocID="{F37947F0-A681-46B3-8DEA-5868BA3A20A4}" presName="invisiNode" presStyleLbl="node1" presStyleIdx="1" presStyleCnt="2"/>
      <dgm:spPr/>
    </dgm:pt>
    <dgm:pt modelId="{CD5A7543-DC68-4158-B920-D81D225B50D9}" type="pres">
      <dgm:prSet presAssocID="{F37947F0-A681-46B3-8DEA-5868BA3A20A4}" presName="imagNode" presStyleLbl="fgImgPlace1" presStyleIdx="1" presStyleCnt="2"/>
      <dgm:spPr/>
    </dgm:pt>
  </dgm:ptLst>
  <dgm:cxnLst>
    <dgm:cxn modelId="{C5FE3F08-213D-490F-BF1E-C3ABC83B447E}" type="presOf" srcId="{79948A63-8DE8-46F2-9583-3EA897222952}" destId="{739500D0-89D5-412D-8B2A-299676C30C8C}" srcOrd="0" destOrd="0" presId="urn:microsoft.com/office/officeart/2005/8/layout/pList2"/>
    <dgm:cxn modelId="{CED30F9E-BF52-4A73-9516-C3658AB1995E}" srcId="{79948A63-8DE8-46F2-9583-3EA897222952}" destId="{F37947F0-A681-46B3-8DEA-5868BA3A20A4}" srcOrd="1" destOrd="0" parTransId="{EDAC2EF9-CBE4-447D-8FC1-2EDC50ED0018}" sibTransId="{853D6412-5A27-404E-9716-CB428D2054F3}"/>
    <dgm:cxn modelId="{57F1F49E-5EFC-4CC7-BED2-84C920217908}" type="presOf" srcId="{74206048-2148-4749-9F13-C77F6A460B8A}" destId="{2277D8D9-06C6-4F45-BD95-3A8F3A6C809C}" srcOrd="0" destOrd="0" presId="urn:microsoft.com/office/officeart/2005/8/layout/pList2"/>
    <dgm:cxn modelId="{179B5D21-AC5A-4BFA-B51D-AE0DBA7D7051}" type="presOf" srcId="{F37947F0-A681-46B3-8DEA-5868BA3A20A4}" destId="{B04F171E-FE7C-4C87-802C-284546ABA88F}" srcOrd="0" destOrd="0" presId="urn:microsoft.com/office/officeart/2005/8/layout/pList2"/>
    <dgm:cxn modelId="{CC7B2BB4-5E7F-47E3-AC8D-7B97A857F136}" type="presOf" srcId="{91A85EF6-67CA-4352-B236-6708105DD186}" destId="{8A52DDE3-3B93-444E-AA64-A767DE139CD8}" srcOrd="0" destOrd="0" presId="urn:microsoft.com/office/officeart/2005/8/layout/pList2"/>
    <dgm:cxn modelId="{FC86AD8D-D102-49BC-878D-B7C6670D2FC8}" srcId="{79948A63-8DE8-46F2-9583-3EA897222952}" destId="{74206048-2148-4749-9F13-C77F6A460B8A}" srcOrd="0" destOrd="0" parTransId="{D7B69CAD-207E-4CFF-B886-CDF48433F44C}" sibTransId="{91A85EF6-67CA-4352-B236-6708105DD186}"/>
    <dgm:cxn modelId="{6299E184-D055-4FB1-A702-FE5472AD8F6F}" type="presParOf" srcId="{739500D0-89D5-412D-8B2A-299676C30C8C}" destId="{CBCE37BA-007C-4456-BAE8-C9F5635D1454}" srcOrd="0" destOrd="0" presId="urn:microsoft.com/office/officeart/2005/8/layout/pList2"/>
    <dgm:cxn modelId="{58ECE87C-6ACD-4E29-84C5-F760142C1DD5}" type="presParOf" srcId="{739500D0-89D5-412D-8B2A-299676C30C8C}" destId="{C2E03163-1180-4B53-B28A-024B0C95BC19}" srcOrd="1" destOrd="0" presId="urn:microsoft.com/office/officeart/2005/8/layout/pList2"/>
    <dgm:cxn modelId="{8A509FD7-01A6-4F6C-80E4-379CEF472CEB}" type="presParOf" srcId="{C2E03163-1180-4B53-B28A-024B0C95BC19}" destId="{C2FCE772-884A-424D-8CB1-974A097417B5}" srcOrd="0" destOrd="0" presId="urn:microsoft.com/office/officeart/2005/8/layout/pList2"/>
    <dgm:cxn modelId="{15193261-9BA7-4C22-8E1D-54D34CC719FF}" type="presParOf" srcId="{C2FCE772-884A-424D-8CB1-974A097417B5}" destId="{2277D8D9-06C6-4F45-BD95-3A8F3A6C809C}" srcOrd="0" destOrd="0" presId="urn:microsoft.com/office/officeart/2005/8/layout/pList2"/>
    <dgm:cxn modelId="{8F1E2D29-56CB-412C-BA30-D1C9A2172D63}" type="presParOf" srcId="{C2FCE772-884A-424D-8CB1-974A097417B5}" destId="{1D2333CC-DF16-417A-9D84-612167919E3A}" srcOrd="1" destOrd="0" presId="urn:microsoft.com/office/officeart/2005/8/layout/pList2"/>
    <dgm:cxn modelId="{BC640002-A356-4B53-AEA7-3C8DDD1674A2}" type="presParOf" srcId="{C2FCE772-884A-424D-8CB1-974A097417B5}" destId="{8C50C859-B0A6-4FCB-B764-3F4ADF730688}" srcOrd="2" destOrd="0" presId="urn:microsoft.com/office/officeart/2005/8/layout/pList2"/>
    <dgm:cxn modelId="{5CDCB37C-722C-43EE-9396-0F7018299588}" type="presParOf" srcId="{C2E03163-1180-4B53-B28A-024B0C95BC19}" destId="{8A52DDE3-3B93-444E-AA64-A767DE139CD8}" srcOrd="1" destOrd="0" presId="urn:microsoft.com/office/officeart/2005/8/layout/pList2"/>
    <dgm:cxn modelId="{3FD2CFE6-FD4C-433C-B667-071ADF3A91D0}" type="presParOf" srcId="{C2E03163-1180-4B53-B28A-024B0C95BC19}" destId="{12DF48D5-34FB-4637-BEB4-F94444782764}" srcOrd="2" destOrd="0" presId="urn:microsoft.com/office/officeart/2005/8/layout/pList2"/>
    <dgm:cxn modelId="{2B947214-EBE9-4C9C-97AD-563531E499FB}" type="presParOf" srcId="{12DF48D5-34FB-4637-BEB4-F94444782764}" destId="{B04F171E-FE7C-4C87-802C-284546ABA88F}" srcOrd="0" destOrd="0" presId="urn:microsoft.com/office/officeart/2005/8/layout/pList2"/>
    <dgm:cxn modelId="{DCEC4291-EB45-45E6-9F70-D31B1AE7F914}" type="presParOf" srcId="{12DF48D5-34FB-4637-BEB4-F94444782764}" destId="{2C97B422-2350-4DAD-8B1B-D3216CDCE349}" srcOrd="1" destOrd="0" presId="urn:microsoft.com/office/officeart/2005/8/layout/pList2"/>
    <dgm:cxn modelId="{C5FF182F-BDD6-4236-85AE-6FD84184B3B3}" type="presParOf" srcId="{12DF48D5-34FB-4637-BEB4-F94444782764}" destId="{CD5A7543-DC68-4158-B920-D81D225B50D9}"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A1297C-57FF-427E-B3C4-876F6C348F8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PE"/>
        </a:p>
      </dgm:t>
    </dgm:pt>
    <dgm:pt modelId="{C9C5490E-80DA-4BDB-BC6D-502125D83DCD}">
      <dgm:prSet phldrT="[Texto]">
        <dgm:style>
          <a:lnRef idx="1">
            <a:schemeClr val="accent1"/>
          </a:lnRef>
          <a:fillRef idx="2">
            <a:schemeClr val="accent1"/>
          </a:fillRef>
          <a:effectRef idx="1">
            <a:schemeClr val="accent1"/>
          </a:effectRef>
          <a:fontRef idx="minor">
            <a:schemeClr val="dk1"/>
          </a:fontRef>
        </dgm:style>
      </dgm:prSet>
      <dgm:spPr/>
      <dgm:t>
        <a:bodyPr/>
        <a:lstStyle/>
        <a:p>
          <a:r>
            <a:rPr lang="es-PE" dirty="0" smtClean="0"/>
            <a:t>Cuando todos los productos de la empresa son similares y los mercados tienen un proceso de compra parecido lo más conveniente suele ser la organización por funciones, con división territorial de las actividades de venta y distribución.</a:t>
          </a:r>
          <a:endParaRPr lang="es-PE" dirty="0"/>
        </a:p>
      </dgm:t>
    </dgm:pt>
    <dgm:pt modelId="{DA2F5CCB-0FD6-4238-8D70-17B6770BCCB2}" type="parTrans" cxnId="{C2510260-7B06-418D-8170-FA25C76DD49B}">
      <dgm:prSet/>
      <dgm:spPr/>
      <dgm:t>
        <a:bodyPr/>
        <a:lstStyle/>
        <a:p>
          <a:endParaRPr lang="es-PE"/>
        </a:p>
      </dgm:t>
    </dgm:pt>
    <dgm:pt modelId="{FC616288-4C79-406A-B15C-671A2AC15AD1}" type="sibTrans" cxnId="{C2510260-7B06-418D-8170-FA25C76DD49B}">
      <dgm:prSet/>
      <dgm:spPr/>
      <dgm:t>
        <a:bodyPr/>
        <a:lstStyle/>
        <a:p>
          <a:endParaRPr lang="es-PE"/>
        </a:p>
      </dgm:t>
    </dgm:pt>
    <dgm:pt modelId="{0EDB22BD-02BD-44D7-8D95-E77CDFB8F46D}">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es-PE" sz="1200" dirty="0" smtClean="0">
              <a:solidFill>
                <a:schemeClr val="tx1"/>
              </a:solidFill>
            </a:rPr>
            <a:t>Si la empresa tiene productos muy diferentes y mercados muy similares, la forma más conveniente suele ser la organización por productos, y una cierta división de las ventas por zona geográfica.</a:t>
          </a:r>
          <a:endParaRPr lang="es-PE" sz="1200" dirty="0">
            <a:solidFill>
              <a:schemeClr val="tx1"/>
            </a:solidFill>
          </a:endParaRPr>
        </a:p>
      </dgm:t>
    </dgm:pt>
    <dgm:pt modelId="{FE5C4635-5A0D-42BE-BC06-E94552777049}" type="parTrans" cxnId="{1B1A897E-A8DE-4FFD-96F6-8883764A5E87}">
      <dgm:prSet/>
      <dgm:spPr/>
      <dgm:t>
        <a:bodyPr/>
        <a:lstStyle/>
        <a:p>
          <a:endParaRPr lang="es-PE"/>
        </a:p>
      </dgm:t>
    </dgm:pt>
    <dgm:pt modelId="{A2B80440-21D5-472D-BF0C-B1044D44A06D}" type="sibTrans" cxnId="{1B1A897E-A8DE-4FFD-96F6-8883764A5E87}">
      <dgm:prSet/>
      <dgm:spPr/>
      <dgm:t>
        <a:bodyPr/>
        <a:lstStyle/>
        <a:p>
          <a:endParaRPr lang="es-PE"/>
        </a:p>
      </dgm:t>
    </dgm:pt>
    <dgm:pt modelId="{2EDC3E1E-3D5F-4A16-9FC0-156F72C1DF83}">
      <dgm:prSet phldrT="[Texto]">
        <dgm:style>
          <a:lnRef idx="1">
            <a:schemeClr val="accent1"/>
          </a:lnRef>
          <a:fillRef idx="2">
            <a:schemeClr val="accent1"/>
          </a:fillRef>
          <a:effectRef idx="1">
            <a:schemeClr val="accent1"/>
          </a:effectRef>
          <a:fontRef idx="minor">
            <a:schemeClr val="dk1"/>
          </a:fontRef>
        </dgm:style>
      </dgm:prSet>
      <dgm:spPr/>
      <dgm:t>
        <a:bodyPr/>
        <a:lstStyle/>
        <a:p>
          <a:r>
            <a:rPr lang="es-PE" dirty="0" smtClean="0"/>
            <a:t>Cuando los productos, mercados y territorios son muy diferentes, lo más adecuado puede ser una forma mixta de organización que se caracteriza también por una gran descentralización.</a:t>
          </a:r>
          <a:endParaRPr lang="es-PE" dirty="0"/>
        </a:p>
      </dgm:t>
    </dgm:pt>
    <dgm:pt modelId="{3FBD1CE7-2A74-440E-A173-B2AE52BC3082}" type="parTrans" cxnId="{867A167F-FB27-469D-B23F-65E55760029D}">
      <dgm:prSet/>
      <dgm:spPr/>
      <dgm:t>
        <a:bodyPr/>
        <a:lstStyle/>
        <a:p>
          <a:endParaRPr lang="es-PE"/>
        </a:p>
      </dgm:t>
    </dgm:pt>
    <dgm:pt modelId="{69220E5D-F72C-406D-B946-4E28406832F3}" type="sibTrans" cxnId="{867A167F-FB27-469D-B23F-65E55760029D}">
      <dgm:prSet/>
      <dgm:spPr/>
      <dgm:t>
        <a:bodyPr/>
        <a:lstStyle/>
        <a:p>
          <a:endParaRPr lang="es-PE"/>
        </a:p>
      </dgm:t>
    </dgm:pt>
    <dgm:pt modelId="{DBA36509-5457-4162-88B0-41791E9BE3BA}">
      <dgm:prSet phldrT="[Texto]">
        <dgm:style>
          <a:lnRef idx="1">
            <a:schemeClr val="accent2"/>
          </a:lnRef>
          <a:fillRef idx="2">
            <a:schemeClr val="accent2"/>
          </a:fillRef>
          <a:effectRef idx="1">
            <a:schemeClr val="accent2"/>
          </a:effectRef>
          <a:fontRef idx="minor">
            <a:schemeClr val="dk1"/>
          </a:fontRef>
        </dgm:style>
      </dgm:prSet>
      <dgm:spPr/>
      <dgm:t>
        <a:bodyPr/>
        <a:lstStyle/>
        <a:p>
          <a:r>
            <a:rPr lang="es-ES" dirty="0" smtClean="0">
              <a:solidFill>
                <a:schemeClr val="tx1"/>
              </a:solidFill>
            </a:rPr>
            <a:t>En el caso de que una empresa fabrique y comercialice una gran variedad de distintos productos destinados a muchos mercados diferentes, puede implantar una organización por jefes de producto y por jefes de mercado</a:t>
          </a:r>
          <a:endParaRPr lang="es-PE" dirty="0">
            <a:solidFill>
              <a:schemeClr val="tx1"/>
            </a:solidFill>
          </a:endParaRPr>
        </a:p>
      </dgm:t>
    </dgm:pt>
    <dgm:pt modelId="{EE3B9822-4915-4341-ABF8-FDA3049D3BC1}" type="parTrans" cxnId="{116C5D77-F6B5-4C17-892D-02B832EE4767}">
      <dgm:prSet/>
      <dgm:spPr/>
      <dgm:t>
        <a:bodyPr/>
        <a:lstStyle/>
        <a:p>
          <a:endParaRPr lang="es-PE"/>
        </a:p>
      </dgm:t>
    </dgm:pt>
    <dgm:pt modelId="{4353AA72-F1C8-49DD-A747-503E03BD1AB0}" type="sibTrans" cxnId="{116C5D77-F6B5-4C17-892D-02B832EE4767}">
      <dgm:prSet/>
      <dgm:spPr/>
      <dgm:t>
        <a:bodyPr/>
        <a:lstStyle/>
        <a:p>
          <a:endParaRPr lang="es-PE"/>
        </a:p>
      </dgm:t>
    </dgm:pt>
    <dgm:pt modelId="{77EDDC53-550A-4591-B09D-42C8876F7BF3}" type="pres">
      <dgm:prSet presAssocID="{D2A1297C-57FF-427E-B3C4-876F6C348F85}" presName="diagram" presStyleCnt="0">
        <dgm:presLayoutVars>
          <dgm:dir/>
          <dgm:resizeHandles val="exact"/>
        </dgm:presLayoutVars>
      </dgm:prSet>
      <dgm:spPr/>
      <dgm:t>
        <a:bodyPr/>
        <a:lstStyle/>
        <a:p>
          <a:endParaRPr lang="es-PE"/>
        </a:p>
      </dgm:t>
    </dgm:pt>
    <dgm:pt modelId="{D01525FE-7779-4D17-8C13-ACC113716302}" type="pres">
      <dgm:prSet presAssocID="{C9C5490E-80DA-4BDB-BC6D-502125D83DCD}" presName="node" presStyleLbl="node1" presStyleIdx="0" presStyleCnt="4" custScaleY="124514">
        <dgm:presLayoutVars>
          <dgm:bulletEnabled val="1"/>
        </dgm:presLayoutVars>
      </dgm:prSet>
      <dgm:spPr/>
      <dgm:t>
        <a:bodyPr/>
        <a:lstStyle/>
        <a:p>
          <a:endParaRPr lang="es-PE"/>
        </a:p>
      </dgm:t>
    </dgm:pt>
    <dgm:pt modelId="{E5A4A5CD-65A3-4B39-B282-8A42DA87EFE5}" type="pres">
      <dgm:prSet presAssocID="{FC616288-4C79-406A-B15C-671A2AC15AD1}" presName="sibTrans" presStyleCnt="0"/>
      <dgm:spPr/>
    </dgm:pt>
    <dgm:pt modelId="{8A4B67B1-CBB8-4CB5-80D1-C1DAE55B581A}" type="pres">
      <dgm:prSet presAssocID="{0EDB22BD-02BD-44D7-8D95-E77CDFB8F46D}" presName="node" presStyleLbl="node1" presStyleIdx="1" presStyleCnt="4" custScaleY="124514">
        <dgm:presLayoutVars>
          <dgm:bulletEnabled val="1"/>
        </dgm:presLayoutVars>
      </dgm:prSet>
      <dgm:spPr/>
      <dgm:t>
        <a:bodyPr/>
        <a:lstStyle/>
        <a:p>
          <a:endParaRPr lang="es-PE"/>
        </a:p>
      </dgm:t>
    </dgm:pt>
    <dgm:pt modelId="{B5EBFAA8-FECC-41ED-9751-105883AC7ACA}" type="pres">
      <dgm:prSet presAssocID="{A2B80440-21D5-472D-BF0C-B1044D44A06D}" presName="sibTrans" presStyleCnt="0"/>
      <dgm:spPr/>
    </dgm:pt>
    <dgm:pt modelId="{0B283E01-FDC6-4B3D-92BF-B0F6012D0D79}" type="pres">
      <dgm:prSet presAssocID="{2EDC3E1E-3D5F-4A16-9FC0-156F72C1DF83}" presName="node" presStyleLbl="node1" presStyleIdx="2" presStyleCnt="4">
        <dgm:presLayoutVars>
          <dgm:bulletEnabled val="1"/>
        </dgm:presLayoutVars>
      </dgm:prSet>
      <dgm:spPr/>
      <dgm:t>
        <a:bodyPr/>
        <a:lstStyle/>
        <a:p>
          <a:endParaRPr lang="es-PE"/>
        </a:p>
      </dgm:t>
    </dgm:pt>
    <dgm:pt modelId="{5842AA8F-9131-4777-AC78-C8F5F7627857}" type="pres">
      <dgm:prSet presAssocID="{69220E5D-F72C-406D-B946-4E28406832F3}" presName="sibTrans" presStyleCnt="0"/>
      <dgm:spPr/>
    </dgm:pt>
    <dgm:pt modelId="{AF3E717B-D926-48A1-B601-66AEACA3A743}" type="pres">
      <dgm:prSet presAssocID="{DBA36509-5457-4162-88B0-41791E9BE3BA}" presName="node" presStyleLbl="node1" presStyleIdx="3" presStyleCnt="4">
        <dgm:presLayoutVars>
          <dgm:bulletEnabled val="1"/>
        </dgm:presLayoutVars>
      </dgm:prSet>
      <dgm:spPr/>
      <dgm:t>
        <a:bodyPr/>
        <a:lstStyle/>
        <a:p>
          <a:endParaRPr lang="es-PE"/>
        </a:p>
      </dgm:t>
    </dgm:pt>
  </dgm:ptLst>
  <dgm:cxnLst>
    <dgm:cxn modelId="{867A167F-FB27-469D-B23F-65E55760029D}" srcId="{D2A1297C-57FF-427E-B3C4-876F6C348F85}" destId="{2EDC3E1E-3D5F-4A16-9FC0-156F72C1DF83}" srcOrd="2" destOrd="0" parTransId="{3FBD1CE7-2A74-440E-A173-B2AE52BC3082}" sibTransId="{69220E5D-F72C-406D-B946-4E28406832F3}"/>
    <dgm:cxn modelId="{0B73A9A5-F536-4561-8BC2-D947B2A37597}" type="presOf" srcId="{D2A1297C-57FF-427E-B3C4-876F6C348F85}" destId="{77EDDC53-550A-4591-B09D-42C8876F7BF3}" srcOrd="0" destOrd="0" presId="urn:microsoft.com/office/officeart/2005/8/layout/default"/>
    <dgm:cxn modelId="{F949135B-D3D3-4A4B-8D93-89401784DD02}" type="presOf" srcId="{C9C5490E-80DA-4BDB-BC6D-502125D83DCD}" destId="{D01525FE-7779-4D17-8C13-ACC113716302}" srcOrd="0" destOrd="0" presId="urn:microsoft.com/office/officeart/2005/8/layout/default"/>
    <dgm:cxn modelId="{C2510260-7B06-418D-8170-FA25C76DD49B}" srcId="{D2A1297C-57FF-427E-B3C4-876F6C348F85}" destId="{C9C5490E-80DA-4BDB-BC6D-502125D83DCD}" srcOrd="0" destOrd="0" parTransId="{DA2F5CCB-0FD6-4238-8D70-17B6770BCCB2}" sibTransId="{FC616288-4C79-406A-B15C-671A2AC15AD1}"/>
    <dgm:cxn modelId="{A0A7F445-02F6-4BCD-B63D-3D43FEB3E179}" type="presOf" srcId="{DBA36509-5457-4162-88B0-41791E9BE3BA}" destId="{AF3E717B-D926-48A1-B601-66AEACA3A743}" srcOrd="0" destOrd="0" presId="urn:microsoft.com/office/officeart/2005/8/layout/default"/>
    <dgm:cxn modelId="{F1782902-3595-4FA9-BB02-1D4B4B10F002}" type="presOf" srcId="{2EDC3E1E-3D5F-4A16-9FC0-156F72C1DF83}" destId="{0B283E01-FDC6-4B3D-92BF-B0F6012D0D79}" srcOrd="0" destOrd="0" presId="urn:microsoft.com/office/officeart/2005/8/layout/default"/>
    <dgm:cxn modelId="{1B1A897E-A8DE-4FFD-96F6-8883764A5E87}" srcId="{D2A1297C-57FF-427E-B3C4-876F6C348F85}" destId="{0EDB22BD-02BD-44D7-8D95-E77CDFB8F46D}" srcOrd="1" destOrd="0" parTransId="{FE5C4635-5A0D-42BE-BC06-E94552777049}" sibTransId="{A2B80440-21D5-472D-BF0C-B1044D44A06D}"/>
    <dgm:cxn modelId="{48D27C67-BFEB-48B2-8FB9-55B042A27544}" type="presOf" srcId="{0EDB22BD-02BD-44D7-8D95-E77CDFB8F46D}" destId="{8A4B67B1-CBB8-4CB5-80D1-C1DAE55B581A}" srcOrd="0" destOrd="0" presId="urn:microsoft.com/office/officeart/2005/8/layout/default"/>
    <dgm:cxn modelId="{116C5D77-F6B5-4C17-892D-02B832EE4767}" srcId="{D2A1297C-57FF-427E-B3C4-876F6C348F85}" destId="{DBA36509-5457-4162-88B0-41791E9BE3BA}" srcOrd="3" destOrd="0" parTransId="{EE3B9822-4915-4341-ABF8-FDA3049D3BC1}" sibTransId="{4353AA72-F1C8-49DD-A747-503E03BD1AB0}"/>
    <dgm:cxn modelId="{93FB7100-4E31-4E8F-8982-2062F1E05BF2}" type="presParOf" srcId="{77EDDC53-550A-4591-B09D-42C8876F7BF3}" destId="{D01525FE-7779-4D17-8C13-ACC113716302}" srcOrd="0" destOrd="0" presId="urn:microsoft.com/office/officeart/2005/8/layout/default"/>
    <dgm:cxn modelId="{4987DF1D-5A4A-4A95-888D-3371F441A62A}" type="presParOf" srcId="{77EDDC53-550A-4591-B09D-42C8876F7BF3}" destId="{E5A4A5CD-65A3-4B39-B282-8A42DA87EFE5}" srcOrd="1" destOrd="0" presId="urn:microsoft.com/office/officeart/2005/8/layout/default"/>
    <dgm:cxn modelId="{1C135669-4526-41B1-A64E-BF13AF2F123E}" type="presParOf" srcId="{77EDDC53-550A-4591-B09D-42C8876F7BF3}" destId="{8A4B67B1-CBB8-4CB5-80D1-C1DAE55B581A}" srcOrd="2" destOrd="0" presId="urn:microsoft.com/office/officeart/2005/8/layout/default"/>
    <dgm:cxn modelId="{C08C86CA-1EBC-4AFD-B7AB-D2ED37219A07}" type="presParOf" srcId="{77EDDC53-550A-4591-B09D-42C8876F7BF3}" destId="{B5EBFAA8-FECC-41ED-9751-105883AC7ACA}" srcOrd="3" destOrd="0" presId="urn:microsoft.com/office/officeart/2005/8/layout/default"/>
    <dgm:cxn modelId="{8DB53D2D-BD8E-4A4A-8664-F7C12E207AAD}" type="presParOf" srcId="{77EDDC53-550A-4591-B09D-42C8876F7BF3}" destId="{0B283E01-FDC6-4B3D-92BF-B0F6012D0D79}" srcOrd="4" destOrd="0" presId="urn:microsoft.com/office/officeart/2005/8/layout/default"/>
    <dgm:cxn modelId="{53379578-8ADE-437E-90FC-0C4D709DA733}" type="presParOf" srcId="{77EDDC53-550A-4591-B09D-42C8876F7BF3}" destId="{5842AA8F-9131-4777-AC78-C8F5F7627857}" srcOrd="5" destOrd="0" presId="urn:microsoft.com/office/officeart/2005/8/layout/default"/>
    <dgm:cxn modelId="{71939534-9EE0-4B4D-A1F0-9E3A7C73362F}" type="presParOf" srcId="{77EDDC53-550A-4591-B09D-42C8876F7BF3}" destId="{AF3E717B-D926-48A1-B601-66AEACA3A74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0C691F-566B-4BEC-800F-89129E335599}"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PE"/>
        </a:p>
      </dgm:t>
    </dgm:pt>
    <dgm:pt modelId="{817779E5-CC40-4124-935E-57D13EF1422A}">
      <dgm:prSet phldrT="[Texto]">
        <dgm:style>
          <a:lnRef idx="1">
            <a:schemeClr val="accent4"/>
          </a:lnRef>
          <a:fillRef idx="3">
            <a:schemeClr val="accent4"/>
          </a:fillRef>
          <a:effectRef idx="2">
            <a:schemeClr val="accent4"/>
          </a:effectRef>
          <a:fontRef idx="minor">
            <a:schemeClr val="lt1"/>
          </a:fontRef>
        </dgm:style>
      </dgm:prSet>
      <dgm:spPr/>
      <dgm:t>
        <a:bodyPr/>
        <a:lstStyle/>
        <a:p>
          <a:r>
            <a:rPr lang="es-PE" dirty="0" smtClean="0"/>
            <a:t>Esta forma de estructurar el departamento de marketing no sustituye a la organización funcional estudiada anteriormente.</a:t>
          </a:r>
          <a:endParaRPr lang="es-PE" dirty="0"/>
        </a:p>
      </dgm:t>
    </dgm:pt>
    <dgm:pt modelId="{CEC0B226-6C78-4776-9EC2-A192DA46D9EB}" type="parTrans" cxnId="{21C66409-0B13-4DDC-A311-EAA5DB1CD544}">
      <dgm:prSet/>
      <dgm:spPr/>
      <dgm:t>
        <a:bodyPr/>
        <a:lstStyle/>
        <a:p>
          <a:endParaRPr lang="es-PE"/>
        </a:p>
      </dgm:t>
    </dgm:pt>
    <dgm:pt modelId="{C7F7C5E8-99A7-4625-8DD7-D96181258EE0}" type="sibTrans" cxnId="{21C66409-0B13-4DDC-A311-EAA5DB1CD544}">
      <dgm:prSet/>
      <dgm:spPr/>
      <dgm:t>
        <a:bodyPr/>
        <a:lstStyle/>
        <a:p>
          <a:endParaRPr lang="es-PE"/>
        </a:p>
      </dgm:t>
    </dgm:pt>
    <dgm:pt modelId="{149F629B-FF21-465D-ADAB-4AD24B921659}">
      <dgm:prSet phldrT="[Texto]">
        <dgm:style>
          <a:lnRef idx="1">
            <a:schemeClr val="accent4"/>
          </a:lnRef>
          <a:fillRef idx="2">
            <a:schemeClr val="accent4"/>
          </a:fillRef>
          <a:effectRef idx="1">
            <a:schemeClr val="accent4"/>
          </a:effectRef>
          <a:fontRef idx="minor">
            <a:schemeClr val="dk1"/>
          </a:fontRef>
        </dgm:style>
      </dgm:prSet>
      <dgm:spPr/>
      <dgm:t>
        <a:bodyPr/>
        <a:lstStyle/>
        <a:p>
          <a:r>
            <a:rPr lang="es-PE" dirty="0" smtClean="0"/>
            <a:t>surge como otra división más para agilizar y ayudar a la dirección de marketing cuando la empresa fabrica y comercializa muchos y muy distintos productos.</a:t>
          </a:r>
          <a:endParaRPr lang="es-PE" dirty="0"/>
        </a:p>
      </dgm:t>
    </dgm:pt>
    <dgm:pt modelId="{5FE5BD26-B841-43CE-A057-978DB0008064}" type="parTrans" cxnId="{76D3871F-665A-4D26-A1BF-E573445F74CD}">
      <dgm:prSet/>
      <dgm:spPr/>
      <dgm:t>
        <a:bodyPr/>
        <a:lstStyle/>
        <a:p>
          <a:endParaRPr lang="es-PE"/>
        </a:p>
      </dgm:t>
    </dgm:pt>
    <dgm:pt modelId="{586CAE24-B649-4E93-B721-C53E5F86042C}" type="sibTrans" cxnId="{76D3871F-665A-4D26-A1BF-E573445F74CD}">
      <dgm:prSet/>
      <dgm:spPr/>
      <dgm:t>
        <a:bodyPr/>
        <a:lstStyle/>
        <a:p>
          <a:endParaRPr lang="es-PE"/>
        </a:p>
      </dgm:t>
    </dgm:pt>
    <dgm:pt modelId="{F356D249-0155-466E-BA5D-5E8604863AD5}">
      <dgm:prSet phldrT="[Texto]">
        <dgm:style>
          <a:lnRef idx="1">
            <a:schemeClr val="accent3"/>
          </a:lnRef>
          <a:fillRef idx="2">
            <a:schemeClr val="accent3"/>
          </a:fillRef>
          <a:effectRef idx="1">
            <a:schemeClr val="accent3"/>
          </a:effectRef>
          <a:fontRef idx="minor">
            <a:schemeClr val="dk1"/>
          </a:fontRef>
        </dgm:style>
      </dgm:prSet>
      <dgm:spPr/>
      <dgm:t>
        <a:bodyPr/>
        <a:lstStyle/>
        <a:p>
          <a:r>
            <a:rPr lang="es-ES" dirty="0" smtClean="0"/>
            <a:t>Aparece otra línea paralela a la operacional e integrada por distintos jefes de producto.</a:t>
          </a:r>
          <a:endParaRPr lang="es-PE" dirty="0"/>
        </a:p>
      </dgm:t>
    </dgm:pt>
    <dgm:pt modelId="{64C2FAFD-D47F-4F00-9C65-711330AC7130}" type="parTrans" cxnId="{C6E9BC7E-2A96-4DD0-BA19-65BC82483D65}">
      <dgm:prSet/>
      <dgm:spPr/>
      <dgm:t>
        <a:bodyPr/>
        <a:lstStyle/>
        <a:p>
          <a:endParaRPr lang="es-PE"/>
        </a:p>
      </dgm:t>
    </dgm:pt>
    <dgm:pt modelId="{4ECE04AA-DDB4-4F7A-A755-C8EDFF903391}" type="sibTrans" cxnId="{C6E9BC7E-2A96-4DD0-BA19-65BC82483D65}">
      <dgm:prSet/>
      <dgm:spPr/>
      <dgm:t>
        <a:bodyPr/>
        <a:lstStyle/>
        <a:p>
          <a:endParaRPr lang="es-PE"/>
        </a:p>
      </dgm:t>
    </dgm:pt>
    <dgm:pt modelId="{1BF9C219-0C03-43EC-91BE-E5A4C8D05B32}">
      <dgm:prSet phldrT="[Texto]"/>
      <dgm:spPr/>
      <dgm:t>
        <a:bodyPr/>
        <a:lstStyle/>
        <a:p>
          <a:r>
            <a:rPr lang="es-ES" dirty="0" smtClean="0"/>
            <a:t>son responsables de formular, establecer estrategias y confeccionar planes de acción para ese producto</a:t>
          </a:r>
          <a:endParaRPr lang="es-PE" dirty="0"/>
        </a:p>
      </dgm:t>
    </dgm:pt>
    <dgm:pt modelId="{36FEEC83-099D-4A54-BBCA-612E6FDA5D0F}" type="parTrans" cxnId="{1423055E-E02C-4387-AAA6-DAA3382F1C96}">
      <dgm:prSet/>
      <dgm:spPr/>
      <dgm:t>
        <a:bodyPr/>
        <a:lstStyle/>
        <a:p>
          <a:endParaRPr lang="es-PE"/>
        </a:p>
      </dgm:t>
    </dgm:pt>
    <dgm:pt modelId="{BE17DB70-77E9-46B9-8B99-A25CC05A1FAE}" type="sibTrans" cxnId="{1423055E-E02C-4387-AAA6-DAA3382F1C96}">
      <dgm:prSet/>
      <dgm:spPr/>
      <dgm:t>
        <a:bodyPr/>
        <a:lstStyle/>
        <a:p>
          <a:endParaRPr lang="es-PE"/>
        </a:p>
      </dgm:t>
    </dgm:pt>
    <dgm:pt modelId="{517C2634-3338-4CAA-945D-99B4BF02DEE7}" type="pres">
      <dgm:prSet presAssocID="{160C691F-566B-4BEC-800F-89129E335599}" presName="Name0" presStyleCnt="0">
        <dgm:presLayoutVars>
          <dgm:dir/>
          <dgm:animLvl val="lvl"/>
          <dgm:resizeHandles val="exact"/>
        </dgm:presLayoutVars>
      </dgm:prSet>
      <dgm:spPr/>
      <dgm:t>
        <a:bodyPr/>
        <a:lstStyle/>
        <a:p>
          <a:endParaRPr lang="es-PE"/>
        </a:p>
      </dgm:t>
    </dgm:pt>
    <dgm:pt modelId="{DDA74580-0E59-482E-94CC-DCCFFEE58A83}" type="pres">
      <dgm:prSet presAssocID="{F356D249-0155-466E-BA5D-5E8604863AD5}" presName="boxAndChildren" presStyleCnt="0"/>
      <dgm:spPr/>
    </dgm:pt>
    <dgm:pt modelId="{29CF481D-1B58-4E1D-AAE6-E6D822CB5D64}" type="pres">
      <dgm:prSet presAssocID="{F356D249-0155-466E-BA5D-5E8604863AD5}" presName="parentTextBox" presStyleLbl="node1" presStyleIdx="0" presStyleCnt="3"/>
      <dgm:spPr/>
      <dgm:t>
        <a:bodyPr/>
        <a:lstStyle/>
        <a:p>
          <a:endParaRPr lang="es-PE"/>
        </a:p>
      </dgm:t>
    </dgm:pt>
    <dgm:pt modelId="{952D2F87-2C99-4B5B-8918-C3DBA9B51EDF}" type="pres">
      <dgm:prSet presAssocID="{F356D249-0155-466E-BA5D-5E8604863AD5}" presName="entireBox" presStyleLbl="node1" presStyleIdx="0" presStyleCnt="3"/>
      <dgm:spPr/>
      <dgm:t>
        <a:bodyPr/>
        <a:lstStyle/>
        <a:p>
          <a:endParaRPr lang="es-PE"/>
        </a:p>
      </dgm:t>
    </dgm:pt>
    <dgm:pt modelId="{D42B6ED5-D55A-4397-A019-9C7C053B43D1}" type="pres">
      <dgm:prSet presAssocID="{F356D249-0155-466E-BA5D-5E8604863AD5}" presName="descendantBox" presStyleCnt="0"/>
      <dgm:spPr/>
    </dgm:pt>
    <dgm:pt modelId="{0445F8E6-74F0-4E66-B64C-FBE5C1406003}" type="pres">
      <dgm:prSet presAssocID="{1BF9C219-0C03-43EC-91BE-E5A4C8D05B32}" presName="childTextBox" presStyleLbl="fgAccFollowNode1" presStyleIdx="0" presStyleCnt="1">
        <dgm:presLayoutVars>
          <dgm:bulletEnabled val="1"/>
        </dgm:presLayoutVars>
      </dgm:prSet>
      <dgm:spPr/>
      <dgm:t>
        <a:bodyPr/>
        <a:lstStyle/>
        <a:p>
          <a:endParaRPr lang="es-PE"/>
        </a:p>
      </dgm:t>
    </dgm:pt>
    <dgm:pt modelId="{F3CE6C11-4062-4F0F-8EBB-719DACE0ABF0}" type="pres">
      <dgm:prSet presAssocID="{586CAE24-B649-4E93-B721-C53E5F86042C}" presName="sp" presStyleCnt="0"/>
      <dgm:spPr/>
    </dgm:pt>
    <dgm:pt modelId="{1ABA2575-7D75-4828-A830-A93FD1009941}" type="pres">
      <dgm:prSet presAssocID="{149F629B-FF21-465D-ADAB-4AD24B921659}" presName="arrowAndChildren" presStyleCnt="0"/>
      <dgm:spPr/>
    </dgm:pt>
    <dgm:pt modelId="{F2499B66-BBB4-44F3-B890-40A26E8CEEA1}" type="pres">
      <dgm:prSet presAssocID="{149F629B-FF21-465D-ADAB-4AD24B921659}" presName="parentTextArrow" presStyleLbl="node1" presStyleIdx="1" presStyleCnt="3"/>
      <dgm:spPr/>
      <dgm:t>
        <a:bodyPr/>
        <a:lstStyle/>
        <a:p>
          <a:endParaRPr lang="es-PE"/>
        </a:p>
      </dgm:t>
    </dgm:pt>
    <dgm:pt modelId="{7E6FAA51-7B1F-4A77-B943-9B83528A215E}" type="pres">
      <dgm:prSet presAssocID="{C7F7C5E8-99A7-4625-8DD7-D96181258EE0}" presName="sp" presStyleCnt="0"/>
      <dgm:spPr/>
    </dgm:pt>
    <dgm:pt modelId="{13A3EBEB-1B65-4A43-A820-8B121DF8CAAD}" type="pres">
      <dgm:prSet presAssocID="{817779E5-CC40-4124-935E-57D13EF1422A}" presName="arrowAndChildren" presStyleCnt="0"/>
      <dgm:spPr/>
    </dgm:pt>
    <dgm:pt modelId="{F5ECF97B-329B-4471-8E9E-11907C5A648A}" type="pres">
      <dgm:prSet presAssocID="{817779E5-CC40-4124-935E-57D13EF1422A}" presName="parentTextArrow" presStyleLbl="node1" presStyleIdx="2" presStyleCnt="3"/>
      <dgm:spPr/>
      <dgm:t>
        <a:bodyPr/>
        <a:lstStyle/>
        <a:p>
          <a:endParaRPr lang="es-PE"/>
        </a:p>
      </dgm:t>
    </dgm:pt>
  </dgm:ptLst>
  <dgm:cxnLst>
    <dgm:cxn modelId="{AAA8F86C-D082-49C5-9643-A36A071CB32D}" type="presOf" srcId="{149F629B-FF21-465D-ADAB-4AD24B921659}" destId="{F2499B66-BBB4-44F3-B890-40A26E8CEEA1}" srcOrd="0" destOrd="0" presId="urn:microsoft.com/office/officeart/2005/8/layout/process4"/>
    <dgm:cxn modelId="{76D3871F-665A-4D26-A1BF-E573445F74CD}" srcId="{160C691F-566B-4BEC-800F-89129E335599}" destId="{149F629B-FF21-465D-ADAB-4AD24B921659}" srcOrd="1" destOrd="0" parTransId="{5FE5BD26-B841-43CE-A057-978DB0008064}" sibTransId="{586CAE24-B649-4E93-B721-C53E5F86042C}"/>
    <dgm:cxn modelId="{88637E6E-61F4-4958-B48C-578E42CB2239}" type="presOf" srcId="{160C691F-566B-4BEC-800F-89129E335599}" destId="{517C2634-3338-4CAA-945D-99B4BF02DEE7}" srcOrd="0" destOrd="0" presId="urn:microsoft.com/office/officeart/2005/8/layout/process4"/>
    <dgm:cxn modelId="{1423055E-E02C-4387-AAA6-DAA3382F1C96}" srcId="{F356D249-0155-466E-BA5D-5E8604863AD5}" destId="{1BF9C219-0C03-43EC-91BE-E5A4C8D05B32}" srcOrd="0" destOrd="0" parTransId="{36FEEC83-099D-4A54-BBCA-612E6FDA5D0F}" sibTransId="{BE17DB70-77E9-46B9-8B99-A25CC05A1FAE}"/>
    <dgm:cxn modelId="{C6E9BC7E-2A96-4DD0-BA19-65BC82483D65}" srcId="{160C691F-566B-4BEC-800F-89129E335599}" destId="{F356D249-0155-466E-BA5D-5E8604863AD5}" srcOrd="2" destOrd="0" parTransId="{64C2FAFD-D47F-4F00-9C65-711330AC7130}" sibTransId="{4ECE04AA-DDB4-4F7A-A755-C8EDFF903391}"/>
    <dgm:cxn modelId="{826522FA-BE7F-4F8F-985B-6A5ADEE2ADEB}" type="presOf" srcId="{F356D249-0155-466E-BA5D-5E8604863AD5}" destId="{29CF481D-1B58-4E1D-AAE6-E6D822CB5D64}" srcOrd="0" destOrd="0" presId="urn:microsoft.com/office/officeart/2005/8/layout/process4"/>
    <dgm:cxn modelId="{21C66409-0B13-4DDC-A311-EAA5DB1CD544}" srcId="{160C691F-566B-4BEC-800F-89129E335599}" destId="{817779E5-CC40-4124-935E-57D13EF1422A}" srcOrd="0" destOrd="0" parTransId="{CEC0B226-6C78-4776-9EC2-A192DA46D9EB}" sibTransId="{C7F7C5E8-99A7-4625-8DD7-D96181258EE0}"/>
    <dgm:cxn modelId="{92E9C36A-FB58-4F7D-8813-51F52A9E3FA4}" type="presOf" srcId="{817779E5-CC40-4124-935E-57D13EF1422A}" destId="{F5ECF97B-329B-4471-8E9E-11907C5A648A}" srcOrd="0" destOrd="0" presId="urn:microsoft.com/office/officeart/2005/8/layout/process4"/>
    <dgm:cxn modelId="{781E4BE5-5A58-40E2-899D-903982691BE4}" type="presOf" srcId="{1BF9C219-0C03-43EC-91BE-E5A4C8D05B32}" destId="{0445F8E6-74F0-4E66-B64C-FBE5C1406003}" srcOrd="0" destOrd="0" presId="urn:microsoft.com/office/officeart/2005/8/layout/process4"/>
    <dgm:cxn modelId="{CBB63040-4600-4BF7-AB08-26923D5EEB79}" type="presOf" srcId="{F356D249-0155-466E-BA5D-5E8604863AD5}" destId="{952D2F87-2C99-4B5B-8918-C3DBA9B51EDF}" srcOrd="1" destOrd="0" presId="urn:microsoft.com/office/officeart/2005/8/layout/process4"/>
    <dgm:cxn modelId="{9B86E93D-F876-4D1A-A004-E8C074D016AE}" type="presParOf" srcId="{517C2634-3338-4CAA-945D-99B4BF02DEE7}" destId="{DDA74580-0E59-482E-94CC-DCCFFEE58A83}" srcOrd="0" destOrd="0" presId="urn:microsoft.com/office/officeart/2005/8/layout/process4"/>
    <dgm:cxn modelId="{38AD5D72-1C6D-48E5-97D3-EBBDB50F25AC}" type="presParOf" srcId="{DDA74580-0E59-482E-94CC-DCCFFEE58A83}" destId="{29CF481D-1B58-4E1D-AAE6-E6D822CB5D64}" srcOrd="0" destOrd="0" presId="urn:microsoft.com/office/officeart/2005/8/layout/process4"/>
    <dgm:cxn modelId="{4C1EEF87-1661-4938-BD08-DB8BF26505F8}" type="presParOf" srcId="{DDA74580-0E59-482E-94CC-DCCFFEE58A83}" destId="{952D2F87-2C99-4B5B-8918-C3DBA9B51EDF}" srcOrd="1" destOrd="0" presId="urn:microsoft.com/office/officeart/2005/8/layout/process4"/>
    <dgm:cxn modelId="{D4A815CA-35BD-4557-9CDF-7DF1055695D0}" type="presParOf" srcId="{DDA74580-0E59-482E-94CC-DCCFFEE58A83}" destId="{D42B6ED5-D55A-4397-A019-9C7C053B43D1}" srcOrd="2" destOrd="0" presId="urn:microsoft.com/office/officeart/2005/8/layout/process4"/>
    <dgm:cxn modelId="{BD596AA5-7BF8-42CA-988E-67DF8D748DBD}" type="presParOf" srcId="{D42B6ED5-D55A-4397-A019-9C7C053B43D1}" destId="{0445F8E6-74F0-4E66-B64C-FBE5C1406003}" srcOrd="0" destOrd="0" presId="urn:microsoft.com/office/officeart/2005/8/layout/process4"/>
    <dgm:cxn modelId="{12618788-7E5B-49D4-B5D4-5DEEAD58DAC8}" type="presParOf" srcId="{517C2634-3338-4CAA-945D-99B4BF02DEE7}" destId="{F3CE6C11-4062-4F0F-8EBB-719DACE0ABF0}" srcOrd="1" destOrd="0" presId="urn:microsoft.com/office/officeart/2005/8/layout/process4"/>
    <dgm:cxn modelId="{8ED1EB82-6247-4359-BE15-06C0A7BEF33A}" type="presParOf" srcId="{517C2634-3338-4CAA-945D-99B4BF02DEE7}" destId="{1ABA2575-7D75-4828-A830-A93FD1009941}" srcOrd="2" destOrd="0" presId="urn:microsoft.com/office/officeart/2005/8/layout/process4"/>
    <dgm:cxn modelId="{4B67FF4D-4B2A-4371-BCD9-A6BE73D7CAEB}" type="presParOf" srcId="{1ABA2575-7D75-4828-A830-A93FD1009941}" destId="{F2499B66-BBB4-44F3-B890-40A26E8CEEA1}" srcOrd="0" destOrd="0" presId="urn:microsoft.com/office/officeart/2005/8/layout/process4"/>
    <dgm:cxn modelId="{F1D00D1F-9B76-4FDD-895F-DD4C60A65803}" type="presParOf" srcId="{517C2634-3338-4CAA-945D-99B4BF02DEE7}" destId="{7E6FAA51-7B1F-4A77-B943-9B83528A215E}" srcOrd="3" destOrd="0" presId="urn:microsoft.com/office/officeart/2005/8/layout/process4"/>
    <dgm:cxn modelId="{790A77CB-F6A2-48CD-9700-40E31CC4D71D}" type="presParOf" srcId="{517C2634-3338-4CAA-945D-99B4BF02DEE7}" destId="{13A3EBEB-1B65-4A43-A820-8B121DF8CAAD}" srcOrd="4" destOrd="0" presId="urn:microsoft.com/office/officeart/2005/8/layout/process4"/>
    <dgm:cxn modelId="{017AA9D0-B90E-48EF-9A53-37A92B287883}" type="presParOf" srcId="{13A3EBEB-1B65-4A43-A820-8B121DF8CAAD}" destId="{F5ECF97B-329B-4471-8E9E-11907C5A648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C5A7BD-38CF-48A9-AEE5-8D399F410ABF}"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PE"/>
        </a:p>
      </dgm:t>
    </dgm:pt>
    <dgm:pt modelId="{FA46D129-7878-449E-8A28-143EFDBFAFE2}">
      <dgm:prSet phldrT="[Texto]">
        <dgm:style>
          <a:lnRef idx="1">
            <a:schemeClr val="accent4"/>
          </a:lnRef>
          <a:fillRef idx="2">
            <a:schemeClr val="accent4"/>
          </a:fillRef>
          <a:effectRef idx="1">
            <a:schemeClr val="accent4"/>
          </a:effectRef>
          <a:fontRef idx="minor">
            <a:schemeClr val="dk1"/>
          </a:fontRef>
        </dgm:style>
      </dgm:prSet>
      <dgm:spPr/>
      <dgm:t>
        <a:bodyPr/>
        <a:lstStyle/>
        <a:p>
          <a:pPr algn="ctr"/>
          <a:r>
            <a:rPr lang="es-PE" dirty="0" smtClean="0">
              <a:solidFill>
                <a:schemeClr val="tx2"/>
              </a:solidFill>
            </a:rPr>
            <a:t>Las empresas </a:t>
          </a:r>
          <a:endParaRPr lang="es-PE" dirty="0">
            <a:solidFill>
              <a:schemeClr val="tx2"/>
            </a:solidFill>
          </a:endParaRPr>
        </a:p>
      </dgm:t>
    </dgm:pt>
    <dgm:pt modelId="{672A56D0-B87A-4122-9A13-850B9BE51A31}" type="parTrans" cxnId="{84BCE756-107C-4538-B001-2EC2E76D4CA8}">
      <dgm:prSet/>
      <dgm:spPr/>
      <dgm:t>
        <a:bodyPr/>
        <a:lstStyle/>
        <a:p>
          <a:endParaRPr lang="es-PE"/>
        </a:p>
      </dgm:t>
    </dgm:pt>
    <dgm:pt modelId="{2028F8CC-CDA7-41CE-97EC-7D084A504CC8}" type="sibTrans" cxnId="{84BCE756-107C-4538-B001-2EC2E76D4CA8}">
      <dgm:prSet/>
      <dgm:spPr/>
      <dgm:t>
        <a:bodyPr/>
        <a:lstStyle/>
        <a:p>
          <a:endParaRPr lang="es-PE"/>
        </a:p>
      </dgm:t>
    </dgm:pt>
    <dgm:pt modelId="{F42B5EA1-EE8C-41E7-BD91-7FB4B1EDBBF3}">
      <dgm:prSet phldrT="[Texto]"/>
      <dgm:spPr/>
      <dgm:t>
        <a:bodyPr/>
        <a:lstStyle/>
        <a:p>
          <a:pPr algn="l"/>
          <a:endParaRPr lang="es-PE" dirty="0" smtClean="0">
            <a:solidFill>
              <a:schemeClr val="tx2"/>
            </a:solidFill>
          </a:endParaRPr>
        </a:p>
        <a:p>
          <a:pPr algn="l"/>
          <a:r>
            <a:rPr lang="es-PE" dirty="0" smtClean="0">
              <a:solidFill>
                <a:schemeClr val="tx2"/>
              </a:solidFill>
            </a:rPr>
            <a:t>que producen variedad de productos y marcas emplean a menudo una organización de gestión de producto y marca, que no sustituye a la funcional, sino que constituye otro nivel de dirección</a:t>
          </a:r>
          <a:endParaRPr lang="es-PE" dirty="0">
            <a:solidFill>
              <a:schemeClr val="tx2"/>
            </a:solidFill>
          </a:endParaRPr>
        </a:p>
      </dgm:t>
    </dgm:pt>
    <dgm:pt modelId="{3ADFE265-FDBD-494D-878F-33ED1FF177D4}" type="parTrans" cxnId="{413CC94E-A88F-427F-9AAC-C9B08ED43733}">
      <dgm:prSet/>
      <dgm:spPr/>
      <dgm:t>
        <a:bodyPr/>
        <a:lstStyle/>
        <a:p>
          <a:endParaRPr lang="es-PE"/>
        </a:p>
      </dgm:t>
    </dgm:pt>
    <dgm:pt modelId="{535D419C-52AF-4751-9180-61FD53B5EAD1}" type="sibTrans" cxnId="{413CC94E-A88F-427F-9AAC-C9B08ED43733}">
      <dgm:prSet/>
      <dgm:spPr/>
      <dgm:t>
        <a:bodyPr/>
        <a:lstStyle/>
        <a:p>
          <a:endParaRPr lang="es-PE"/>
        </a:p>
      </dgm:t>
    </dgm:pt>
    <dgm:pt modelId="{04EF9600-F29D-4841-B917-1B87CF0DC102}">
      <dgm:prSet phldrT="[Texto]">
        <dgm:style>
          <a:lnRef idx="1">
            <a:schemeClr val="accent6"/>
          </a:lnRef>
          <a:fillRef idx="2">
            <a:schemeClr val="accent6"/>
          </a:fillRef>
          <a:effectRef idx="1">
            <a:schemeClr val="accent6"/>
          </a:effectRef>
          <a:fontRef idx="minor">
            <a:schemeClr val="dk1"/>
          </a:fontRef>
        </dgm:style>
      </dgm:prSet>
      <dgm:spPr/>
      <dgm:t>
        <a:bodyPr/>
        <a:lstStyle/>
        <a:p>
          <a:pPr algn="ctr"/>
          <a:r>
            <a:rPr lang="es-PE" dirty="0" smtClean="0">
              <a:solidFill>
                <a:schemeClr val="tx2"/>
              </a:solidFill>
            </a:rPr>
            <a:t>Capitaneada</a:t>
          </a:r>
          <a:r>
            <a:rPr lang="es-PE" dirty="0" smtClean="0"/>
            <a:t> </a:t>
          </a:r>
          <a:endParaRPr lang="es-PE" dirty="0"/>
        </a:p>
      </dgm:t>
    </dgm:pt>
    <dgm:pt modelId="{44A72B6F-F8E7-454D-B28F-B8A7FA76373F}" type="parTrans" cxnId="{7F17C1AF-6963-4E95-8B8D-0A5CAF65CB65}">
      <dgm:prSet/>
      <dgm:spPr/>
      <dgm:t>
        <a:bodyPr/>
        <a:lstStyle/>
        <a:p>
          <a:endParaRPr lang="es-PE"/>
        </a:p>
      </dgm:t>
    </dgm:pt>
    <dgm:pt modelId="{35D627A5-7AA6-4F77-9A0C-B1B3CFC77C1B}" type="sibTrans" cxnId="{7F17C1AF-6963-4E95-8B8D-0A5CAF65CB65}">
      <dgm:prSet/>
      <dgm:spPr/>
      <dgm:t>
        <a:bodyPr/>
        <a:lstStyle/>
        <a:p>
          <a:endParaRPr lang="es-PE"/>
        </a:p>
      </dgm:t>
    </dgm:pt>
    <dgm:pt modelId="{DB4A2DC1-D17B-4D7D-A451-EB58146D8575}">
      <dgm:prSet phldrT="[Texto]"/>
      <dgm:spPr/>
      <dgm:t>
        <a:bodyPr/>
        <a:lstStyle/>
        <a:p>
          <a:pPr algn="l"/>
          <a:endParaRPr lang="es-PE" dirty="0" smtClean="0">
            <a:solidFill>
              <a:schemeClr val="tx2"/>
            </a:solidFill>
          </a:endParaRPr>
        </a:p>
        <a:p>
          <a:pPr algn="l"/>
          <a:r>
            <a:rPr lang="es-PE" dirty="0" smtClean="0">
              <a:solidFill>
                <a:schemeClr val="tx2"/>
              </a:solidFill>
            </a:rPr>
            <a:t>por el director de productos, supervisa a los directores de grupos de productos, quienes a su vez lideran a los directores de productos o marcas específicas.</a:t>
          </a:r>
          <a:endParaRPr lang="es-PE" dirty="0">
            <a:solidFill>
              <a:schemeClr val="tx2"/>
            </a:solidFill>
          </a:endParaRPr>
        </a:p>
      </dgm:t>
    </dgm:pt>
    <dgm:pt modelId="{6BF5054C-26D1-4E83-B170-62D59737987B}" type="parTrans" cxnId="{D6C7738D-D58F-483D-974A-22E0E9664AAE}">
      <dgm:prSet/>
      <dgm:spPr/>
      <dgm:t>
        <a:bodyPr/>
        <a:lstStyle/>
        <a:p>
          <a:endParaRPr lang="es-PE"/>
        </a:p>
      </dgm:t>
    </dgm:pt>
    <dgm:pt modelId="{36B58E59-99C3-49BF-AEE3-58CEA5D4B250}" type="sibTrans" cxnId="{D6C7738D-D58F-483D-974A-22E0E9664AAE}">
      <dgm:prSet/>
      <dgm:spPr/>
      <dgm:t>
        <a:bodyPr/>
        <a:lstStyle/>
        <a:p>
          <a:endParaRPr lang="es-PE"/>
        </a:p>
      </dgm:t>
    </dgm:pt>
    <dgm:pt modelId="{AC82E4DC-66B6-4DD8-BF18-1CBF855784A7}">
      <dgm:prSet phldrT="[Texto]">
        <dgm:style>
          <a:lnRef idx="1">
            <a:schemeClr val="accent2"/>
          </a:lnRef>
          <a:fillRef idx="2">
            <a:schemeClr val="accent2"/>
          </a:fillRef>
          <a:effectRef idx="1">
            <a:schemeClr val="accent2"/>
          </a:effectRef>
          <a:fontRef idx="minor">
            <a:schemeClr val="dk1"/>
          </a:fontRef>
        </dgm:style>
      </dgm:prSet>
      <dgm:spPr/>
      <dgm:t>
        <a:bodyPr/>
        <a:lstStyle/>
        <a:p>
          <a:pPr algn="l"/>
          <a:r>
            <a:rPr lang="es-PE" dirty="0" smtClean="0">
              <a:solidFill>
                <a:schemeClr val="tx2"/>
              </a:solidFill>
            </a:rPr>
            <a:t>Una</a:t>
          </a:r>
          <a:r>
            <a:rPr lang="es-PE" dirty="0" smtClean="0"/>
            <a:t> </a:t>
          </a:r>
          <a:r>
            <a:rPr lang="es-PE" dirty="0" smtClean="0">
              <a:solidFill>
                <a:schemeClr val="tx2"/>
              </a:solidFill>
            </a:rPr>
            <a:t>organización</a:t>
          </a:r>
          <a:r>
            <a:rPr lang="es-PE" dirty="0" smtClean="0"/>
            <a:t> </a:t>
          </a:r>
          <a:endParaRPr lang="es-PE" dirty="0"/>
        </a:p>
      </dgm:t>
    </dgm:pt>
    <dgm:pt modelId="{7B382CB1-AD04-4D1A-B258-2F5EF331C58B}" type="parTrans" cxnId="{9C493104-2790-4DAD-A45B-BCDF6E9CAFD3}">
      <dgm:prSet/>
      <dgm:spPr/>
      <dgm:t>
        <a:bodyPr/>
        <a:lstStyle/>
        <a:p>
          <a:endParaRPr lang="es-PE"/>
        </a:p>
      </dgm:t>
    </dgm:pt>
    <dgm:pt modelId="{FE2259CD-A35A-406A-9243-BDA816149683}" type="sibTrans" cxnId="{9C493104-2790-4DAD-A45B-BCDF6E9CAFD3}">
      <dgm:prSet/>
      <dgm:spPr/>
      <dgm:t>
        <a:bodyPr/>
        <a:lstStyle/>
        <a:p>
          <a:endParaRPr lang="es-PE"/>
        </a:p>
      </dgm:t>
    </dgm:pt>
    <dgm:pt modelId="{5D7B8488-AEA2-48C0-88D0-08BD7762BE97}">
      <dgm:prSet phldrT="[Texto]"/>
      <dgm:spPr/>
      <dgm:t>
        <a:bodyPr/>
        <a:lstStyle/>
        <a:p>
          <a:pPr algn="l"/>
          <a:endParaRPr lang="es-PE" dirty="0" smtClean="0">
            <a:solidFill>
              <a:schemeClr val="tx2"/>
            </a:solidFill>
          </a:endParaRPr>
        </a:p>
        <a:p>
          <a:pPr algn="l"/>
          <a:r>
            <a:rPr lang="es-PE" dirty="0" smtClean="0">
              <a:solidFill>
                <a:schemeClr val="tx2"/>
              </a:solidFill>
            </a:rPr>
            <a:t>de gestión de producto sólo tiene sentido en el supuesto de empresas que fabriquen productos muy diferentes o en el de que su número exceda a la capacidad de trabajo de una organización de dirección funcional.</a:t>
          </a:r>
          <a:endParaRPr lang="es-PE" dirty="0">
            <a:solidFill>
              <a:schemeClr val="tx2"/>
            </a:solidFill>
          </a:endParaRPr>
        </a:p>
      </dgm:t>
    </dgm:pt>
    <dgm:pt modelId="{BC0C6815-98E7-4BA8-99DF-E603BBC00393}" type="parTrans" cxnId="{C5A693CB-67A6-43C5-A3A4-72985312E1F9}">
      <dgm:prSet/>
      <dgm:spPr/>
      <dgm:t>
        <a:bodyPr/>
        <a:lstStyle/>
        <a:p>
          <a:endParaRPr lang="es-PE"/>
        </a:p>
      </dgm:t>
    </dgm:pt>
    <dgm:pt modelId="{A7B90A05-3D54-4B62-9868-3A7BC18BD003}" type="sibTrans" cxnId="{C5A693CB-67A6-43C5-A3A4-72985312E1F9}">
      <dgm:prSet/>
      <dgm:spPr/>
      <dgm:t>
        <a:bodyPr/>
        <a:lstStyle/>
        <a:p>
          <a:endParaRPr lang="es-PE"/>
        </a:p>
      </dgm:t>
    </dgm:pt>
    <dgm:pt modelId="{12628B8B-1ACF-40FB-916E-CD5275AC9EB7}" type="pres">
      <dgm:prSet presAssocID="{0CC5A7BD-38CF-48A9-AEE5-8D399F410ABF}" presName="Name0" presStyleCnt="0">
        <dgm:presLayoutVars>
          <dgm:dir/>
          <dgm:animLvl val="lvl"/>
          <dgm:resizeHandles val="exact"/>
        </dgm:presLayoutVars>
      </dgm:prSet>
      <dgm:spPr/>
      <dgm:t>
        <a:bodyPr/>
        <a:lstStyle/>
        <a:p>
          <a:endParaRPr lang="es-PE"/>
        </a:p>
      </dgm:t>
    </dgm:pt>
    <dgm:pt modelId="{D7AED2D9-09D6-4A59-8929-FFD078E580E7}" type="pres">
      <dgm:prSet presAssocID="{FA46D129-7878-449E-8A28-143EFDBFAFE2}" presName="compositeNode" presStyleCnt="0">
        <dgm:presLayoutVars>
          <dgm:bulletEnabled val="1"/>
        </dgm:presLayoutVars>
      </dgm:prSet>
      <dgm:spPr/>
    </dgm:pt>
    <dgm:pt modelId="{092D5122-A0A4-4EAC-9D40-8E5308EAD590}" type="pres">
      <dgm:prSet presAssocID="{FA46D129-7878-449E-8A28-143EFDBFAFE2}" presName="bgRect" presStyleLbl="node1" presStyleIdx="0" presStyleCnt="3"/>
      <dgm:spPr/>
      <dgm:t>
        <a:bodyPr/>
        <a:lstStyle/>
        <a:p>
          <a:endParaRPr lang="es-PE"/>
        </a:p>
      </dgm:t>
    </dgm:pt>
    <dgm:pt modelId="{23F4A1EC-20AD-48CF-8272-598477487DCD}" type="pres">
      <dgm:prSet presAssocID="{FA46D129-7878-449E-8A28-143EFDBFAFE2}" presName="parentNode" presStyleLbl="node1" presStyleIdx="0" presStyleCnt="3">
        <dgm:presLayoutVars>
          <dgm:chMax val="0"/>
          <dgm:bulletEnabled val="1"/>
        </dgm:presLayoutVars>
      </dgm:prSet>
      <dgm:spPr/>
      <dgm:t>
        <a:bodyPr/>
        <a:lstStyle/>
        <a:p>
          <a:endParaRPr lang="es-PE"/>
        </a:p>
      </dgm:t>
    </dgm:pt>
    <dgm:pt modelId="{E5EE3860-0E01-4479-BD94-2FF75D9A5066}" type="pres">
      <dgm:prSet presAssocID="{FA46D129-7878-449E-8A28-143EFDBFAFE2}" presName="childNode" presStyleLbl="node1" presStyleIdx="0" presStyleCnt="3">
        <dgm:presLayoutVars>
          <dgm:bulletEnabled val="1"/>
        </dgm:presLayoutVars>
      </dgm:prSet>
      <dgm:spPr/>
      <dgm:t>
        <a:bodyPr/>
        <a:lstStyle/>
        <a:p>
          <a:endParaRPr lang="es-PE"/>
        </a:p>
      </dgm:t>
    </dgm:pt>
    <dgm:pt modelId="{ECFDC981-97AF-4113-9539-0489A0B8AD61}" type="pres">
      <dgm:prSet presAssocID="{2028F8CC-CDA7-41CE-97EC-7D084A504CC8}" presName="hSp" presStyleCnt="0"/>
      <dgm:spPr/>
    </dgm:pt>
    <dgm:pt modelId="{25DC8B75-1039-4459-88A9-79FB89D93893}" type="pres">
      <dgm:prSet presAssocID="{2028F8CC-CDA7-41CE-97EC-7D084A504CC8}" presName="vProcSp" presStyleCnt="0"/>
      <dgm:spPr/>
    </dgm:pt>
    <dgm:pt modelId="{92D7963C-6F6B-42E3-8000-21360E95A93D}" type="pres">
      <dgm:prSet presAssocID="{2028F8CC-CDA7-41CE-97EC-7D084A504CC8}" presName="vSp1" presStyleCnt="0"/>
      <dgm:spPr/>
    </dgm:pt>
    <dgm:pt modelId="{EE3B74F2-7ADE-4046-B2D3-D5A1B91DE262}" type="pres">
      <dgm:prSet presAssocID="{2028F8CC-CDA7-41CE-97EC-7D084A504CC8}" presName="simulatedConn" presStyleLbl="solidFgAcc1" presStyleIdx="0" presStyleCnt="2"/>
      <dgm:spPr/>
    </dgm:pt>
    <dgm:pt modelId="{7964D81D-F577-4645-9590-D3025DCF7A9A}" type="pres">
      <dgm:prSet presAssocID="{2028F8CC-CDA7-41CE-97EC-7D084A504CC8}" presName="vSp2" presStyleCnt="0"/>
      <dgm:spPr/>
    </dgm:pt>
    <dgm:pt modelId="{EE76CB75-F9B5-41B5-9853-D0B8E0A6A025}" type="pres">
      <dgm:prSet presAssocID="{2028F8CC-CDA7-41CE-97EC-7D084A504CC8}" presName="sibTrans" presStyleCnt="0"/>
      <dgm:spPr/>
    </dgm:pt>
    <dgm:pt modelId="{1AE2D5FE-838A-4147-B6AC-C8DB8131177D}" type="pres">
      <dgm:prSet presAssocID="{04EF9600-F29D-4841-B917-1B87CF0DC102}" presName="compositeNode" presStyleCnt="0">
        <dgm:presLayoutVars>
          <dgm:bulletEnabled val="1"/>
        </dgm:presLayoutVars>
      </dgm:prSet>
      <dgm:spPr/>
    </dgm:pt>
    <dgm:pt modelId="{0CEE3977-5F7C-4AB0-A73D-923C1F12262F}" type="pres">
      <dgm:prSet presAssocID="{04EF9600-F29D-4841-B917-1B87CF0DC102}" presName="bgRect" presStyleLbl="node1" presStyleIdx="1" presStyleCnt="3"/>
      <dgm:spPr/>
      <dgm:t>
        <a:bodyPr/>
        <a:lstStyle/>
        <a:p>
          <a:endParaRPr lang="es-PE"/>
        </a:p>
      </dgm:t>
    </dgm:pt>
    <dgm:pt modelId="{9356D399-B8E9-4088-BD79-1BE7272DB10B}" type="pres">
      <dgm:prSet presAssocID="{04EF9600-F29D-4841-B917-1B87CF0DC102}" presName="parentNode" presStyleLbl="node1" presStyleIdx="1" presStyleCnt="3">
        <dgm:presLayoutVars>
          <dgm:chMax val="0"/>
          <dgm:bulletEnabled val="1"/>
        </dgm:presLayoutVars>
      </dgm:prSet>
      <dgm:spPr/>
      <dgm:t>
        <a:bodyPr/>
        <a:lstStyle/>
        <a:p>
          <a:endParaRPr lang="es-PE"/>
        </a:p>
      </dgm:t>
    </dgm:pt>
    <dgm:pt modelId="{F54F4521-F7E6-4A74-9FE9-B472E6380044}" type="pres">
      <dgm:prSet presAssocID="{04EF9600-F29D-4841-B917-1B87CF0DC102}" presName="childNode" presStyleLbl="node1" presStyleIdx="1" presStyleCnt="3">
        <dgm:presLayoutVars>
          <dgm:bulletEnabled val="1"/>
        </dgm:presLayoutVars>
      </dgm:prSet>
      <dgm:spPr/>
      <dgm:t>
        <a:bodyPr/>
        <a:lstStyle/>
        <a:p>
          <a:endParaRPr lang="es-PE"/>
        </a:p>
      </dgm:t>
    </dgm:pt>
    <dgm:pt modelId="{13103787-550D-44FF-9CDF-2764E6037D8F}" type="pres">
      <dgm:prSet presAssocID="{35D627A5-7AA6-4F77-9A0C-B1B3CFC77C1B}" presName="hSp" presStyleCnt="0"/>
      <dgm:spPr/>
    </dgm:pt>
    <dgm:pt modelId="{C1D5484B-D9C4-4EF6-82DA-8E14D926CE8A}" type="pres">
      <dgm:prSet presAssocID="{35D627A5-7AA6-4F77-9A0C-B1B3CFC77C1B}" presName="vProcSp" presStyleCnt="0"/>
      <dgm:spPr/>
    </dgm:pt>
    <dgm:pt modelId="{3000CBBD-1895-4D9B-BC05-78FA091A0DE1}" type="pres">
      <dgm:prSet presAssocID="{35D627A5-7AA6-4F77-9A0C-B1B3CFC77C1B}" presName="vSp1" presStyleCnt="0"/>
      <dgm:spPr/>
    </dgm:pt>
    <dgm:pt modelId="{9325968D-226E-416A-81D1-814901C36A89}" type="pres">
      <dgm:prSet presAssocID="{35D627A5-7AA6-4F77-9A0C-B1B3CFC77C1B}" presName="simulatedConn" presStyleLbl="solidFgAcc1" presStyleIdx="1" presStyleCnt="2"/>
      <dgm:spPr/>
    </dgm:pt>
    <dgm:pt modelId="{BBB9E990-EDCF-42AF-A8D3-A2330B9AB91C}" type="pres">
      <dgm:prSet presAssocID="{35D627A5-7AA6-4F77-9A0C-B1B3CFC77C1B}" presName="vSp2" presStyleCnt="0"/>
      <dgm:spPr/>
    </dgm:pt>
    <dgm:pt modelId="{A118590F-DB8A-46A6-8C58-853C0C37D77F}" type="pres">
      <dgm:prSet presAssocID="{35D627A5-7AA6-4F77-9A0C-B1B3CFC77C1B}" presName="sibTrans" presStyleCnt="0"/>
      <dgm:spPr/>
    </dgm:pt>
    <dgm:pt modelId="{534139B6-A8FA-4651-BC54-EB59C4200C91}" type="pres">
      <dgm:prSet presAssocID="{AC82E4DC-66B6-4DD8-BF18-1CBF855784A7}" presName="compositeNode" presStyleCnt="0">
        <dgm:presLayoutVars>
          <dgm:bulletEnabled val="1"/>
        </dgm:presLayoutVars>
      </dgm:prSet>
      <dgm:spPr/>
    </dgm:pt>
    <dgm:pt modelId="{F824471E-FB52-4F98-955B-2083BDE7DB71}" type="pres">
      <dgm:prSet presAssocID="{AC82E4DC-66B6-4DD8-BF18-1CBF855784A7}" presName="bgRect" presStyleLbl="node1" presStyleIdx="2" presStyleCnt="3"/>
      <dgm:spPr/>
      <dgm:t>
        <a:bodyPr/>
        <a:lstStyle/>
        <a:p>
          <a:endParaRPr lang="es-PE"/>
        </a:p>
      </dgm:t>
    </dgm:pt>
    <dgm:pt modelId="{A5F90188-678F-4A30-A5B4-3472A0066B95}" type="pres">
      <dgm:prSet presAssocID="{AC82E4DC-66B6-4DD8-BF18-1CBF855784A7}" presName="parentNode" presStyleLbl="node1" presStyleIdx="2" presStyleCnt="3">
        <dgm:presLayoutVars>
          <dgm:chMax val="0"/>
          <dgm:bulletEnabled val="1"/>
        </dgm:presLayoutVars>
      </dgm:prSet>
      <dgm:spPr/>
      <dgm:t>
        <a:bodyPr/>
        <a:lstStyle/>
        <a:p>
          <a:endParaRPr lang="es-PE"/>
        </a:p>
      </dgm:t>
    </dgm:pt>
    <dgm:pt modelId="{F7FFE831-513C-45AC-B0F0-20122AF18D77}" type="pres">
      <dgm:prSet presAssocID="{AC82E4DC-66B6-4DD8-BF18-1CBF855784A7}" presName="childNode" presStyleLbl="node1" presStyleIdx="2" presStyleCnt="3">
        <dgm:presLayoutVars>
          <dgm:bulletEnabled val="1"/>
        </dgm:presLayoutVars>
      </dgm:prSet>
      <dgm:spPr/>
      <dgm:t>
        <a:bodyPr/>
        <a:lstStyle/>
        <a:p>
          <a:endParaRPr lang="es-PE"/>
        </a:p>
      </dgm:t>
    </dgm:pt>
  </dgm:ptLst>
  <dgm:cxnLst>
    <dgm:cxn modelId="{84BCE756-107C-4538-B001-2EC2E76D4CA8}" srcId="{0CC5A7BD-38CF-48A9-AEE5-8D399F410ABF}" destId="{FA46D129-7878-449E-8A28-143EFDBFAFE2}" srcOrd="0" destOrd="0" parTransId="{672A56D0-B87A-4122-9A13-850B9BE51A31}" sibTransId="{2028F8CC-CDA7-41CE-97EC-7D084A504CC8}"/>
    <dgm:cxn modelId="{9B37EBA6-1848-45D5-9931-4E9F6EBF8511}" type="presOf" srcId="{AC82E4DC-66B6-4DD8-BF18-1CBF855784A7}" destId="{F824471E-FB52-4F98-955B-2083BDE7DB71}" srcOrd="0" destOrd="0" presId="urn:microsoft.com/office/officeart/2005/8/layout/hProcess7"/>
    <dgm:cxn modelId="{449E64A5-6099-406E-A25E-4C96E1750B63}" type="presOf" srcId="{FA46D129-7878-449E-8A28-143EFDBFAFE2}" destId="{092D5122-A0A4-4EAC-9D40-8E5308EAD590}" srcOrd="0" destOrd="0" presId="urn:microsoft.com/office/officeart/2005/8/layout/hProcess7"/>
    <dgm:cxn modelId="{CAFF0CD1-7361-4272-BD74-89415AD027B0}" type="presOf" srcId="{04EF9600-F29D-4841-B917-1B87CF0DC102}" destId="{9356D399-B8E9-4088-BD79-1BE7272DB10B}" srcOrd="1" destOrd="0" presId="urn:microsoft.com/office/officeart/2005/8/layout/hProcess7"/>
    <dgm:cxn modelId="{9C493104-2790-4DAD-A45B-BCDF6E9CAFD3}" srcId="{0CC5A7BD-38CF-48A9-AEE5-8D399F410ABF}" destId="{AC82E4DC-66B6-4DD8-BF18-1CBF855784A7}" srcOrd="2" destOrd="0" parTransId="{7B382CB1-AD04-4D1A-B258-2F5EF331C58B}" sibTransId="{FE2259CD-A35A-406A-9243-BDA816149683}"/>
    <dgm:cxn modelId="{7F17C1AF-6963-4E95-8B8D-0A5CAF65CB65}" srcId="{0CC5A7BD-38CF-48A9-AEE5-8D399F410ABF}" destId="{04EF9600-F29D-4841-B917-1B87CF0DC102}" srcOrd="1" destOrd="0" parTransId="{44A72B6F-F8E7-454D-B28F-B8A7FA76373F}" sibTransId="{35D627A5-7AA6-4F77-9A0C-B1B3CFC77C1B}"/>
    <dgm:cxn modelId="{31E7FCAA-877C-467D-8C74-43356EDE0B9C}" type="presOf" srcId="{FA46D129-7878-449E-8A28-143EFDBFAFE2}" destId="{23F4A1EC-20AD-48CF-8272-598477487DCD}" srcOrd="1" destOrd="0" presId="urn:microsoft.com/office/officeart/2005/8/layout/hProcess7"/>
    <dgm:cxn modelId="{D6C7738D-D58F-483D-974A-22E0E9664AAE}" srcId="{04EF9600-F29D-4841-B917-1B87CF0DC102}" destId="{DB4A2DC1-D17B-4D7D-A451-EB58146D8575}" srcOrd="0" destOrd="0" parTransId="{6BF5054C-26D1-4E83-B170-62D59737987B}" sibTransId="{36B58E59-99C3-49BF-AEE3-58CEA5D4B250}"/>
    <dgm:cxn modelId="{61D27ED7-9C95-4825-948B-6AE9D0A0EF68}" type="presOf" srcId="{0CC5A7BD-38CF-48A9-AEE5-8D399F410ABF}" destId="{12628B8B-1ACF-40FB-916E-CD5275AC9EB7}" srcOrd="0" destOrd="0" presId="urn:microsoft.com/office/officeart/2005/8/layout/hProcess7"/>
    <dgm:cxn modelId="{34ADBC00-A8F8-4BE3-9BB2-38DB6A04EF94}" type="presOf" srcId="{04EF9600-F29D-4841-B917-1B87CF0DC102}" destId="{0CEE3977-5F7C-4AB0-A73D-923C1F12262F}" srcOrd="0" destOrd="0" presId="urn:microsoft.com/office/officeart/2005/8/layout/hProcess7"/>
    <dgm:cxn modelId="{C5A693CB-67A6-43C5-A3A4-72985312E1F9}" srcId="{AC82E4DC-66B6-4DD8-BF18-1CBF855784A7}" destId="{5D7B8488-AEA2-48C0-88D0-08BD7762BE97}" srcOrd="0" destOrd="0" parTransId="{BC0C6815-98E7-4BA8-99DF-E603BBC00393}" sibTransId="{A7B90A05-3D54-4B62-9868-3A7BC18BD003}"/>
    <dgm:cxn modelId="{7C3F80A7-2EE9-4A08-B0D0-36651020279B}" type="presOf" srcId="{AC82E4DC-66B6-4DD8-BF18-1CBF855784A7}" destId="{A5F90188-678F-4A30-A5B4-3472A0066B95}" srcOrd="1" destOrd="0" presId="urn:microsoft.com/office/officeart/2005/8/layout/hProcess7"/>
    <dgm:cxn modelId="{3B29C630-2F0C-4EB9-AB18-A6994C60327F}" type="presOf" srcId="{F42B5EA1-EE8C-41E7-BD91-7FB4B1EDBBF3}" destId="{E5EE3860-0E01-4479-BD94-2FF75D9A5066}" srcOrd="0" destOrd="0" presId="urn:microsoft.com/office/officeart/2005/8/layout/hProcess7"/>
    <dgm:cxn modelId="{1660E97C-12D4-44E6-92C3-12D516D1B78A}" type="presOf" srcId="{5D7B8488-AEA2-48C0-88D0-08BD7762BE97}" destId="{F7FFE831-513C-45AC-B0F0-20122AF18D77}" srcOrd="0" destOrd="0" presId="urn:microsoft.com/office/officeart/2005/8/layout/hProcess7"/>
    <dgm:cxn modelId="{E543D910-FC6D-4F7D-B688-285BBEB2C953}" type="presOf" srcId="{DB4A2DC1-D17B-4D7D-A451-EB58146D8575}" destId="{F54F4521-F7E6-4A74-9FE9-B472E6380044}" srcOrd="0" destOrd="0" presId="urn:microsoft.com/office/officeart/2005/8/layout/hProcess7"/>
    <dgm:cxn modelId="{413CC94E-A88F-427F-9AAC-C9B08ED43733}" srcId="{FA46D129-7878-449E-8A28-143EFDBFAFE2}" destId="{F42B5EA1-EE8C-41E7-BD91-7FB4B1EDBBF3}" srcOrd="0" destOrd="0" parTransId="{3ADFE265-FDBD-494D-878F-33ED1FF177D4}" sibTransId="{535D419C-52AF-4751-9180-61FD53B5EAD1}"/>
    <dgm:cxn modelId="{3FB87C10-254B-4785-B98C-7968C6640338}" type="presParOf" srcId="{12628B8B-1ACF-40FB-916E-CD5275AC9EB7}" destId="{D7AED2D9-09D6-4A59-8929-FFD078E580E7}" srcOrd="0" destOrd="0" presId="urn:microsoft.com/office/officeart/2005/8/layout/hProcess7"/>
    <dgm:cxn modelId="{EA20CA75-A3F7-47D0-A783-445AB1DC9D4A}" type="presParOf" srcId="{D7AED2D9-09D6-4A59-8929-FFD078E580E7}" destId="{092D5122-A0A4-4EAC-9D40-8E5308EAD590}" srcOrd="0" destOrd="0" presId="urn:microsoft.com/office/officeart/2005/8/layout/hProcess7"/>
    <dgm:cxn modelId="{01B003E4-2BF7-4C97-8E2C-BFDF6A1F4147}" type="presParOf" srcId="{D7AED2D9-09D6-4A59-8929-FFD078E580E7}" destId="{23F4A1EC-20AD-48CF-8272-598477487DCD}" srcOrd="1" destOrd="0" presId="urn:microsoft.com/office/officeart/2005/8/layout/hProcess7"/>
    <dgm:cxn modelId="{BB697C39-7922-4FE1-8CBA-CFC872658BEA}" type="presParOf" srcId="{D7AED2D9-09D6-4A59-8929-FFD078E580E7}" destId="{E5EE3860-0E01-4479-BD94-2FF75D9A5066}" srcOrd="2" destOrd="0" presId="urn:microsoft.com/office/officeart/2005/8/layout/hProcess7"/>
    <dgm:cxn modelId="{FDED8C7C-DC01-49F5-920D-B8FDFBF0F689}" type="presParOf" srcId="{12628B8B-1ACF-40FB-916E-CD5275AC9EB7}" destId="{ECFDC981-97AF-4113-9539-0489A0B8AD61}" srcOrd="1" destOrd="0" presId="urn:microsoft.com/office/officeart/2005/8/layout/hProcess7"/>
    <dgm:cxn modelId="{E797E312-2E52-479D-80F3-357A61F1AF5B}" type="presParOf" srcId="{12628B8B-1ACF-40FB-916E-CD5275AC9EB7}" destId="{25DC8B75-1039-4459-88A9-79FB89D93893}" srcOrd="2" destOrd="0" presId="urn:microsoft.com/office/officeart/2005/8/layout/hProcess7"/>
    <dgm:cxn modelId="{F9687661-BED1-41AB-8ECC-7A4553B11315}" type="presParOf" srcId="{25DC8B75-1039-4459-88A9-79FB89D93893}" destId="{92D7963C-6F6B-42E3-8000-21360E95A93D}" srcOrd="0" destOrd="0" presId="urn:microsoft.com/office/officeart/2005/8/layout/hProcess7"/>
    <dgm:cxn modelId="{18F05A92-B55E-4285-9689-E6B507C0E215}" type="presParOf" srcId="{25DC8B75-1039-4459-88A9-79FB89D93893}" destId="{EE3B74F2-7ADE-4046-B2D3-D5A1B91DE262}" srcOrd="1" destOrd="0" presId="urn:microsoft.com/office/officeart/2005/8/layout/hProcess7"/>
    <dgm:cxn modelId="{687E75F9-7FF7-49B7-898D-AAFE4E4C20B3}" type="presParOf" srcId="{25DC8B75-1039-4459-88A9-79FB89D93893}" destId="{7964D81D-F577-4645-9590-D3025DCF7A9A}" srcOrd="2" destOrd="0" presId="urn:microsoft.com/office/officeart/2005/8/layout/hProcess7"/>
    <dgm:cxn modelId="{B0EC3B95-2DA5-496B-8C75-4EE4FD0A5E1E}" type="presParOf" srcId="{12628B8B-1ACF-40FB-916E-CD5275AC9EB7}" destId="{EE76CB75-F9B5-41B5-9853-D0B8E0A6A025}" srcOrd="3" destOrd="0" presId="urn:microsoft.com/office/officeart/2005/8/layout/hProcess7"/>
    <dgm:cxn modelId="{6BC14532-E44A-4DA2-811E-366CD1D3D556}" type="presParOf" srcId="{12628B8B-1ACF-40FB-916E-CD5275AC9EB7}" destId="{1AE2D5FE-838A-4147-B6AC-C8DB8131177D}" srcOrd="4" destOrd="0" presId="urn:microsoft.com/office/officeart/2005/8/layout/hProcess7"/>
    <dgm:cxn modelId="{E2A91D39-1A1C-46A4-A194-DD05938F9C98}" type="presParOf" srcId="{1AE2D5FE-838A-4147-B6AC-C8DB8131177D}" destId="{0CEE3977-5F7C-4AB0-A73D-923C1F12262F}" srcOrd="0" destOrd="0" presId="urn:microsoft.com/office/officeart/2005/8/layout/hProcess7"/>
    <dgm:cxn modelId="{6FD5A43E-0946-4DA7-939F-01BF330837B2}" type="presParOf" srcId="{1AE2D5FE-838A-4147-B6AC-C8DB8131177D}" destId="{9356D399-B8E9-4088-BD79-1BE7272DB10B}" srcOrd="1" destOrd="0" presId="urn:microsoft.com/office/officeart/2005/8/layout/hProcess7"/>
    <dgm:cxn modelId="{31D0D8D2-B5B3-4282-9D84-2A31A6784655}" type="presParOf" srcId="{1AE2D5FE-838A-4147-B6AC-C8DB8131177D}" destId="{F54F4521-F7E6-4A74-9FE9-B472E6380044}" srcOrd="2" destOrd="0" presId="urn:microsoft.com/office/officeart/2005/8/layout/hProcess7"/>
    <dgm:cxn modelId="{2506F869-907D-4690-8666-AA7583FB29AE}" type="presParOf" srcId="{12628B8B-1ACF-40FB-916E-CD5275AC9EB7}" destId="{13103787-550D-44FF-9CDF-2764E6037D8F}" srcOrd="5" destOrd="0" presId="urn:microsoft.com/office/officeart/2005/8/layout/hProcess7"/>
    <dgm:cxn modelId="{8BF62049-379D-4670-910B-36EB9AD02AB1}" type="presParOf" srcId="{12628B8B-1ACF-40FB-916E-CD5275AC9EB7}" destId="{C1D5484B-D9C4-4EF6-82DA-8E14D926CE8A}" srcOrd="6" destOrd="0" presId="urn:microsoft.com/office/officeart/2005/8/layout/hProcess7"/>
    <dgm:cxn modelId="{3E82DDF1-03F4-4BEE-BE40-33947696E83F}" type="presParOf" srcId="{C1D5484B-D9C4-4EF6-82DA-8E14D926CE8A}" destId="{3000CBBD-1895-4D9B-BC05-78FA091A0DE1}" srcOrd="0" destOrd="0" presId="urn:microsoft.com/office/officeart/2005/8/layout/hProcess7"/>
    <dgm:cxn modelId="{6EF9F501-1B84-4D3D-8485-D1A3BF395332}" type="presParOf" srcId="{C1D5484B-D9C4-4EF6-82DA-8E14D926CE8A}" destId="{9325968D-226E-416A-81D1-814901C36A89}" srcOrd="1" destOrd="0" presId="urn:microsoft.com/office/officeart/2005/8/layout/hProcess7"/>
    <dgm:cxn modelId="{D3435648-07E0-4786-A710-87C21E0EEA20}" type="presParOf" srcId="{C1D5484B-D9C4-4EF6-82DA-8E14D926CE8A}" destId="{BBB9E990-EDCF-42AF-A8D3-A2330B9AB91C}" srcOrd="2" destOrd="0" presId="urn:microsoft.com/office/officeart/2005/8/layout/hProcess7"/>
    <dgm:cxn modelId="{EB532073-2343-4580-A10E-8460591A280C}" type="presParOf" srcId="{12628B8B-1ACF-40FB-916E-CD5275AC9EB7}" destId="{A118590F-DB8A-46A6-8C58-853C0C37D77F}" srcOrd="7" destOrd="0" presId="urn:microsoft.com/office/officeart/2005/8/layout/hProcess7"/>
    <dgm:cxn modelId="{E851B85F-4152-440E-B6E0-F73B18BCDA9D}" type="presParOf" srcId="{12628B8B-1ACF-40FB-916E-CD5275AC9EB7}" destId="{534139B6-A8FA-4651-BC54-EB59C4200C91}" srcOrd="8" destOrd="0" presId="urn:microsoft.com/office/officeart/2005/8/layout/hProcess7"/>
    <dgm:cxn modelId="{7C206DC4-2999-4C1D-91CC-3B46D663260B}" type="presParOf" srcId="{534139B6-A8FA-4651-BC54-EB59C4200C91}" destId="{F824471E-FB52-4F98-955B-2083BDE7DB71}" srcOrd="0" destOrd="0" presId="urn:microsoft.com/office/officeart/2005/8/layout/hProcess7"/>
    <dgm:cxn modelId="{739ECD13-FF44-49BB-913B-53958A71835E}" type="presParOf" srcId="{534139B6-A8FA-4651-BC54-EB59C4200C91}" destId="{A5F90188-678F-4A30-A5B4-3472A0066B95}" srcOrd="1" destOrd="0" presId="urn:microsoft.com/office/officeart/2005/8/layout/hProcess7"/>
    <dgm:cxn modelId="{7EEC6301-839E-4590-9DC8-DB809C980054}" type="presParOf" srcId="{534139B6-A8FA-4651-BC54-EB59C4200C91}" destId="{F7FFE831-513C-45AC-B0F0-20122AF18D77}"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DF5E3D-2F34-4EC4-A2CC-0985FB0F753F}"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PE"/>
        </a:p>
      </dgm:t>
    </dgm:pt>
    <dgm:pt modelId="{BBB4C1AF-6176-4E32-9911-BD0DE1AF23E9}">
      <dgm:prSet phldrT="[Texto]">
        <dgm:style>
          <a:lnRef idx="1">
            <a:schemeClr val="accent3"/>
          </a:lnRef>
          <a:fillRef idx="2">
            <a:schemeClr val="accent3"/>
          </a:fillRef>
          <a:effectRef idx="1">
            <a:schemeClr val="accent3"/>
          </a:effectRef>
          <a:fontRef idx="minor">
            <a:schemeClr val="dk1"/>
          </a:fontRef>
        </dgm:style>
      </dgm:prSet>
      <dgm:spPr/>
      <dgm:t>
        <a:bodyPr/>
        <a:lstStyle/>
        <a:p>
          <a:r>
            <a:rPr lang="es-PE" b="1" i="1" dirty="0" smtClean="0"/>
            <a:t>Marketing No Corporativo.</a:t>
          </a:r>
        </a:p>
        <a:p>
          <a:r>
            <a:rPr lang="es-PE" dirty="0" smtClean="0"/>
            <a:t>En algunas empresas no existe personal de marketing a nivel corporativo, porque no le ven sentido</a:t>
          </a:r>
          <a:endParaRPr lang="es-PE" dirty="0"/>
        </a:p>
      </dgm:t>
    </dgm:pt>
    <dgm:pt modelId="{2F3A90BE-DAA0-4735-90D5-98B6A70E448A}" type="parTrans" cxnId="{B4DA6225-606C-4E91-B75C-29F229D45FEB}">
      <dgm:prSet/>
      <dgm:spPr/>
      <dgm:t>
        <a:bodyPr/>
        <a:lstStyle/>
        <a:p>
          <a:endParaRPr lang="es-PE"/>
        </a:p>
      </dgm:t>
    </dgm:pt>
    <dgm:pt modelId="{8784AF21-2142-42C0-AD4C-E36F363C08BF}" type="sibTrans" cxnId="{B4DA6225-606C-4E91-B75C-29F229D45FEB}">
      <dgm:prSet/>
      <dgm:spPr/>
      <dgm:t>
        <a:bodyPr/>
        <a:lstStyle/>
        <a:p>
          <a:endParaRPr lang="es-PE"/>
        </a:p>
      </dgm:t>
    </dgm:pt>
    <dgm:pt modelId="{088CA47C-59C2-4374-B197-42A20ECCFB9E}">
      <dgm:prSet phldrT="[Texto]">
        <dgm:style>
          <a:lnRef idx="1">
            <a:schemeClr val="accent2"/>
          </a:lnRef>
          <a:fillRef idx="2">
            <a:schemeClr val="accent2"/>
          </a:fillRef>
          <a:effectRef idx="1">
            <a:schemeClr val="accent2"/>
          </a:effectRef>
          <a:fontRef idx="minor">
            <a:schemeClr val="dk1"/>
          </a:fontRef>
        </dgm:style>
      </dgm:prSet>
      <dgm:spPr/>
      <dgm:t>
        <a:bodyPr/>
        <a:lstStyle/>
        <a:p>
          <a:r>
            <a:rPr lang="es-PE" b="1" i="1" dirty="0" smtClean="0"/>
            <a:t>Marketing Corporativo Moderado</a:t>
          </a:r>
          <a:r>
            <a:rPr lang="es-PE" i="1" dirty="0" smtClean="0"/>
            <a:t>:</a:t>
          </a:r>
        </a:p>
        <a:p>
          <a:r>
            <a:rPr lang="es-PE" dirty="0" smtClean="0"/>
            <a:t>Ciertas empresas cuentan con una pequeña proporción de su personal de marketing que actúe a nivel corporativo.</a:t>
          </a:r>
          <a:endParaRPr lang="es-PE" dirty="0"/>
        </a:p>
      </dgm:t>
    </dgm:pt>
    <dgm:pt modelId="{9E07DDF6-DF51-4B98-B30C-7BEB46F3D767}" type="parTrans" cxnId="{940B3F4D-F53C-431A-AFEA-E4E113FD8023}">
      <dgm:prSet/>
      <dgm:spPr/>
      <dgm:t>
        <a:bodyPr/>
        <a:lstStyle/>
        <a:p>
          <a:endParaRPr lang="es-PE"/>
        </a:p>
      </dgm:t>
    </dgm:pt>
    <dgm:pt modelId="{68FE8250-A92E-4E3A-BEB9-48A49C77AAE8}" type="sibTrans" cxnId="{940B3F4D-F53C-431A-AFEA-E4E113FD8023}">
      <dgm:prSet/>
      <dgm:spPr/>
      <dgm:t>
        <a:bodyPr/>
        <a:lstStyle/>
        <a:p>
          <a:endParaRPr lang="es-PE"/>
        </a:p>
      </dgm:t>
    </dgm:pt>
    <dgm:pt modelId="{7F6BB608-7655-4754-8C08-8096408D25D9}">
      <dgm:prSet phldrT="[Texto]"/>
      <dgm:spPr/>
      <dgm:t>
        <a:bodyPr/>
        <a:lstStyle/>
        <a:p>
          <a:r>
            <a:rPr lang="es-PE" b="1" i="1" dirty="0" smtClean="0"/>
            <a:t>Marketing Corporativo Intenso</a:t>
          </a:r>
          <a:r>
            <a:rPr lang="es-PE" i="1" dirty="0" smtClean="0"/>
            <a:t>: </a:t>
          </a:r>
          <a:r>
            <a:rPr lang="es-PE" dirty="0" smtClean="0"/>
            <a:t>Estos especialistas de marketing prestan </a:t>
          </a:r>
          <a:r>
            <a:rPr lang="es-PE" i="1" dirty="0" smtClean="0"/>
            <a:t>servicios específicos </a:t>
          </a:r>
          <a:r>
            <a:rPr lang="es-PE" dirty="0" smtClean="0"/>
            <a:t>de </a:t>
          </a:r>
          <a:r>
            <a:rPr lang="es-PE" i="1" dirty="0" smtClean="0"/>
            <a:t>publicidad </a:t>
          </a:r>
          <a:endParaRPr lang="es-PE" dirty="0"/>
        </a:p>
      </dgm:t>
    </dgm:pt>
    <dgm:pt modelId="{2C2B26A3-C2DE-4C88-8B33-E36BB1B770B3}" type="parTrans" cxnId="{EE02270C-C29C-4FAB-9790-22CEA855941D}">
      <dgm:prSet/>
      <dgm:spPr/>
      <dgm:t>
        <a:bodyPr/>
        <a:lstStyle/>
        <a:p>
          <a:endParaRPr lang="es-PE"/>
        </a:p>
      </dgm:t>
    </dgm:pt>
    <dgm:pt modelId="{83D58763-0012-4159-B0F2-5E54D9060892}" type="sibTrans" cxnId="{EE02270C-C29C-4FAB-9790-22CEA855941D}">
      <dgm:prSet/>
      <dgm:spPr/>
      <dgm:t>
        <a:bodyPr/>
        <a:lstStyle/>
        <a:p>
          <a:endParaRPr lang="es-PE"/>
        </a:p>
      </dgm:t>
    </dgm:pt>
    <dgm:pt modelId="{EF0BD50F-21F4-4006-BDF6-04B76C920DF1}" type="pres">
      <dgm:prSet presAssocID="{F9DF5E3D-2F34-4EC4-A2CC-0985FB0F753F}" presName="diagram" presStyleCnt="0">
        <dgm:presLayoutVars>
          <dgm:dir/>
          <dgm:resizeHandles val="exact"/>
        </dgm:presLayoutVars>
      </dgm:prSet>
      <dgm:spPr/>
      <dgm:t>
        <a:bodyPr/>
        <a:lstStyle/>
        <a:p>
          <a:endParaRPr lang="es-PE"/>
        </a:p>
      </dgm:t>
    </dgm:pt>
    <dgm:pt modelId="{1126D5B5-FA97-4793-B0F2-4070253AECFF}" type="pres">
      <dgm:prSet presAssocID="{BBB4C1AF-6176-4E32-9911-BD0DE1AF23E9}" presName="node" presStyleLbl="node1" presStyleIdx="0" presStyleCnt="3" custLinFactNeighborY="-2485">
        <dgm:presLayoutVars>
          <dgm:bulletEnabled val="1"/>
        </dgm:presLayoutVars>
      </dgm:prSet>
      <dgm:spPr/>
      <dgm:t>
        <a:bodyPr/>
        <a:lstStyle/>
        <a:p>
          <a:endParaRPr lang="es-PE"/>
        </a:p>
      </dgm:t>
    </dgm:pt>
    <dgm:pt modelId="{ECACCBBC-A14D-4FE7-BA3F-D3F36D36E7DE}" type="pres">
      <dgm:prSet presAssocID="{8784AF21-2142-42C0-AD4C-E36F363C08BF}" presName="sibTrans" presStyleCnt="0"/>
      <dgm:spPr/>
    </dgm:pt>
    <dgm:pt modelId="{75E0F7A7-7B7D-4D06-AEE1-AB579978075F}" type="pres">
      <dgm:prSet presAssocID="{088CA47C-59C2-4374-B197-42A20ECCFB9E}" presName="node" presStyleLbl="node1" presStyleIdx="1" presStyleCnt="3">
        <dgm:presLayoutVars>
          <dgm:bulletEnabled val="1"/>
        </dgm:presLayoutVars>
      </dgm:prSet>
      <dgm:spPr/>
      <dgm:t>
        <a:bodyPr/>
        <a:lstStyle/>
        <a:p>
          <a:endParaRPr lang="es-PE"/>
        </a:p>
      </dgm:t>
    </dgm:pt>
    <dgm:pt modelId="{01B50C1C-9543-4410-9ABC-E6FA91A15260}" type="pres">
      <dgm:prSet presAssocID="{68FE8250-A92E-4E3A-BEB9-48A49C77AAE8}" presName="sibTrans" presStyleCnt="0"/>
      <dgm:spPr/>
    </dgm:pt>
    <dgm:pt modelId="{859DE2E9-E28D-4478-A1EB-4FA424608B1F}" type="pres">
      <dgm:prSet presAssocID="{7F6BB608-7655-4754-8C08-8096408D25D9}" presName="node" presStyleLbl="node1" presStyleIdx="2" presStyleCnt="3">
        <dgm:presLayoutVars>
          <dgm:bulletEnabled val="1"/>
        </dgm:presLayoutVars>
      </dgm:prSet>
      <dgm:spPr/>
      <dgm:t>
        <a:bodyPr/>
        <a:lstStyle/>
        <a:p>
          <a:endParaRPr lang="es-PE"/>
        </a:p>
      </dgm:t>
    </dgm:pt>
  </dgm:ptLst>
  <dgm:cxnLst>
    <dgm:cxn modelId="{5FAD69A1-8B62-4D0D-A553-8BA9C1E73CEA}" type="presOf" srcId="{BBB4C1AF-6176-4E32-9911-BD0DE1AF23E9}" destId="{1126D5B5-FA97-4793-B0F2-4070253AECFF}" srcOrd="0" destOrd="0" presId="urn:microsoft.com/office/officeart/2005/8/layout/default"/>
    <dgm:cxn modelId="{5566BAAC-6959-4FDD-89E2-FB88C323E418}" type="presOf" srcId="{7F6BB608-7655-4754-8C08-8096408D25D9}" destId="{859DE2E9-E28D-4478-A1EB-4FA424608B1F}" srcOrd="0" destOrd="0" presId="urn:microsoft.com/office/officeart/2005/8/layout/default"/>
    <dgm:cxn modelId="{B4DA6225-606C-4E91-B75C-29F229D45FEB}" srcId="{F9DF5E3D-2F34-4EC4-A2CC-0985FB0F753F}" destId="{BBB4C1AF-6176-4E32-9911-BD0DE1AF23E9}" srcOrd="0" destOrd="0" parTransId="{2F3A90BE-DAA0-4735-90D5-98B6A70E448A}" sibTransId="{8784AF21-2142-42C0-AD4C-E36F363C08BF}"/>
    <dgm:cxn modelId="{940B3F4D-F53C-431A-AFEA-E4E113FD8023}" srcId="{F9DF5E3D-2F34-4EC4-A2CC-0985FB0F753F}" destId="{088CA47C-59C2-4374-B197-42A20ECCFB9E}" srcOrd="1" destOrd="0" parTransId="{9E07DDF6-DF51-4B98-B30C-7BEB46F3D767}" sibTransId="{68FE8250-A92E-4E3A-BEB9-48A49C77AAE8}"/>
    <dgm:cxn modelId="{3DD3E8AE-66B1-40F0-9A90-A292E945D6C0}" type="presOf" srcId="{088CA47C-59C2-4374-B197-42A20ECCFB9E}" destId="{75E0F7A7-7B7D-4D06-AEE1-AB579978075F}" srcOrd="0" destOrd="0" presId="urn:microsoft.com/office/officeart/2005/8/layout/default"/>
    <dgm:cxn modelId="{5FC2EB8D-029B-4B4F-8205-F563753B94F1}" type="presOf" srcId="{F9DF5E3D-2F34-4EC4-A2CC-0985FB0F753F}" destId="{EF0BD50F-21F4-4006-BDF6-04B76C920DF1}" srcOrd="0" destOrd="0" presId="urn:microsoft.com/office/officeart/2005/8/layout/default"/>
    <dgm:cxn modelId="{EE02270C-C29C-4FAB-9790-22CEA855941D}" srcId="{F9DF5E3D-2F34-4EC4-A2CC-0985FB0F753F}" destId="{7F6BB608-7655-4754-8C08-8096408D25D9}" srcOrd="2" destOrd="0" parTransId="{2C2B26A3-C2DE-4C88-8B33-E36BB1B770B3}" sibTransId="{83D58763-0012-4159-B0F2-5E54D9060892}"/>
    <dgm:cxn modelId="{85D52C97-6B7A-4176-94A7-CBC2F09AB299}" type="presParOf" srcId="{EF0BD50F-21F4-4006-BDF6-04B76C920DF1}" destId="{1126D5B5-FA97-4793-B0F2-4070253AECFF}" srcOrd="0" destOrd="0" presId="urn:microsoft.com/office/officeart/2005/8/layout/default"/>
    <dgm:cxn modelId="{D89F2FF0-4B82-466D-96C7-5A53BD41E0CB}" type="presParOf" srcId="{EF0BD50F-21F4-4006-BDF6-04B76C920DF1}" destId="{ECACCBBC-A14D-4FE7-BA3F-D3F36D36E7DE}" srcOrd="1" destOrd="0" presId="urn:microsoft.com/office/officeart/2005/8/layout/default"/>
    <dgm:cxn modelId="{462B973A-114A-4CD5-9654-A315570A70D3}" type="presParOf" srcId="{EF0BD50F-21F4-4006-BDF6-04B76C920DF1}" destId="{75E0F7A7-7B7D-4D06-AEE1-AB579978075F}" srcOrd="2" destOrd="0" presId="urn:microsoft.com/office/officeart/2005/8/layout/default"/>
    <dgm:cxn modelId="{4038A8B3-8F78-4948-9BB5-C1EDFBD654AD}" type="presParOf" srcId="{EF0BD50F-21F4-4006-BDF6-04B76C920DF1}" destId="{01B50C1C-9543-4410-9ABC-E6FA91A15260}" srcOrd="3" destOrd="0" presId="urn:microsoft.com/office/officeart/2005/8/layout/default"/>
    <dgm:cxn modelId="{E6E3A6CB-9743-4F91-AE28-1768FFB60FDB}" type="presParOf" srcId="{EF0BD50F-21F4-4006-BDF6-04B76C920DF1}" destId="{859DE2E9-E28D-4478-A1EB-4FA424608B1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32F44-52C4-4DA4-AE04-240B64BBECCA}">
      <dsp:nvSpPr>
        <dsp:cNvPr id="0" name=""/>
        <dsp:cNvSpPr/>
      </dsp:nvSpPr>
      <dsp:spPr>
        <a:xfrm>
          <a:off x="2707" y="460351"/>
          <a:ext cx="1465826" cy="879496"/>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b="1" kern="1200" dirty="0" smtClean="0"/>
            <a:t>Manejar el capital (finanzas)</a:t>
          </a:r>
          <a:endParaRPr lang="es-PE" sz="1600" b="1" kern="1200" dirty="0"/>
        </a:p>
      </dsp:txBody>
      <dsp:txXfrm>
        <a:off x="2707" y="460351"/>
        <a:ext cx="1465826" cy="879496"/>
      </dsp:txXfrm>
    </dsp:sp>
    <dsp:sp modelId="{272CA4E6-A360-45AE-A5E6-3A8841C7CD16}">
      <dsp:nvSpPr>
        <dsp:cNvPr id="0" name=""/>
        <dsp:cNvSpPr/>
      </dsp:nvSpPr>
      <dsp:spPr>
        <a:xfrm>
          <a:off x="1615116" y="460351"/>
          <a:ext cx="1465826" cy="879496"/>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b="1" kern="1200" dirty="0" smtClean="0"/>
            <a:t>Contratar a la gente (personal)</a:t>
          </a:r>
          <a:endParaRPr lang="es-PE" sz="1600" b="1" kern="1200" dirty="0"/>
        </a:p>
      </dsp:txBody>
      <dsp:txXfrm>
        <a:off x="1615116" y="460351"/>
        <a:ext cx="1465826" cy="879496"/>
      </dsp:txXfrm>
    </dsp:sp>
    <dsp:sp modelId="{F99E92A8-00A6-4190-B9A8-6C42C35437A7}">
      <dsp:nvSpPr>
        <dsp:cNvPr id="0" name=""/>
        <dsp:cNvSpPr/>
      </dsp:nvSpPr>
      <dsp:spPr>
        <a:xfrm>
          <a:off x="3227526" y="460351"/>
          <a:ext cx="1465826" cy="879496"/>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b="1" kern="1200" dirty="0" smtClean="0"/>
            <a:t>Realizar el producto o servicio (producción)</a:t>
          </a:r>
          <a:endParaRPr lang="es-PE" sz="1600" b="1" kern="1200" dirty="0"/>
        </a:p>
      </dsp:txBody>
      <dsp:txXfrm>
        <a:off x="3227526" y="460351"/>
        <a:ext cx="1465826" cy="879496"/>
      </dsp:txXfrm>
    </dsp:sp>
    <dsp:sp modelId="{B5FB4F9D-7EEB-4982-8AD1-8989B28D0E33}">
      <dsp:nvSpPr>
        <dsp:cNvPr id="0" name=""/>
        <dsp:cNvSpPr/>
      </dsp:nvSpPr>
      <dsp:spPr>
        <a:xfrm>
          <a:off x="4839936" y="460351"/>
          <a:ext cx="1465826" cy="879496"/>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b="1" kern="1200" dirty="0" smtClean="0"/>
            <a:t>Venderlo (ventas) </a:t>
          </a:r>
          <a:endParaRPr lang="es-PE" sz="1600" b="1" kern="1200" dirty="0"/>
        </a:p>
      </dsp:txBody>
      <dsp:txXfrm>
        <a:off x="4839936" y="460351"/>
        <a:ext cx="1465826" cy="879496"/>
      </dsp:txXfrm>
    </dsp:sp>
    <dsp:sp modelId="{E6EB0C8E-435B-482D-A41F-EFB07EB13716}">
      <dsp:nvSpPr>
        <dsp:cNvPr id="0" name=""/>
        <dsp:cNvSpPr/>
      </dsp:nvSpPr>
      <dsp:spPr>
        <a:xfrm>
          <a:off x="6452345" y="460351"/>
          <a:ext cx="1465826" cy="879496"/>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b="1" kern="1200" dirty="0" smtClean="0"/>
            <a:t>Llevar los libros (contabilidad). </a:t>
          </a:r>
          <a:endParaRPr lang="es-PE" sz="1600" b="1" kern="1200" dirty="0"/>
        </a:p>
      </dsp:txBody>
      <dsp:txXfrm>
        <a:off x="6452345" y="460351"/>
        <a:ext cx="1465826" cy="879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E37BA-007C-4456-BAE8-C9F5635D1454}">
      <dsp:nvSpPr>
        <dsp:cNvPr id="0" name=""/>
        <dsp:cNvSpPr/>
      </dsp:nvSpPr>
      <dsp:spPr>
        <a:xfrm>
          <a:off x="0" y="0"/>
          <a:ext cx="7408862" cy="1553051"/>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50C859-B0A6-4FCB-B764-3F4ADF730688}">
      <dsp:nvSpPr>
        <dsp:cNvPr id="0" name=""/>
        <dsp:cNvSpPr/>
      </dsp:nvSpPr>
      <dsp:spPr>
        <a:xfrm>
          <a:off x="223115" y="207073"/>
          <a:ext cx="3315538" cy="1138904"/>
        </a:xfrm>
        <a:prstGeom prst="roundRect">
          <a:avLst>
            <a:gd name="adj" fmla="val 1000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77D8D9-06C6-4F45-BD95-3A8F3A6C809C}">
      <dsp:nvSpPr>
        <dsp:cNvPr id="0" name=""/>
        <dsp:cNvSpPr/>
      </dsp:nvSpPr>
      <dsp:spPr>
        <a:xfrm rot="10800000">
          <a:off x="223115" y="1553051"/>
          <a:ext cx="3315538" cy="1898173"/>
        </a:xfrm>
        <a:prstGeom prst="round2SameRect">
          <a:avLst>
            <a:gd name="adj1" fmla="val 10500"/>
            <a:gd name="adj2" fmla="val 0"/>
          </a:avLst>
        </a:prstGeom>
        <a:gradFill rotWithShape="1">
          <a:gsLst>
            <a:gs pos="0">
              <a:schemeClr val="accent3">
                <a:tint val="0"/>
              </a:schemeClr>
            </a:gs>
            <a:gs pos="44000">
              <a:schemeClr val="accent3">
                <a:tint val="60000"/>
                <a:satMod val="120000"/>
              </a:schemeClr>
            </a:gs>
            <a:gs pos="100000">
              <a:schemeClr val="accent3">
                <a:tint val="90000"/>
                <a:alpha val="100000"/>
                <a:lumMod val="90000"/>
              </a:schemeClr>
            </a:gs>
          </a:gsLst>
          <a:lin ang="5400000" scaled="0"/>
        </a:gra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s-ES" sz="1500" kern="1200" dirty="0" smtClean="0">
              <a:solidFill>
                <a:schemeClr val="tx1"/>
              </a:solidFill>
              <a:latin typeface="Arial Narrow Special G1" pitchFamily="34" charset="2"/>
            </a:rPr>
            <a:t>1. Se encuadrarían todas las actividades de la función consultiva, propias del </a:t>
          </a:r>
          <a:r>
            <a:rPr lang="es-ES" sz="1500" kern="1200" dirty="0" err="1" smtClean="0">
              <a:solidFill>
                <a:schemeClr val="tx1"/>
              </a:solidFill>
              <a:latin typeface="Arial Narrow Special G1" pitchFamily="34" charset="2"/>
            </a:rPr>
            <a:t>staff</a:t>
          </a:r>
          <a:r>
            <a:rPr lang="es-ES" sz="1500" kern="1200" dirty="0" smtClean="0">
              <a:solidFill>
                <a:schemeClr val="tx1"/>
              </a:solidFill>
              <a:latin typeface="Arial Narrow Special G1" pitchFamily="34" charset="2"/>
            </a:rPr>
            <a:t> tales como la investigación comercial y previsiones, administración, publicidad, promoción de ventas y relaciones publicas</a:t>
          </a:r>
          <a:endParaRPr lang="es-PE" sz="1500" kern="1200" dirty="0">
            <a:solidFill>
              <a:schemeClr val="tx1"/>
            </a:solidFill>
            <a:latin typeface="Arial Narrow Special G1" pitchFamily="34" charset="2"/>
          </a:endParaRPr>
        </a:p>
      </dsp:txBody>
      <dsp:txXfrm rot="10800000">
        <a:off x="281490" y="1553051"/>
        <a:ext cx="3198788" cy="1839798"/>
      </dsp:txXfrm>
    </dsp:sp>
    <dsp:sp modelId="{CD5A7543-DC68-4158-B920-D81D225B50D9}">
      <dsp:nvSpPr>
        <dsp:cNvPr id="0" name=""/>
        <dsp:cNvSpPr/>
      </dsp:nvSpPr>
      <dsp:spPr>
        <a:xfrm>
          <a:off x="3870207" y="207073"/>
          <a:ext cx="3315538" cy="1138904"/>
        </a:xfrm>
        <a:prstGeom prst="roundRect">
          <a:avLst>
            <a:gd name="adj" fmla="val 1000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4F171E-FE7C-4C87-802C-284546ABA88F}">
      <dsp:nvSpPr>
        <dsp:cNvPr id="0" name=""/>
        <dsp:cNvSpPr/>
      </dsp:nvSpPr>
      <dsp:spPr>
        <a:xfrm rot="10800000">
          <a:off x="3870207" y="1553051"/>
          <a:ext cx="3315538" cy="1898173"/>
        </a:xfrm>
        <a:prstGeom prst="round2SameRect">
          <a:avLst>
            <a:gd name="adj1" fmla="val 10500"/>
            <a:gd name="adj2" fmla="val 0"/>
          </a:avLst>
        </a:prstGeom>
        <a:gradFill rotWithShape="1">
          <a:gsLst>
            <a:gs pos="0">
              <a:schemeClr val="accent4">
                <a:tint val="0"/>
              </a:schemeClr>
            </a:gs>
            <a:gs pos="44000">
              <a:schemeClr val="accent4">
                <a:tint val="60000"/>
                <a:satMod val="120000"/>
              </a:schemeClr>
            </a:gs>
            <a:gs pos="100000">
              <a:schemeClr val="accent4">
                <a:tint val="90000"/>
                <a:alpha val="100000"/>
                <a:lumMod val="90000"/>
              </a:schemeClr>
            </a:gs>
          </a:gsLst>
          <a:lin ang="5400000" scaled="0"/>
        </a:gra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s-ES" sz="1500" kern="1200" dirty="0" smtClean="0">
              <a:solidFill>
                <a:schemeClr val="tx1"/>
              </a:solidFill>
              <a:latin typeface="Arial Narrow Special G1" pitchFamily="34" charset="2"/>
            </a:rPr>
            <a:t>2.Esta  formada por todas aquellas actividades orientadas al contacto con los clientes, como son los canales de distribución, la logística, ventas y servicio postventa.</a:t>
          </a:r>
          <a:endParaRPr lang="es-PE" sz="1500" kern="1200" dirty="0">
            <a:solidFill>
              <a:schemeClr val="tx1"/>
            </a:solidFill>
            <a:latin typeface="Arial Narrow Special G1" pitchFamily="34" charset="2"/>
          </a:endParaRPr>
        </a:p>
      </dsp:txBody>
      <dsp:txXfrm rot="10800000">
        <a:off x="3928582" y="1553051"/>
        <a:ext cx="3198788" cy="18397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525FE-7779-4D17-8C13-ACC113716302}">
      <dsp:nvSpPr>
        <dsp:cNvPr id="0" name=""/>
        <dsp:cNvSpPr/>
      </dsp:nvSpPr>
      <dsp:spPr>
        <a:xfrm>
          <a:off x="806184" y="64"/>
          <a:ext cx="2760235" cy="2062127"/>
        </a:xfrm>
        <a:prstGeom prst="rect">
          <a:avLst/>
        </a:prstGeom>
        <a:gradFill rotWithShape="1">
          <a:gsLst>
            <a:gs pos="0">
              <a:schemeClr val="accent1">
                <a:tint val="0"/>
              </a:schemeClr>
            </a:gs>
            <a:gs pos="44000">
              <a:schemeClr val="accent1">
                <a:tint val="60000"/>
                <a:satMod val="120000"/>
              </a:schemeClr>
            </a:gs>
            <a:gs pos="100000">
              <a:schemeClr val="accent1">
                <a:tint val="90000"/>
                <a:alpha val="100000"/>
                <a:lumMod val="90000"/>
              </a:schemeClr>
            </a:gs>
          </a:gsLst>
          <a:lin ang="5400000" scaled="0"/>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PE" sz="1500" kern="1200" dirty="0" smtClean="0"/>
            <a:t>Cuando todos los productos de la empresa son similares y los mercados tienen un proceso de compra parecido lo más conveniente suele ser la organización por funciones, con división territorial de las actividades de venta y distribución.</a:t>
          </a:r>
          <a:endParaRPr lang="es-PE" sz="1500" kern="1200" dirty="0"/>
        </a:p>
      </dsp:txBody>
      <dsp:txXfrm>
        <a:off x="806184" y="64"/>
        <a:ext cx="2760235" cy="2062127"/>
      </dsp:txXfrm>
    </dsp:sp>
    <dsp:sp modelId="{8A4B67B1-CBB8-4CB5-80D1-C1DAE55B581A}">
      <dsp:nvSpPr>
        <dsp:cNvPr id="0" name=""/>
        <dsp:cNvSpPr/>
      </dsp:nvSpPr>
      <dsp:spPr>
        <a:xfrm>
          <a:off x="3842442" y="64"/>
          <a:ext cx="2760235" cy="2062127"/>
        </a:xfrm>
        <a:prstGeom prst="rect">
          <a:avLst/>
        </a:prstGeom>
        <a:gradFill rotWithShape="1">
          <a:gsLst>
            <a:gs pos="0">
              <a:schemeClr val="accent3">
                <a:tint val="0"/>
              </a:schemeClr>
            </a:gs>
            <a:gs pos="44000">
              <a:schemeClr val="accent3">
                <a:tint val="60000"/>
                <a:satMod val="120000"/>
              </a:schemeClr>
            </a:gs>
            <a:gs pos="100000">
              <a:schemeClr val="accent3">
                <a:tint val="90000"/>
                <a:alpha val="100000"/>
                <a:lumMod val="90000"/>
              </a:schemeClr>
            </a:gs>
          </a:gsLst>
          <a:lin ang="5400000" scaled="0"/>
        </a:gra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solidFill>
                <a:schemeClr val="tx1"/>
              </a:solidFill>
            </a:rPr>
            <a:t>Si la empresa tiene productos muy diferentes y mercados muy similares, la forma más conveniente suele ser la organización por productos, y una cierta división de las ventas por zona geográfica.</a:t>
          </a:r>
          <a:endParaRPr lang="es-PE" sz="1200" kern="1200" dirty="0">
            <a:solidFill>
              <a:schemeClr val="tx1"/>
            </a:solidFill>
          </a:endParaRPr>
        </a:p>
      </dsp:txBody>
      <dsp:txXfrm>
        <a:off x="3842442" y="64"/>
        <a:ext cx="2760235" cy="2062127"/>
      </dsp:txXfrm>
    </dsp:sp>
    <dsp:sp modelId="{0B283E01-FDC6-4B3D-92BF-B0F6012D0D79}">
      <dsp:nvSpPr>
        <dsp:cNvPr id="0" name=""/>
        <dsp:cNvSpPr/>
      </dsp:nvSpPr>
      <dsp:spPr>
        <a:xfrm>
          <a:off x="806184" y="2338215"/>
          <a:ext cx="2760235" cy="1656141"/>
        </a:xfrm>
        <a:prstGeom prst="rect">
          <a:avLst/>
        </a:prstGeom>
        <a:gradFill rotWithShape="1">
          <a:gsLst>
            <a:gs pos="0">
              <a:schemeClr val="accent1">
                <a:tint val="0"/>
              </a:schemeClr>
            </a:gs>
            <a:gs pos="44000">
              <a:schemeClr val="accent1">
                <a:tint val="60000"/>
                <a:satMod val="120000"/>
              </a:schemeClr>
            </a:gs>
            <a:gs pos="100000">
              <a:schemeClr val="accent1">
                <a:tint val="90000"/>
                <a:alpha val="100000"/>
                <a:lumMod val="90000"/>
              </a:schemeClr>
            </a:gs>
          </a:gsLst>
          <a:lin ang="5400000" scaled="0"/>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PE" sz="1500" kern="1200" dirty="0" smtClean="0"/>
            <a:t>Cuando los productos, mercados y territorios son muy diferentes, lo más adecuado puede ser una forma mixta de organización que se caracteriza también por una gran descentralización.</a:t>
          </a:r>
          <a:endParaRPr lang="es-PE" sz="1500" kern="1200" dirty="0"/>
        </a:p>
      </dsp:txBody>
      <dsp:txXfrm>
        <a:off x="806184" y="2338215"/>
        <a:ext cx="2760235" cy="1656141"/>
      </dsp:txXfrm>
    </dsp:sp>
    <dsp:sp modelId="{AF3E717B-D926-48A1-B601-66AEACA3A743}">
      <dsp:nvSpPr>
        <dsp:cNvPr id="0" name=""/>
        <dsp:cNvSpPr/>
      </dsp:nvSpPr>
      <dsp:spPr>
        <a:xfrm>
          <a:off x="3842442" y="2338215"/>
          <a:ext cx="2760235" cy="1656141"/>
        </a:xfrm>
        <a:prstGeom prst="rect">
          <a:avLst/>
        </a:prstGeom>
        <a:gradFill rotWithShape="1">
          <a:gsLst>
            <a:gs pos="0">
              <a:schemeClr val="accent2">
                <a:tint val="0"/>
              </a:schemeClr>
            </a:gs>
            <a:gs pos="44000">
              <a:schemeClr val="accent2">
                <a:tint val="60000"/>
                <a:satMod val="120000"/>
              </a:schemeClr>
            </a:gs>
            <a:gs pos="100000">
              <a:schemeClr val="accent2">
                <a:tint val="90000"/>
                <a:alpha val="100000"/>
                <a:lumMod val="90000"/>
              </a:schemeClr>
            </a:gs>
          </a:gsLst>
          <a:lin ang="5400000" scaled="0"/>
        </a:gra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rPr>
            <a:t>En el caso de que una empresa fabrique y comercialice una gran variedad de distintos productos destinados a muchos mercados diferentes, puede implantar una organización por jefes de producto y por jefes de mercado</a:t>
          </a:r>
          <a:endParaRPr lang="es-PE" sz="1500" kern="1200" dirty="0">
            <a:solidFill>
              <a:schemeClr val="tx1"/>
            </a:solidFill>
          </a:endParaRPr>
        </a:p>
      </dsp:txBody>
      <dsp:txXfrm>
        <a:off x="3842442" y="2338215"/>
        <a:ext cx="2760235" cy="16561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D2F87-2C99-4B5B-8918-C3DBA9B51EDF}">
      <dsp:nvSpPr>
        <dsp:cNvPr id="0" name=""/>
        <dsp:cNvSpPr/>
      </dsp:nvSpPr>
      <dsp:spPr>
        <a:xfrm>
          <a:off x="0" y="2597919"/>
          <a:ext cx="7408862" cy="852695"/>
        </a:xfrm>
        <a:prstGeom prst="rect">
          <a:avLst/>
        </a:prstGeom>
        <a:gradFill rotWithShape="1">
          <a:gsLst>
            <a:gs pos="0">
              <a:schemeClr val="accent3">
                <a:tint val="0"/>
              </a:schemeClr>
            </a:gs>
            <a:gs pos="44000">
              <a:schemeClr val="accent3">
                <a:tint val="60000"/>
                <a:satMod val="120000"/>
              </a:schemeClr>
            </a:gs>
            <a:gs pos="100000">
              <a:schemeClr val="accent3">
                <a:tint val="90000"/>
                <a:alpha val="100000"/>
                <a:lumMod val="90000"/>
              </a:schemeClr>
            </a:gs>
          </a:gsLst>
          <a:lin ang="5400000" scaled="0"/>
        </a:gra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kern="1200" dirty="0" smtClean="0"/>
            <a:t>Aparece otra línea paralela a la operacional e integrada por distintos jefes de producto.</a:t>
          </a:r>
          <a:endParaRPr lang="es-PE" sz="1500" kern="1200" dirty="0"/>
        </a:p>
      </dsp:txBody>
      <dsp:txXfrm>
        <a:off x="0" y="2597919"/>
        <a:ext cx="7408862" cy="460455"/>
      </dsp:txXfrm>
    </dsp:sp>
    <dsp:sp modelId="{0445F8E6-74F0-4E66-B64C-FBE5C1406003}">
      <dsp:nvSpPr>
        <dsp:cNvPr id="0" name=""/>
        <dsp:cNvSpPr/>
      </dsp:nvSpPr>
      <dsp:spPr>
        <a:xfrm>
          <a:off x="0" y="3041321"/>
          <a:ext cx="7408862" cy="39223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s-ES" sz="1300" kern="1200" dirty="0" smtClean="0"/>
            <a:t>son responsables de formular, establecer estrategias y confeccionar planes de acción para ese producto</a:t>
          </a:r>
          <a:endParaRPr lang="es-PE" sz="1300" kern="1200" dirty="0"/>
        </a:p>
      </dsp:txBody>
      <dsp:txXfrm>
        <a:off x="0" y="3041321"/>
        <a:ext cx="7408862" cy="392239"/>
      </dsp:txXfrm>
    </dsp:sp>
    <dsp:sp modelId="{F2499B66-BBB4-44F3-B890-40A26E8CEEA1}">
      <dsp:nvSpPr>
        <dsp:cNvPr id="0" name=""/>
        <dsp:cNvSpPr/>
      </dsp:nvSpPr>
      <dsp:spPr>
        <a:xfrm rot="10800000">
          <a:off x="0" y="1299264"/>
          <a:ext cx="7408862" cy="1311445"/>
        </a:xfrm>
        <a:prstGeom prst="upArrowCallout">
          <a:avLst/>
        </a:prstGeom>
        <a:gradFill rotWithShape="1">
          <a:gsLst>
            <a:gs pos="0">
              <a:schemeClr val="accent4">
                <a:tint val="0"/>
              </a:schemeClr>
            </a:gs>
            <a:gs pos="44000">
              <a:schemeClr val="accent4">
                <a:tint val="60000"/>
                <a:satMod val="120000"/>
              </a:schemeClr>
            </a:gs>
            <a:gs pos="100000">
              <a:schemeClr val="accent4">
                <a:tint val="90000"/>
                <a:alpha val="100000"/>
                <a:lumMod val="90000"/>
              </a:schemeClr>
            </a:gs>
          </a:gsLst>
          <a:lin ang="5400000" scaled="0"/>
        </a:gra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PE" sz="1500" kern="1200" dirty="0" smtClean="0"/>
            <a:t>surge como otra división más para agilizar y ayudar a la dirección de marketing cuando la empresa fabrica y comercializa muchos y muy distintos productos.</a:t>
          </a:r>
          <a:endParaRPr lang="es-PE" sz="1500" kern="1200" dirty="0"/>
        </a:p>
      </dsp:txBody>
      <dsp:txXfrm rot="10800000">
        <a:off x="0" y="1299264"/>
        <a:ext cx="7408862" cy="852138"/>
      </dsp:txXfrm>
    </dsp:sp>
    <dsp:sp modelId="{F5ECF97B-329B-4471-8E9E-11907C5A648A}">
      <dsp:nvSpPr>
        <dsp:cNvPr id="0" name=""/>
        <dsp:cNvSpPr/>
      </dsp:nvSpPr>
      <dsp:spPr>
        <a:xfrm rot="10800000">
          <a:off x="0" y="610"/>
          <a:ext cx="7408862" cy="1311445"/>
        </a:xfrm>
        <a:prstGeom prst="upArrowCallout">
          <a:avLst/>
        </a:prstGeom>
        <a:gradFill rotWithShape="1">
          <a:gsLst>
            <a:gs pos="0">
              <a:schemeClr val="accent4">
                <a:tint val="96000"/>
                <a:satMod val="120000"/>
                <a:lumMod val="120000"/>
              </a:schemeClr>
            </a:gs>
            <a:gs pos="100000">
              <a:schemeClr val="accent4">
                <a:shade val="89000"/>
                <a:lumMod val="90000"/>
              </a:schemeClr>
            </a:gs>
          </a:gsLst>
          <a:lin ang="5400000" scaled="0"/>
        </a:gradFill>
        <a:ln w="9525" cap="flat" cmpd="sng" algn="ctr">
          <a:solidFill>
            <a:schemeClr val="accent4"/>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hemeClr val="accent4"/>
        </a:lnRef>
        <a:fillRef idx="3">
          <a:schemeClr val="accent4"/>
        </a:fillRef>
        <a:effectRef idx="2">
          <a:schemeClr val="accent4"/>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PE" sz="1500" kern="1200" dirty="0" smtClean="0"/>
            <a:t>Esta forma de estructurar el departamento de marketing no sustituye a la organización funcional estudiada anteriormente.</a:t>
          </a:r>
          <a:endParaRPr lang="es-PE" sz="1500" kern="1200" dirty="0"/>
        </a:p>
      </dsp:txBody>
      <dsp:txXfrm rot="10800000">
        <a:off x="0" y="610"/>
        <a:ext cx="7408862" cy="852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D5122-A0A4-4EAC-9D40-8E5308EAD590}">
      <dsp:nvSpPr>
        <dsp:cNvPr id="0" name=""/>
        <dsp:cNvSpPr/>
      </dsp:nvSpPr>
      <dsp:spPr>
        <a:xfrm>
          <a:off x="560" y="277845"/>
          <a:ext cx="2412944" cy="2895533"/>
        </a:xfrm>
        <a:prstGeom prst="roundRect">
          <a:avLst>
            <a:gd name="adj" fmla="val 5000"/>
          </a:avLst>
        </a:prstGeom>
        <a:gradFill rotWithShape="1">
          <a:gsLst>
            <a:gs pos="0">
              <a:schemeClr val="accent4">
                <a:tint val="0"/>
              </a:schemeClr>
            </a:gs>
            <a:gs pos="44000">
              <a:schemeClr val="accent4">
                <a:tint val="60000"/>
                <a:satMod val="120000"/>
              </a:schemeClr>
            </a:gs>
            <a:gs pos="100000">
              <a:schemeClr val="accent4">
                <a:tint val="90000"/>
                <a:alpha val="100000"/>
                <a:lumMod val="90000"/>
              </a:schemeClr>
            </a:gs>
          </a:gsLst>
          <a:lin ang="5400000" scaled="0"/>
        </a:gra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0" tIns="82296" rIns="106680" bIns="0" numCol="1" spcCol="1270" anchor="t" anchorCtr="0">
          <a:noAutofit/>
        </a:bodyPr>
        <a:lstStyle/>
        <a:p>
          <a:pPr lvl="0" algn="ctr" defTabSz="1066800">
            <a:lnSpc>
              <a:spcPct val="90000"/>
            </a:lnSpc>
            <a:spcBef>
              <a:spcPct val="0"/>
            </a:spcBef>
            <a:spcAft>
              <a:spcPct val="35000"/>
            </a:spcAft>
          </a:pPr>
          <a:r>
            <a:rPr lang="es-PE" sz="2400" kern="1200" dirty="0" smtClean="0">
              <a:solidFill>
                <a:schemeClr val="tx2"/>
              </a:solidFill>
            </a:rPr>
            <a:t>Las empresas </a:t>
          </a:r>
          <a:endParaRPr lang="es-PE" sz="2400" kern="1200" dirty="0">
            <a:solidFill>
              <a:schemeClr val="tx2"/>
            </a:solidFill>
          </a:endParaRPr>
        </a:p>
      </dsp:txBody>
      <dsp:txXfrm rot="16200000">
        <a:off x="-945313" y="1223719"/>
        <a:ext cx="2374337" cy="482588"/>
      </dsp:txXfrm>
    </dsp:sp>
    <dsp:sp modelId="{E5EE3860-0E01-4479-BD94-2FF75D9A5066}">
      <dsp:nvSpPr>
        <dsp:cNvPr id="0" name=""/>
        <dsp:cNvSpPr/>
      </dsp:nvSpPr>
      <dsp:spPr>
        <a:xfrm>
          <a:off x="483149" y="277845"/>
          <a:ext cx="1797643" cy="2895533"/>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lvl="0" algn="l" defTabSz="666750">
            <a:lnSpc>
              <a:spcPct val="90000"/>
            </a:lnSpc>
            <a:spcBef>
              <a:spcPct val="0"/>
            </a:spcBef>
            <a:spcAft>
              <a:spcPct val="35000"/>
            </a:spcAft>
          </a:pPr>
          <a:endParaRPr lang="es-PE" sz="1500" kern="1200" dirty="0" smtClean="0">
            <a:solidFill>
              <a:schemeClr val="tx2"/>
            </a:solidFill>
          </a:endParaRPr>
        </a:p>
        <a:p>
          <a:pPr lvl="0" algn="l" defTabSz="666750">
            <a:lnSpc>
              <a:spcPct val="90000"/>
            </a:lnSpc>
            <a:spcBef>
              <a:spcPct val="0"/>
            </a:spcBef>
            <a:spcAft>
              <a:spcPct val="35000"/>
            </a:spcAft>
          </a:pPr>
          <a:r>
            <a:rPr lang="es-PE" sz="1500" kern="1200" dirty="0" smtClean="0">
              <a:solidFill>
                <a:schemeClr val="tx2"/>
              </a:solidFill>
            </a:rPr>
            <a:t>que producen variedad de productos y marcas emplean a menudo una organización de gestión de producto y marca, que no sustituye a la funcional, sino que constituye otro nivel de dirección</a:t>
          </a:r>
          <a:endParaRPr lang="es-PE" sz="1500" kern="1200" dirty="0">
            <a:solidFill>
              <a:schemeClr val="tx2"/>
            </a:solidFill>
          </a:endParaRPr>
        </a:p>
      </dsp:txBody>
      <dsp:txXfrm>
        <a:off x="483149" y="277845"/>
        <a:ext cx="1797643" cy="2895533"/>
      </dsp:txXfrm>
    </dsp:sp>
    <dsp:sp modelId="{0CEE3977-5F7C-4AB0-A73D-923C1F12262F}">
      <dsp:nvSpPr>
        <dsp:cNvPr id="0" name=""/>
        <dsp:cNvSpPr/>
      </dsp:nvSpPr>
      <dsp:spPr>
        <a:xfrm>
          <a:off x="2497958" y="277845"/>
          <a:ext cx="2412944" cy="2895533"/>
        </a:xfrm>
        <a:prstGeom prst="roundRect">
          <a:avLst>
            <a:gd name="adj" fmla="val 5000"/>
          </a:avLst>
        </a:prstGeom>
        <a:gradFill rotWithShape="1">
          <a:gsLst>
            <a:gs pos="0">
              <a:schemeClr val="accent6">
                <a:tint val="0"/>
              </a:schemeClr>
            </a:gs>
            <a:gs pos="44000">
              <a:schemeClr val="accent6">
                <a:tint val="60000"/>
                <a:satMod val="120000"/>
              </a:schemeClr>
            </a:gs>
            <a:gs pos="100000">
              <a:schemeClr val="accent6">
                <a:tint val="90000"/>
                <a:alpha val="100000"/>
                <a:lumMod val="90000"/>
              </a:schemeClr>
            </a:gs>
          </a:gsLst>
          <a:lin ang="5400000" scaled="0"/>
        </a:gradFill>
        <a:ln w="9525"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0" tIns="82296" rIns="106680" bIns="0" numCol="1" spcCol="1270" anchor="t" anchorCtr="0">
          <a:noAutofit/>
        </a:bodyPr>
        <a:lstStyle/>
        <a:p>
          <a:pPr lvl="0" algn="ctr" defTabSz="1066800">
            <a:lnSpc>
              <a:spcPct val="90000"/>
            </a:lnSpc>
            <a:spcBef>
              <a:spcPct val="0"/>
            </a:spcBef>
            <a:spcAft>
              <a:spcPct val="35000"/>
            </a:spcAft>
          </a:pPr>
          <a:r>
            <a:rPr lang="es-PE" sz="2400" kern="1200" dirty="0" smtClean="0">
              <a:solidFill>
                <a:schemeClr val="tx2"/>
              </a:solidFill>
            </a:rPr>
            <a:t>Capitaneada</a:t>
          </a:r>
          <a:r>
            <a:rPr lang="es-PE" sz="2400" kern="1200" dirty="0" smtClean="0"/>
            <a:t> </a:t>
          </a:r>
          <a:endParaRPr lang="es-PE" sz="2400" kern="1200" dirty="0"/>
        </a:p>
      </dsp:txBody>
      <dsp:txXfrm rot="16200000">
        <a:off x="1552084" y="1223719"/>
        <a:ext cx="2374337" cy="482588"/>
      </dsp:txXfrm>
    </dsp:sp>
    <dsp:sp modelId="{EE3B74F2-7ADE-4046-B2D3-D5A1B91DE262}">
      <dsp:nvSpPr>
        <dsp:cNvPr id="0" name=""/>
        <dsp:cNvSpPr/>
      </dsp:nvSpPr>
      <dsp:spPr>
        <a:xfrm rot="5400000">
          <a:off x="2297215" y="2579632"/>
          <a:ext cx="425615" cy="361941"/>
        </a:xfrm>
        <a:prstGeom prst="flowChartExtra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4F4521-F7E6-4A74-9FE9-B472E6380044}">
      <dsp:nvSpPr>
        <dsp:cNvPr id="0" name=""/>
        <dsp:cNvSpPr/>
      </dsp:nvSpPr>
      <dsp:spPr>
        <a:xfrm>
          <a:off x="2980547" y="277845"/>
          <a:ext cx="1797643" cy="2895533"/>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lvl="0" algn="l" defTabSz="666750">
            <a:lnSpc>
              <a:spcPct val="90000"/>
            </a:lnSpc>
            <a:spcBef>
              <a:spcPct val="0"/>
            </a:spcBef>
            <a:spcAft>
              <a:spcPct val="35000"/>
            </a:spcAft>
          </a:pPr>
          <a:endParaRPr lang="es-PE" sz="1500" kern="1200" dirty="0" smtClean="0">
            <a:solidFill>
              <a:schemeClr val="tx2"/>
            </a:solidFill>
          </a:endParaRPr>
        </a:p>
        <a:p>
          <a:pPr lvl="0" algn="l" defTabSz="666750">
            <a:lnSpc>
              <a:spcPct val="90000"/>
            </a:lnSpc>
            <a:spcBef>
              <a:spcPct val="0"/>
            </a:spcBef>
            <a:spcAft>
              <a:spcPct val="35000"/>
            </a:spcAft>
          </a:pPr>
          <a:r>
            <a:rPr lang="es-PE" sz="1500" kern="1200" dirty="0" smtClean="0">
              <a:solidFill>
                <a:schemeClr val="tx2"/>
              </a:solidFill>
            </a:rPr>
            <a:t>por el director de productos, supervisa a los directores de grupos de productos, quienes a su vez lideran a los directores de productos o marcas específicas.</a:t>
          </a:r>
          <a:endParaRPr lang="es-PE" sz="1500" kern="1200" dirty="0">
            <a:solidFill>
              <a:schemeClr val="tx2"/>
            </a:solidFill>
          </a:endParaRPr>
        </a:p>
      </dsp:txBody>
      <dsp:txXfrm>
        <a:off x="2980547" y="277845"/>
        <a:ext cx="1797643" cy="2895533"/>
      </dsp:txXfrm>
    </dsp:sp>
    <dsp:sp modelId="{F824471E-FB52-4F98-955B-2083BDE7DB71}">
      <dsp:nvSpPr>
        <dsp:cNvPr id="0" name=""/>
        <dsp:cNvSpPr/>
      </dsp:nvSpPr>
      <dsp:spPr>
        <a:xfrm>
          <a:off x="4995356" y="277845"/>
          <a:ext cx="2412944" cy="2895533"/>
        </a:xfrm>
        <a:prstGeom prst="roundRect">
          <a:avLst>
            <a:gd name="adj" fmla="val 5000"/>
          </a:avLst>
        </a:prstGeom>
        <a:gradFill rotWithShape="1">
          <a:gsLst>
            <a:gs pos="0">
              <a:schemeClr val="accent2">
                <a:tint val="0"/>
              </a:schemeClr>
            </a:gs>
            <a:gs pos="44000">
              <a:schemeClr val="accent2">
                <a:tint val="60000"/>
                <a:satMod val="120000"/>
              </a:schemeClr>
            </a:gs>
            <a:gs pos="100000">
              <a:schemeClr val="accent2">
                <a:tint val="90000"/>
                <a:alpha val="100000"/>
                <a:lumMod val="90000"/>
              </a:schemeClr>
            </a:gs>
          </a:gsLst>
          <a:lin ang="5400000" scaled="0"/>
        </a:gra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82296" rIns="106680" bIns="0" numCol="1" spcCol="1270" anchor="t" anchorCtr="0">
          <a:noAutofit/>
        </a:bodyPr>
        <a:lstStyle/>
        <a:p>
          <a:pPr lvl="0" algn="l" defTabSz="1066800">
            <a:lnSpc>
              <a:spcPct val="90000"/>
            </a:lnSpc>
            <a:spcBef>
              <a:spcPct val="0"/>
            </a:spcBef>
            <a:spcAft>
              <a:spcPct val="35000"/>
            </a:spcAft>
          </a:pPr>
          <a:r>
            <a:rPr lang="es-PE" sz="2400" kern="1200" dirty="0" smtClean="0">
              <a:solidFill>
                <a:schemeClr val="tx2"/>
              </a:solidFill>
            </a:rPr>
            <a:t>Una</a:t>
          </a:r>
          <a:r>
            <a:rPr lang="es-PE" sz="2400" kern="1200" dirty="0" smtClean="0"/>
            <a:t> </a:t>
          </a:r>
          <a:r>
            <a:rPr lang="es-PE" sz="2400" kern="1200" dirty="0" smtClean="0">
              <a:solidFill>
                <a:schemeClr val="tx2"/>
              </a:solidFill>
            </a:rPr>
            <a:t>organización</a:t>
          </a:r>
          <a:r>
            <a:rPr lang="es-PE" sz="2400" kern="1200" dirty="0" smtClean="0"/>
            <a:t> </a:t>
          </a:r>
          <a:endParaRPr lang="es-PE" sz="2400" kern="1200" dirty="0"/>
        </a:p>
      </dsp:txBody>
      <dsp:txXfrm rot="16200000">
        <a:off x="4049482" y="1223719"/>
        <a:ext cx="2374337" cy="482588"/>
      </dsp:txXfrm>
    </dsp:sp>
    <dsp:sp modelId="{9325968D-226E-416A-81D1-814901C36A89}">
      <dsp:nvSpPr>
        <dsp:cNvPr id="0" name=""/>
        <dsp:cNvSpPr/>
      </dsp:nvSpPr>
      <dsp:spPr>
        <a:xfrm rot="5400000">
          <a:off x="4794613" y="2579632"/>
          <a:ext cx="425615" cy="361941"/>
        </a:xfrm>
        <a:prstGeom prst="flowChartExtra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FFE831-513C-45AC-B0F0-20122AF18D77}">
      <dsp:nvSpPr>
        <dsp:cNvPr id="0" name=""/>
        <dsp:cNvSpPr/>
      </dsp:nvSpPr>
      <dsp:spPr>
        <a:xfrm>
          <a:off x="5477945" y="277845"/>
          <a:ext cx="1797643" cy="2895533"/>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lvl="0" algn="l" defTabSz="666750">
            <a:lnSpc>
              <a:spcPct val="90000"/>
            </a:lnSpc>
            <a:spcBef>
              <a:spcPct val="0"/>
            </a:spcBef>
            <a:spcAft>
              <a:spcPct val="35000"/>
            </a:spcAft>
          </a:pPr>
          <a:endParaRPr lang="es-PE" sz="1500" kern="1200" dirty="0" smtClean="0">
            <a:solidFill>
              <a:schemeClr val="tx2"/>
            </a:solidFill>
          </a:endParaRPr>
        </a:p>
        <a:p>
          <a:pPr lvl="0" algn="l" defTabSz="666750">
            <a:lnSpc>
              <a:spcPct val="90000"/>
            </a:lnSpc>
            <a:spcBef>
              <a:spcPct val="0"/>
            </a:spcBef>
            <a:spcAft>
              <a:spcPct val="35000"/>
            </a:spcAft>
          </a:pPr>
          <a:r>
            <a:rPr lang="es-PE" sz="1500" kern="1200" dirty="0" smtClean="0">
              <a:solidFill>
                <a:schemeClr val="tx2"/>
              </a:solidFill>
            </a:rPr>
            <a:t>de gestión de producto sólo tiene sentido en el supuesto de empresas que fabriquen productos muy diferentes o en el de que su número exceda a la capacidad de trabajo de una organización de dirección funcional.</a:t>
          </a:r>
          <a:endParaRPr lang="es-PE" sz="1500" kern="1200" dirty="0">
            <a:solidFill>
              <a:schemeClr val="tx2"/>
            </a:solidFill>
          </a:endParaRPr>
        </a:p>
      </dsp:txBody>
      <dsp:txXfrm>
        <a:off x="5477945" y="277845"/>
        <a:ext cx="1797643" cy="28955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6D5B5-FA97-4793-B0F2-4070253AECFF}">
      <dsp:nvSpPr>
        <dsp:cNvPr id="0" name=""/>
        <dsp:cNvSpPr/>
      </dsp:nvSpPr>
      <dsp:spPr>
        <a:xfrm>
          <a:off x="1100850" y="0"/>
          <a:ext cx="2791997" cy="1675198"/>
        </a:xfrm>
        <a:prstGeom prst="rect">
          <a:avLst/>
        </a:prstGeom>
        <a:gradFill rotWithShape="1">
          <a:gsLst>
            <a:gs pos="0">
              <a:schemeClr val="accent3">
                <a:tint val="0"/>
              </a:schemeClr>
            </a:gs>
            <a:gs pos="44000">
              <a:schemeClr val="accent3">
                <a:tint val="60000"/>
                <a:satMod val="120000"/>
              </a:schemeClr>
            </a:gs>
            <a:gs pos="100000">
              <a:schemeClr val="accent3">
                <a:tint val="90000"/>
                <a:alpha val="100000"/>
                <a:lumMod val="90000"/>
              </a:schemeClr>
            </a:gs>
          </a:gsLst>
          <a:lin ang="5400000" scaled="0"/>
        </a:gradFill>
        <a:ln w="9525" cap="flat" cmpd="sng" algn="ctr">
          <a:solidFill>
            <a:schemeClr val="accent3"/>
          </a:solidFill>
          <a:prstDash val="solid"/>
        </a:ln>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b="1" i="1" kern="1200" dirty="0" smtClean="0"/>
            <a:t>Marketing No Corporativo.</a:t>
          </a:r>
        </a:p>
        <a:p>
          <a:pPr lvl="0" algn="ctr" defTabSz="711200">
            <a:lnSpc>
              <a:spcPct val="90000"/>
            </a:lnSpc>
            <a:spcBef>
              <a:spcPct val="0"/>
            </a:spcBef>
            <a:spcAft>
              <a:spcPct val="35000"/>
            </a:spcAft>
          </a:pPr>
          <a:r>
            <a:rPr lang="es-PE" sz="1600" kern="1200" dirty="0" smtClean="0"/>
            <a:t>En algunas empresas no existe personal de marketing a nivel corporativo, porque no le ven sentido</a:t>
          </a:r>
          <a:endParaRPr lang="es-PE" sz="1600" kern="1200" dirty="0"/>
        </a:p>
      </dsp:txBody>
      <dsp:txXfrm>
        <a:off x="1100850" y="0"/>
        <a:ext cx="2791997" cy="1675198"/>
      </dsp:txXfrm>
    </dsp:sp>
    <dsp:sp modelId="{75E0F7A7-7B7D-4D06-AEE1-AB579978075F}">
      <dsp:nvSpPr>
        <dsp:cNvPr id="0" name=""/>
        <dsp:cNvSpPr/>
      </dsp:nvSpPr>
      <dsp:spPr>
        <a:xfrm>
          <a:off x="4172047" y="1177"/>
          <a:ext cx="2791997" cy="1675198"/>
        </a:xfrm>
        <a:prstGeom prst="rect">
          <a:avLst/>
        </a:prstGeom>
        <a:gradFill rotWithShape="1">
          <a:gsLst>
            <a:gs pos="0">
              <a:schemeClr val="accent2">
                <a:tint val="0"/>
              </a:schemeClr>
            </a:gs>
            <a:gs pos="44000">
              <a:schemeClr val="accent2">
                <a:tint val="60000"/>
                <a:satMod val="120000"/>
              </a:schemeClr>
            </a:gs>
            <a:gs pos="100000">
              <a:schemeClr val="accent2">
                <a:tint val="90000"/>
                <a:alpha val="100000"/>
                <a:lumMod val="90000"/>
              </a:schemeClr>
            </a:gs>
          </a:gsLst>
          <a:lin ang="5400000" scaled="0"/>
        </a:gradFill>
        <a:ln w="9525" cap="flat" cmpd="sng" algn="ctr">
          <a:solidFill>
            <a:schemeClr val="accent2"/>
          </a:solidFill>
          <a:prstDash val="solid"/>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b="1" i="1" kern="1200" dirty="0" smtClean="0"/>
            <a:t>Marketing Corporativo Moderado</a:t>
          </a:r>
          <a:r>
            <a:rPr lang="es-PE" sz="1600" i="1" kern="1200" dirty="0" smtClean="0"/>
            <a:t>:</a:t>
          </a:r>
        </a:p>
        <a:p>
          <a:pPr lvl="0" algn="ctr" defTabSz="711200">
            <a:lnSpc>
              <a:spcPct val="90000"/>
            </a:lnSpc>
            <a:spcBef>
              <a:spcPct val="0"/>
            </a:spcBef>
            <a:spcAft>
              <a:spcPct val="35000"/>
            </a:spcAft>
          </a:pPr>
          <a:r>
            <a:rPr lang="es-PE" sz="1600" kern="1200" dirty="0" smtClean="0"/>
            <a:t>Ciertas empresas cuentan con una pequeña proporción de su personal de marketing que actúe a nivel corporativo.</a:t>
          </a:r>
          <a:endParaRPr lang="es-PE" sz="1600" kern="1200" dirty="0"/>
        </a:p>
      </dsp:txBody>
      <dsp:txXfrm>
        <a:off x="4172047" y="1177"/>
        <a:ext cx="2791997" cy="1675198"/>
      </dsp:txXfrm>
    </dsp:sp>
    <dsp:sp modelId="{859DE2E9-E28D-4478-A1EB-4FA424608B1F}">
      <dsp:nvSpPr>
        <dsp:cNvPr id="0" name=""/>
        <dsp:cNvSpPr/>
      </dsp:nvSpPr>
      <dsp:spPr>
        <a:xfrm>
          <a:off x="2636449" y="1955575"/>
          <a:ext cx="2791997" cy="1675198"/>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b="1" i="1" kern="1200" dirty="0" smtClean="0"/>
            <a:t>Marketing Corporativo Intenso</a:t>
          </a:r>
          <a:r>
            <a:rPr lang="es-PE" sz="1600" i="1" kern="1200" dirty="0" smtClean="0"/>
            <a:t>: </a:t>
          </a:r>
          <a:r>
            <a:rPr lang="es-PE" sz="1600" kern="1200" dirty="0" smtClean="0"/>
            <a:t>Estos especialistas de marketing prestan </a:t>
          </a:r>
          <a:r>
            <a:rPr lang="es-PE" sz="1600" i="1" kern="1200" dirty="0" smtClean="0"/>
            <a:t>servicios específicos </a:t>
          </a:r>
          <a:r>
            <a:rPr lang="es-PE" sz="1600" kern="1200" dirty="0" smtClean="0"/>
            <a:t>de </a:t>
          </a:r>
          <a:r>
            <a:rPr lang="es-PE" sz="1600" i="1" kern="1200" dirty="0" smtClean="0"/>
            <a:t>publicidad </a:t>
          </a:r>
          <a:endParaRPr lang="es-PE" sz="1600" kern="1200" dirty="0"/>
        </a:p>
      </dsp:txBody>
      <dsp:txXfrm>
        <a:off x="2636449" y="1955575"/>
        <a:ext cx="2791997" cy="167519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9B231C4-BEF6-45F0-ADEC-2BAF2FD27A1D}" type="datetimeFigureOut">
              <a:rPr lang="es-PE" smtClean="0"/>
              <a:t>01/10/2012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A08C416-FDAA-4F5C-B627-AFBE580C0538}" type="slidenum">
              <a:rPr lang="es-PE" smtClean="0"/>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9B231C4-BEF6-45F0-ADEC-2BAF2FD27A1D}" type="datetimeFigureOut">
              <a:rPr lang="es-PE" smtClean="0"/>
              <a:t>01/10/2012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A08C416-FDAA-4F5C-B627-AFBE580C0538}" type="slidenum">
              <a:rPr lang="es-PE" smtClean="0"/>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9B231C4-BEF6-45F0-ADEC-2BAF2FD27A1D}" type="datetimeFigureOut">
              <a:rPr lang="es-PE" smtClean="0"/>
              <a:t>01/10/2012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A08C416-FDAA-4F5C-B627-AFBE580C0538}" type="slidenum">
              <a:rPr lang="es-PE" smtClean="0"/>
              <a:t>‹Nº›</a:t>
            </a:fld>
            <a:endParaRPr lang="es-PE"/>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9B231C4-BEF6-45F0-ADEC-2BAF2FD27A1D}" type="datetimeFigureOut">
              <a:rPr lang="es-PE" smtClean="0"/>
              <a:t>01/10/2012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A08C416-FDAA-4F5C-B627-AFBE580C0538}" type="slidenum">
              <a:rPr lang="es-PE" smtClean="0"/>
              <a:t>‹Nº›</a:t>
            </a:fld>
            <a:endParaRPr lang="es-PE"/>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9B231C4-BEF6-45F0-ADEC-2BAF2FD27A1D}" type="datetimeFigureOut">
              <a:rPr lang="es-PE" smtClean="0"/>
              <a:t>01/10/2012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A08C416-FDAA-4F5C-B627-AFBE580C0538}" type="slidenum">
              <a:rPr lang="es-PE" smtClean="0"/>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D9B231C4-BEF6-45F0-ADEC-2BAF2FD27A1D}" type="datetimeFigureOut">
              <a:rPr lang="es-PE" smtClean="0"/>
              <a:t>01/10/2012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A08C416-FDAA-4F5C-B627-AFBE580C0538}" type="slidenum">
              <a:rPr lang="es-PE" smtClean="0"/>
              <a:t>‹Nº›</a:t>
            </a:fld>
            <a:endParaRPr lang="es-PE"/>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9B231C4-BEF6-45F0-ADEC-2BAF2FD27A1D}" type="datetimeFigureOut">
              <a:rPr lang="es-PE" smtClean="0"/>
              <a:t>01/10/2012</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1A08C416-FDAA-4F5C-B627-AFBE580C0538}" type="slidenum">
              <a:rPr lang="es-PE" smtClean="0"/>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D9B231C4-BEF6-45F0-ADEC-2BAF2FD27A1D}" type="datetimeFigureOut">
              <a:rPr lang="es-PE" smtClean="0"/>
              <a:t>01/10/2012</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1A08C416-FDAA-4F5C-B627-AFBE580C0538}" type="slidenum">
              <a:rPr lang="es-PE" smtClean="0"/>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9B231C4-BEF6-45F0-ADEC-2BAF2FD27A1D}" type="datetimeFigureOut">
              <a:rPr lang="es-PE" smtClean="0"/>
              <a:t>01/10/2012</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1A08C416-FDAA-4F5C-B627-AFBE580C0538}" type="slidenum">
              <a:rPr lang="es-PE" smtClean="0"/>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9B231C4-BEF6-45F0-ADEC-2BAF2FD27A1D}" type="datetimeFigureOut">
              <a:rPr lang="es-PE" smtClean="0"/>
              <a:t>01/10/2012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A08C416-FDAA-4F5C-B627-AFBE580C0538}" type="slidenum">
              <a:rPr lang="es-PE" smtClean="0"/>
              <a:t>‹Nº›</a:t>
            </a:fld>
            <a:endParaRPr lang="es-PE"/>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9B231C4-BEF6-45F0-ADEC-2BAF2FD27A1D}" type="datetimeFigureOut">
              <a:rPr lang="es-PE" smtClean="0"/>
              <a:t>01/10/2012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A08C416-FDAA-4F5C-B627-AFBE580C0538}" type="slidenum">
              <a:rPr lang="es-PE" smtClean="0"/>
              <a:t>‹Nº›</a:t>
            </a:fld>
            <a:endParaRPr lang="es-PE"/>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9B231C4-BEF6-45F0-ADEC-2BAF2FD27A1D}" type="datetimeFigureOut">
              <a:rPr lang="es-PE" smtClean="0"/>
              <a:t>01/10/2012</a:t>
            </a:fld>
            <a:endParaRPr lang="es-PE"/>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PE"/>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A08C416-FDAA-4F5C-B627-AFBE580C0538}" type="slidenum">
              <a:rPr lang="es-PE" smtClean="0"/>
              <a:t>‹Nº›</a:t>
            </a:fld>
            <a:endParaRPr lang="es-PE"/>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package" Target="../embeddings/Documento_de_Microsoft_Word1.docx"/></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r>
              <a:rPr lang="es-PE" sz="5400" b="1" dirty="0" smtClean="0">
                <a:solidFill>
                  <a:schemeClr val="bg1">
                    <a:lumMod val="95000"/>
                  </a:schemeClr>
                </a:solidFill>
              </a:rPr>
              <a:t>ORGANIZACIÓN </a:t>
            </a:r>
            <a:br>
              <a:rPr lang="es-PE" sz="5400" b="1" dirty="0" smtClean="0">
                <a:solidFill>
                  <a:schemeClr val="bg1">
                    <a:lumMod val="95000"/>
                  </a:schemeClr>
                </a:solidFill>
              </a:rPr>
            </a:br>
            <a:r>
              <a:rPr lang="es-PE" sz="5400" b="1" dirty="0" smtClean="0">
                <a:solidFill>
                  <a:schemeClr val="bg1">
                    <a:lumMod val="95000"/>
                  </a:schemeClr>
                </a:solidFill>
              </a:rPr>
              <a:t>DEL DEPARTAMENTO </a:t>
            </a:r>
            <a:br>
              <a:rPr lang="es-PE" sz="5400" b="1" dirty="0" smtClean="0">
                <a:solidFill>
                  <a:schemeClr val="bg1">
                    <a:lumMod val="95000"/>
                  </a:schemeClr>
                </a:solidFill>
              </a:rPr>
            </a:br>
            <a:r>
              <a:rPr lang="es-PE" sz="5400" b="1" dirty="0" smtClean="0">
                <a:solidFill>
                  <a:schemeClr val="bg1">
                    <a:lumMod val="95000"/>
                  </a:schemeClr>
                </a:solidFill>
              </a:rPr>
              <a:t>DE MARKETING</a:t>
            </a:r>
            <a:endParaRPr lang="es-PE" sz="5400" b="1" dirty="0">
              <a:solidFill>
                <a:schemeClr val="bg1">
                  <a:lumMod val="95000"/>
                </a:schemeClr>
              </a:solidFill>
            </a:endParaRPr>
          </a:p>
        </p:txBody>
      </p:sp>
      <p:sp>
        <p:nvSpPr>
          <p:cNvPr id="3" name="2 Subtítulo"/>
          <p:cNvSpPr>
            <a:spLocks noGrp="1"/>
          </p:cNvSpPr>
          <p:nvPr>
            <p:ph type="subTitle" idx="1"/>
          </p:nvPr>
        </p:nvSpPr>
        <p:spPr>
          <a:xfrm>
            <a:off x="1371600" y="3556000"/>
            <a:ext cx="6400800" cy="1961231"/>
          </a:xfrm>
        </p:spPr>
        <p:txBody>
          <a:bodyPr>
            <a:noAutofit/>
          </a:bodyPr>
          <a:lstStyle/>
          <a:p>
            <a:pPr algn="l"/>
            <a:r>
              <a:rPr lang="es-PE" sz="2400" b="1" u="sng" dirty="0" smtClean="0">
                <a:solidFill>
                  <a:schemeClr val="accent2">
                    <a:lumMod val="50000"/>
                  </a:schemeClr>
                </a:solidFill>
              </a:rPr>
              <a:t>INTEGRANTES:</a:t>
            </a:r>
          </a:p>
          <a:p>
            <a:pPr marL="342900" indent="-342900" algn="l">
              <a:buFont typeface="Arial" charset="0"/>
              <a:buChar char="•"/>
            </a:pPr>
            <a:r>
              <a:rPr lang="es-PE" sz="2400" b="1" dirty="0" smtClean="0">
                <a:solidFill>
                  <a:schemeClr val="accent2">
                    <a:lumMod val="50000"/>
                  </a:schemeClr>
                </a:solidFill>
              </a:rPr>
              <a:t>FUSTAMANTE MEJIA, YANETH.</a:t>
            </a:r>
          </a:p>
          <a:p>
            <a:pPr marL="342900" indent="-342900" algn="l">
              <a:buFont typeface="Arial" charset="0"/>
              <a:buChar char="•"/>
            </a:pPr>
            <a:r>
              <a:rPr lang="es-PE" sz="2400" b="1" dirty="0" smtClean="0">
                <a:solidFill>
                  <a:schemeClr val="accent2">
                    <a:lumMod val="50000"/>
                  </a:schemeClr>
                </a:solidFill>
              </a:rPr>
              <a:t>SOTO BRAVO AIDA NATALI.</a:t>
            </a:r>
          </a:p>
          <a:p>
            <a:pPr marL="342900" indent="-342900" algn="l">
              <a:buFont typeface="Arial" charset="0"/>
              <a:buChar char="•"/>
            </a:pPr>
            <a:r>
              <a:rPr lang="es-PE" sz="2400" b="1" dirty="0" smtClean="0">
                <a:solidFill>
                  <a:schemeClr val="accent2">
                    <a:lumMod val="50000"/>
                  </a:schemeClr>
                </a:solidFill>
              </a:rPr>
              <a:t>DELGADO RAFAEL, AMELIDA.</a:t>
            </a:r>
            <a:endParaRPr lang="es-PE" sz="2400" b="1" dirty="0">
              <a:solidFill>
                <a:schemeClr val="accent2">
                  <a:lumMod val="50000"/>
                </a:schemeClr>
              </a:solidFill>
            </a:endParaRPr>
          </a:p>
        </p:txBody>
      </p:sp>
      <p:sp>
        <p:nvSpPr>
          <p:cNvPr id="4" name="3 Rectángulo"/>
          <p:cNvSpPr/>
          <p:nvPr/>
        </p:nvSpPr>
        <p:spPr>
          <a:xfrm>
            <a:off x="395536" y="6093296"/>
            <a:ext cx="3467616" cy="369332"/>
          </a:xfrm>
          <a:prstGeom prst="rect">
            <a:avLst/>
          </a:prstGeom>
        </p:spPr>
        <p:txBody>
          <a:bodyPr wrap="none">
            <a:spAutoFit/>
          </a:bodyPr>
          <a:lstStyle/>
          <a:p>
            <a:r>
              <a:rPr lang="es-PE" b="1" dirty="0" smtClean="0"/>
              <a:t>FUNDAMENTOS DEL MARKETING</a:t>
            </a:r>
            <a:endParaRPr lang="es-PE" b="1" dirty="0"/>
          </a:p>
        </p:txBody>
      </p:sp>
      <p:sp>
        <p:nvSpPr>
          <p:cNvPr id="5" name="4 Rectángulo"/>
          <p:cNvSpPr/>
          <p:nvPr/>
        </p:nvSpPr>
        <p:spPr>
          <a:xfrm>
            <a:off x="5580112" y="6093296"/>
            <a:ext cx="3066865" cy="369332"/>
          </a:xfrm>
          <a:prstGeom prst="rect">
            <a:avLst/>
          </a:prstGeom>
        </p:spPr>
        <p:txBody>
          <a:bodyPr wrap="none">
            <a:spAutoFit/>
          </a:bodyPr>
          <a:lstStyle/>
          <a:p>
            <a:r>
              <a:rPr lang="es-PE" b="1" dirty="0" smtClean="0"/>
              <a:t>ING. JUAN A. PAUCAR RUPAY</a:t>
            </a:r>
            <a:endParaRPr lang="es-PE" b="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16" y="188640"/>
            <a:ext cx="1408156"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552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just"/>
            <a:r>
              <a:rPr lang="es-PE" dirty="0" smtClean="0">
                <a:latin typeface="Arial Narrow" pitchFamily="34" charset="0"/>
              </a:rPr>
              <a:t>Eventualmente en una organización  se establece </a:t>
            </a:r>
            <a:r>
              <a:rPr lang="es-PE" dirty="0">
                <a:latin typeface="Arial Narrow" pitchFamily="34" charset="0"/>
              </a:rPr>
              <a:t>un  departamento de marketing independiente que estará capitaneado por un director de marketing, quien informará, junto con el director de ventas, al presidente o director ejecutivo. </a:t>
            </a:r>
            <a:endParaRPr lang="es-PE" dirty="0" smtClean="0">
              <a:latin typeface="Arial Narrow" pitchFamily="34" charset="0"/>
            </a:endParaRPr>
          </a:p>
          <a:p>
            <a:pPr algn="just"/>
            <a:r>
              <a:rPr lang="es-PE" dirty="0" smtClean="0">
                <a:latin typeface="Arial Narrow" pitchFamily="34" charset="0"/>
              </a:rPr>
              <a:t>En </a:t>
            </a:r>
            <a:r>
              <a:rPr lang="es-PE" dirty="0">
                <a:latin typeface="Arial Narrow" pitchFamily="34" charset="0"/>
              </a:rPr>
              <a:t>esta etapa el marketing y las ventas son funciones separadas en la organización y se espera que trabajen en equipo.</a:t>
            </a:r>
          </a:p>
          <a:p>
            <a:endParaRPr lang="es-PE" dirty="0" smtClean="0">
              <a:latin typeface="Arial Narrow" pitchFamily="34" charset="0"/>
            </a:endParaRPr>
          </a:p>
          <a:p>
            <a:endParaRPr lang="es-PE" dirty="0">
              <a:latin typeface="Arial Narrow" pitchFamily="34" charset="0"/>
            </a:endParaRPr>
          </a:p>
        </p:txBody>
      </p:sp>
      <p:sp>
        <p:nvSpPr>
          <p:cNvPr id="3" name="2 Título"/>
          <p:cNvSpPr>
            <a:spLocks noGrp="1"/>
          </p:cNvSpPr>
          <p:nvPr>
            <p:ph type="title"/>
          </p:nvPr>
        </p:nvSpPr>
        <p:spPr>
          <a:xfrm>
            <a:off x="755576" y="442626"/>
            <a:ext cx="8229600" cy="1252728"/>
          </a:xfrm>
        </p:spPr>
        <p:txBody>
          <a:bodyPr>
            <a:normAutofit/>
          </a:bodyPr>
          <a:lstStyle/>
          <a:p>
            <a:r>
              <a:rPr lang="es-PE" sz="3600" b="1" dirty="0" smtClean="0"/>
              <a:t> III. DEPARTAMENTO </a:t>
            </a:r>
            <a:r>
              <a:rPr lang="es-PE" sz="3600" b="1" dirty="0"/>
              <a:t>DE MARKETING INDEPENDIENTE</a:t>
            </a:r>
            <a:endParaRPr lang="es-PE" sz="3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75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2348880"/>
            <a:ext cx="7408333" cy="4104456"/>
          </a:xfrm>
        </p:spPr>
        <p:txBody>
          <a:bodyPr>
            <a:normAutofit fontScale="92500" lnSpcReduction="10000"/>
          </a:bodyPr>
          <a:lstStyle/>
          <a:p>
            <a:pPr marL="0" indent="0" algn="just">
              <a:buNone/>
            </a:pPr>
            <a:r>
              <a:rPr lang="es-PE" dirty="0" smtClean="0">
                <a:latin typeface="Arial Narrow" pitchFamily="34" charset="0"/>
              </a:rPr>
              <a:t> </a:t>
            </a:r>
            <a:r>
              <a:rPr lang="es-PE" dirty="0">
                <a:latin typeface="Arial Narrow" pitchFamily="34" charset="0"/>
              </a:rPr>
              <a:t>L</a:t>
            </a:r>
            <a:r>
              <a:rPr lang="es-PE" dirty="0" smtClean="0">
                <a:latin typeface="Arial Narrow" pitchFamily="34" charset="0"/>
              </a:rPr>
              <a:t>os </a:t>
            </a:r>
            <a:r>
              <a:rPr lang="es-PE" dirty="0">
                <a:latin typeface="Arial Narrow" pitchFamily="34" charset="0"/>
              </a:rPr>
              <a:t>directores de ventas y marketing trabajan armoniosamente, su relación a veces es forzada y marcada por la desconfianza. </a:t>
            </a:r>
            <a:endParaRPr lang="es-PE" dirty="0" smtClean="0">
              <a:latin typeface="Arial Narrow" pitchFamily="34" charset="0"/>
            </a:endParaRPr>
          </a:p>
          <a:p>
            <a:pPr marL="0" indent="0" algn="just">
              <a:buNone/>
            </a:pPr>
            <a:endParaRPr lang="es-PE" dirty="0" smtClean="0">
              <a:latin typeface="Arial Narrow" pitchFamily="34" charset="0"/>
            </a:endParaRPr>
          </a:p>
          <a:p>
            <a:pPr marL="0" indent="0" algn="just">
              <a:buNone/>
            </a:pPr>
            <a:r>
              <a:rPr lang="es-PE" dirty="0" smtClean="0">
                <a:latin typeface="Arial Narrow" pitchFamily="34" charset="0"/>
              </a:rPr>
              <a:t>Por </a:t>
            </a:r>
            <a:r>
              <a:rPr lang="es-PE" dirty="0">
                <a:latin typeface="Arial Narrow" pitchFamily="34" charset="0"/>
              </a:rPr>
              <a:t>otro lado, el director de ventas está orientado a corto plazo y preocupado por conseguir incrementar las ventas</a:t>
            </a:r>
            <a:r>
              <a:rPr lang="es-PE" b="1" i="1" dirty="0">
                <a:latin typeface="Arial Narrow" pitchFamily="34" charset="0"/>
              </a:rPr>
              <a:t>, mientras que el director de marketing se orienta a largo plazo, preocupándose por planificar los productos y las estrategias de marketing idóneas para satisfacer las necesidades de los consumidores a largo plazo</a:t>
            </a:r>
            <a:r>
              <a:rPr lang="es-PE" b="1" i="1" dirty="0" smtClean="0">
                <a:latin typeface="Arial Narrow" pitchFamily="34" charset="0"/>
              </a:rPr>
              <a:t>.</a:t>
            </a:r>
          </a:p>
          <a:p>
            <a:pPr marL="0" indent="0" algn="just">
              <a:buNone/>
            </a:pPr>
            <a:r>
              <a:rPr lang="es-PE" dirty="0" smtClean="0">
                <a:latin typeface="Arial Narrow" pitchFamily="34" charset="0"/>
              </a:rPr>
              <a:t>Es un </a:t>
            </a:r>
            <a:r>
              <a:rPr lang="es-PE" dirty="0">
                <a:latin typeface="Arial Narrow" pitchFamily="34" charset="0"/>
              </a:rPr>
              <a:t>departamento capitaneado por un director ejecutivo de marketing y ventas, con subdirectores que informan sobre cada función de marketing, incluida la de ventas.</a:t>
            </a:r>
          </a:p>
          <a:p>
            <a:pPr marL="0" indent="0" algn="just">
              <a:buNone/>
            </a:pPr>
            <a:endParaRPr lang="es-PE" b="1" i="1" dirty="0">
              <a:latin typeface="Arial Narrow" pitchFamily="34" charset="0"/>
            </a:endParaRPr>
          </a:p>
          <a:p>
            <a:pPr algn="just"/>
            <a:endParaRPr lang="es-PE" dirty="0">
              <a:latin typeface="Arial Narrow" pitchFamily="34" charset="0"/>
            </a:endParaRPr>
          </a:p>
        </p:txBody>
      </p:sp>
      <p:sp>
        <p:nvSpPr>
          <p:cNvPr id="3" name="2 Título"/>
          <p:cNvSpPr>
            <a:spLocks noGrp="1"/>
          </p:cNvSpPr>
          <p:nvPr>
            <p:ph type="title"/>
          </p:nvPr>
        </p:nvSpPr>
        <p:spPr/>
        <p:txBody>
          <a:bodyPr>
            <a:noAutofit/>
          </a:bodyPr>
          <a:lstStyle/>
          <a:p>
            <a:r>
              <a:rPr lang="es-PE" sz="3200" b="1" dirty="0" smtClean="0">
                <a:effectLst>
                  <a:outerShdw blurRad="38100" dist="38100" dir="2700000" algn="tl">
                    <a:srgbClr val="000000">
                      <a:alpha val="43137"/>
                    </a:srgbClr>
                  </a:outerShdw>
                </a:effectLst>
              </a:rPr>
              <a:t>IV.EL </a:t>
            </a:r>
            <a:r>
              <a:rPr lang="es-PE" sz="3200" b="1" dirty="0">
                <a:effectLst>
                  <a:outerShdw blurRad="38100" dist="38100" dir="2700000" algn="tl">
                    <a:srgbClr val="000000">
                      <a:alpha val="43137"/>
                    </a:srgbClr>
                  </a:outerShdw>
                </a:effectLst>
              </a:rPr>
              <a:t>MODERNO DEPARTAMENTO DE MARKETING</a:t>
            </a:r>
            <a:r>
              <a:rPr lang="es-PE" sz="3200" dirty="0">
                <a:effectLst>
                  <a:outerShdw blurRad="38100" dist="38100" dir="2700000" algn="tl">
                    <a:srgbClr val="000000">
                      <a:alpha val="43137"/>
                    </a:srgbClr>
                  </a:outerShdw>
                </a:effectLst>
              </a:rPr>
              <a:t/>
            </a:r>
            <a:br>
              <a:rPr lang="es-PE" sz="3200" dirty="0">
                <a:effectLst>
                  <a:outerShdw blurRad="38100" dist="38100" dir="2700000" algn="tl">
                    <a:srgbClr val="000000">
                      <a:alpha val="43137"/>
                    </a:srgbClr>
                  </a:outerShdw>
                </a:effectLst>
              </a:rPr>
            </a:br>
            <a:endParaRPr lang="es-PE" sz="3200" dirty="0">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395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s-PE" dirty="0">
                <a:latin typeface="Arial Narrow" pitchFamily="34" charset="0"/>
              </a:rPr>
              <a:t>Una empresa puede tener un departamento de marketing moderno y no funcionar con orientación de marketing, dependiendo de cómo vean los demás directores de la empresa la función del </a:t>
            </a:r>
            <a:r>
              <a:rPr lang="es-PE" dirty="0" smtClean="0">
                <a:latin typeface="Arial Narrow" pitchFamily="34" charset="0"/>
              </a:rPr>
              <a:t>marketing.</a:t>
            </a:r>
          </a:p>
          <a:p>
            <a:pPr algn="just"/>
            <a:endParaRPr lang="es-PE" dirty="0" smtClean="0">
              <a:latin typeface="Arial Narrow" pitchFamily="34" charset="0"/>
            </a:endParaRPr>
          </a:p>
          <a:p>
            <a:pPr algn="just"/>
            <a:r>
              <a:rPr lang="es-PE" dirty="0">
                <a:latin typeface="Arial Narrow" pitchFamily="34" charset="0"/>
              </a:rPr>
              <a:t>Marketing no es sólo un departamento, sino una filosofía empresarial. Si la compañía la acepta, será una moderna empresa de marketing.</a:t>
            </a:r>
          </a:p>
          <a:p>
            <a:pPr algn="just"/>
            <a:endParaRPr lang="es-PE" dirty="0">
              <a:latin typeface="Arial Narrow" pitchFamily="34" charset="0"/>
            </a:endParaRPr>
          </a:p>
        </p:txBody>
      </p:sp>
      <p:sp>
        <p:nvSpPr>
          <p:cNvPr id="3" name="2 Título"/>
          <p:cNvSpPr>
            <a:spLocks noGrp="1"/>
          </p:cNvSpPr>
          <p:nvPr>
            <p:ph type="title"/>
          </p:nvPr>
        </p:nvSpPr>
        <p:spPr>
          <a:xfrm>
            <a:off x="558800" y="692696"/>
            <a:ext cx="8229600" cy="1252728"/>
          </a:xfrm>
        </p:spPr>
        <p:txBody>
          <a:bodyPr>
            <a:normAutofit fontScale="90000"/>
          </a:bodyPr>
          <a:lstStyle/>
          <a:p>
            <a:r>
              <a:rPr lang="es-PE" sz="3600" b="1" dirty="0" smtClean="0"/>
              <a:t>V.  LA </a:t>
            </a:r>
            <a:r>
              <a:rPr lang="es-PE" sz="3600" b="1" dirty="0"/>
              <a:t>EMPRESA DE MARKETING MODERNA</a:t>
            </a:r>
            <a:r>
              <a:rPr lang="es-PE" sz="3600" dirty="0"/>
              <a:t/>
            </a:r>
            <a:br>
              <a:rPr lang="es-PE" sz="3600" dirty="0"/>
            </a:br>
            <a:endParaRPr lang="es-PE" sz="3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922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1268760"/>
            <a:ext cx="7772400" cy="1780108"/>
          </a:xfrm>
        </p:spPr>
        <p:txBody>
          <a:bodyPr>
            <a:normAutofit fontScale="90000"/>
          </a:bodyPr>
          <a:lstStyle/>
          <a:p>
            <a:r>
              <a:rPr lang="es-PE" b="1" dirty="0"/>
              <a:t>FORMAS DE ORGANIZAR EL DEPARTAMENTO DE MARKETING</a:t>
            </a:r>
            <a:r>
              <a:rPr lang="es-PE" dirty="0"/>
              <a:t/>
            </a:r>
            <a:br>
              <a:rPr lang="es-PE" dirty="0"/>
            </a:br>
            <a:endParaRPr lang="es-PE" dirty="0"/>
          </a:p>
        </p:txBody>
      </p:sp>
      <p:sp>
        <p:nvSpPr>
          <p:cNvPr id="3" name="2 Subtítulo"/>
          <p:cNvSpPr>
            <a:spLocks noGrp="1"/>
          </p:cNvSpPr>
          <p:nvPr>
            <p:ph type="subTitle" idx="1"/>
          </p:nvPr>
        </p:nvSpPr>
        <p:spPr>
          <a:xfrm>
            <a:off x="1259632" y="3212976"/>
            <a:ext cx="6400800" cy="2160240"/>
          </a:xfrm>
        </p:spPr>
        <p:txBody>
          <a:bodyPr>
            <a:noAutofit/>
          </a:bodyPr>
          <a:lstStyle/>
          <a:p>
            <a:r>
              <a:rPr lang="es-PE" sz="2800" dirty="0" smtClean="0">
                <a:solidFill>
                  <a:schemeClr val="accent2">
                    <a:lumMod val="50000"/>
                  </a:schemeClr>
                </a:solidFill>
              </a:rPr>
              <a:t>Toda </a:t>
            </a:r>
            <a:r>
              <a:rPr lang="es-PE" sz="2800" dirty="0">
                <a:solidFill>
                  <a:schemeClr val="accent2">
                    <a:lumMod val="50000"/>
                  </a:schemeClr>
                </a:solidFill>
              </a:rPr>
              <a:t>organización debe tener en cuenta las cuatro dimensiones de la actividad de marketing: </a:t>
            </a:r>
            <a:r>
              <a:rPr lang="es-PE" sz="2800" b="1" i="1" dirty="0">
                <a:solidFill>
                  <a:schemeClr val="accent2">
                    <a:lumMod val="50000"/>
                  </a:schemeClr>
                </a:solidFill>
              </a:rPr>
              <a:t>funciones, áreas geográficas, productos y consumidores.</a:t>
            </a:r>
            <a:endParaRPr lang="es-PE" sz="2800" dirty="0">
              <a:solidFill>
                <a:schemeClr val="accent2">
                  <a:lumMod val="50000"/>
                </a:schemeClr>
              </a:solidFill>
            </a:endParaRPr>
          </a:p>
          <a:p>
            <a:endParaRPr lang="es-PE" sz="2800" dirty="0">
              <a:solidFill>
                <a:schemeClr val="accent2">
                  <a:lumMod val="50000"/>
                </a:scheme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887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99592" y="2708920"/>
            <a:ext cx="7408333" cy="3450696"/>
          </a:xfrm>
        </p:spPr>
        <p:txBody>
          <a:bodyPr>
            <a:normAutofit lnSpcReduction="10000"/>
          </a:bodyPr>
          <a:lstStyle/>
          <a:p>
            <a:pPr marL="0" indent="0" algn="just">
              <a:buNone/>
            </a:pPr>
            <a:r>
              <a:rPr lang="es-PE" dirty="0" smtClean="0">
                <a:latin typeface="Arial Narrow" pitchFamily="34" charset="0"/>
              </a:rPr>
              <a:t>La forma de organizar el departamento de marketing más comúnmente utilizada consiste en que sus especialistas funcionales informen al director del departamento para que coordine sus actividades.</a:t>
            </a:r>
          </a:p>
          <a:p>
            <a:pPr marL="0" indent="0" algn="just">
              <a:buNone/>
            </a:pPr>
            <a:endParaRPr lang="es-PE" dirty="0" smtClean="0">
              <a:latin typeface="Arial Narrow" pitchFamily="34" charset="0"/>
            </a:endParaRPr>
          </a:p>
          <a:p>
            <a:pPr marL="0" indent="0" algn="just">
              <a:buNone/>
            </a:pPr>
            <a:r>
              <a:rPr lang="es-ES" dirty="0" smtClean="0">
                <a:latin typeface="Arial Narrow" pitchFamily="34" charset="0"/>
              </a:rPr>
              <a:t>. </a:t>
            </a:r>
            <a:r>
              <a:rPr lang="es-ES" dirty="0">
                <a:latin typeface="Arial Narrow" pitchFamily="34" charset="0"/>
              </a:rPr>
              <a:t>En una de ellas se encuadrarían todas las actividades de la función consultiva, propias del </a:t>
            </a:r>
            <a:r>
              <a:rPr lang="es-ES" dirty="0" err="1">
                <a:latin typeface="Arial Narrow" pitchFamily="34" charset="0"/>
              </a:rPr>
              <a:t>staff</a:t>
            </a:r>
            <a:r>
              <a:rPr lang="es-ES" dirty="0">
                <a:latin typeface="Arial Narrow" pitchFamily="34" charset="0"/>
              </a:rPr>
              <a:t> tales como la investigación comercial y previsiones, administración, publicidad, promoción de ventas y relaciones públicas. </a:t>
            </a:r>
            <a:endParaRPr lang="es-PE" dirty="0">
              <a:latin typeface="Arial Narrow" pitchFamily="34" charset="0"/>
            </a:endParaRPr>
          </a:p>
        </p:txBody>
      </p:sp>
      <p:sp>
        <p:nvSpPr>
          <p:cNvPr id="3" name="2 Título"/>
          <p:cNvSpPr>
            <a:spLocks noGrp="1"/>
          </p:cNvSpPr>
          <p:nvPr>
            <p:ph type="title"/>
          </p:nvPr>
        </p:nvSpPr>
        <p:spPr>
          <a:xfrm>
            <a:off x="467544" y="692696"/>
            <a:ext cx="8229600" cy="1252728"/>
          </a:xfrm>
        </p:spPr>
        <p:txBody>
          <a:bodyPr>
            <a:noAutofit/>
          </a:bodyPr>
          <a:lstStyle/>
          <a:p>
            <a:r>
              <a:rPr lang="es-PE" b="1" dirty="0">
                <a:solidFill>
                  <a:schemeClr val="accent1">
                    <a:lumMod val="20000"/>
                    <a:lumOff val="80000"/>
                  </a:schemeClr>
                </a:solidFill>
                <a:effectLst>
                  <a:outerShdw blurRad="38100" dist="38100" dir="2700000" algn="tl">
                    <a:srgbClr val="000000">
                      <a:alpha val="43137"/>
                    </a:srgbClr>
                  </a:outerShdw>
                </a:effectLst>
              </a:rPr>
              <a:t>ORGANIZACION FUNCIONAL</a:t>
            </a:r>
            <a:br>
              <a:rPr lang="es-PE" b="1" dirty="0">
                <a:solidFill>
                  <a:schemeClr val="accent1">
                    <a:lumMod val="20000"/>
                    <a:lumOff val="80000"/>
                  </a:schemeClr>
                </a:solidFill>
                <a:effectLst>
                  <a:outerShdw blurRad="38100" dist="38100" dir="2700000" algn="tl">
                    <a:srgbClr val="000000">
                      <a:alpha val="43137"/>
                    </a:srgbClr>
                  </a:outerShdw>
                </a:effectLst>
              </a:rPr>
            </a:br>
            <a:endParaRPr lang="es-PE" b="1" dirty="0">
              <a:solidFill>
                <a:schemeClr val="accent1">
                  <a:lumMod val="20000"/>
                  <a:lumOff val="80000"/>
                </a:schemeClr>
              </a:solidFill>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35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3931473619"/>
              </p:ext>
            </p:extLst>
          </p:nvPr>
        </p:nvGraphicFramePr>
        <p:xfrm>
          <a:off x="871538" y="2780928"/>
          <a:ext cx="7408862" cy="345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Título"/>
          <p:cNvSpPr>
            <a:spLocks noGrp="1"/>
          </p:cNvSpPr>
          <p:nvPr>
            <p:ph type="title"/>
          </p:nvPr>
        </p:nvSpPr>
        <p:spPr>
          <a:xfrm>
            <a:off x="755576" y="620688"/>
            <a:ext cx="8229600" cy="1252728"/>
          </a:xfrm>
        </p:spPr>
        <p:txBody>
          <a:bodyPr>
            <a:noAutofit/>
          </a:bodyPr>
          <a:lstStyle/>
          <a:p>
            <a:r>
              <a:rPr lang="es-PE" b="1" dirty="0">
                <a:solidFill>
                  <a:schemeClr val="accent1">
                    <a:lumMod val="20000"/>
                    <a:lumOff val="80000"/>
                  </a:schemeClr>
                </a:solidFill>
                <a:effectLst>
                  <a:outerShdw blurRad="38100" dist="38100" dir="2700000" algn="tl">
                    <a:srgbClr val="000000">
                      <a:alpha val="43137"/>
                    </a:srgbClr>
                  </a:outerShdw>
                </a:effectLst>
              </a:rPr>
              <a:t>ORGANIZACION FUNCIONAL</a:t>
            </a:r>
            <a:br>
              <a:rPr lang="es-PE" b="1" dirty="0">
                <a:solidFill>
                  <a:schemeClr val="accent1">
                    <a:lumMod val="20000"/>
                    <a:lumOff val="80000"/>
                  </a:schemeClr>
                </a:solidFill>
                <a:effectLst>
                  <a:outerShdw blurRad="38100" dist="38100" dir="2700000" algn="tl">
                    <a:srgbClr val="000000">
                      <a:alpha val="43137"/>
                    </a:srgbClr>
                  </a:outerShdw>
                </a:effectLst>
              </a:rPr>
            </a:br>
            <a:endParaRPr lang="es-PE" b="1" dirty="0">
              <a:solidFill>
                <a:schemeClr val="accent1">
                  <a:lumMod val="20000"/>
                  <a:lumOff val="80000"/>
                </a:schemeClr>
              </a:solidFill>
              <a:effectLst>
                <a:outerShdw blurRad="38100" dist="38100" dir="2700000" algn="tl">
                  <a:srgbClr val="000000">
                    <a:alpha val="43137"/>
                  </a:srgbClr>
                </a:outerShdw>
              </a:effectLst>
            </a:endParaRPr>
          </a:p>
        </p:txBody>
      </p:sp>
      <p:pic>
        <p:nvPicPr>
          <p:cNvPr id="7" name="6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7584" y="2638369"/>
            <a:ext cx="7560840" cy="1657925"/>
          </a:xfrm>
          <a:prstGeom prst="rect">
            <a:avLst/>
          </a:prstGeom>
        </p:spPr>
      </p:pic>
      <p:sp>
        <p:nvSpPr>
          <p:cNvPr id="8" name="7 Rectángulo"/>
          <p:cNvSpPr/>
          <p:nvPr/>
        </p:nvSpPr>
        <p:spPr>
          <a:xfrm>
            <a:off x="558800" y="1916832"/>
            <a:ext cx="4572000" cy="646331"/>
          </a:xfrm>
          <a:prstGeom prst="rect">
            <a:avLst/>
          </a:prstGeom>
        </p:spPr>
        <p:txBody>
          <a:bodyPr>
            <a:spAutoFit/>
          </a:bodyPr>
          <a:lstStyle/>
          <a:p>
            <a:r>
              <a:rPr lang="es-ES" dirty="0">
                <a:latin typeface="Arial Narrow" pitchFamily="34" charset="0"/>
              </a:rPr>
              <a:t>Esta forma de organizar el departamento de marketing consiste en crear dos grandes funciones</a:t>
            </a:r>
            <a:endParaRPr lang="es-PE" dirty="0"/>
          </a:p>
        </p:txBody>
      </p:sp>
    </p:spTree>
    <p:extLst>
      <p:ext uri="{BB962C8B-B14F-4D97-AF65-F5344CB8AC3E}">
        <p14:creationId xmlns:p14="http://schemas.microsoft.com/office/powerpoint/2010/main" val="4135153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557" y="2492896"/>
            <a:ext cx="8816931"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Título"/>
          <p:cNvSpPr>
            <a:spLocks noGrp="1"/>
          </p:cNvSpPr>
          <p:nvPr>
            <p:ph type="title"/>
          </p:nvPr>
        </p:nvSpPr>
        <p:spPr>
          <a:xfrm>
            <a:off x="558800" y="620688"/>
            <a:ext cx="8229600" cy="1252728"/>
          </a:xfrm>
        </p:spPr>
        <p:txBody>
          <a:bodyPr>
            <a:noAutofit/>
          </a:bodyPr>
          <a:lstStyle/>
          <a:p>
            <a:r>
              <a:rPr lang="es-PE" b="1" dirty="0">
                <a:solidFill>
                  <a:schemeClr val="accent1">
                    <a:lumMod val="20000"/>
                    <a:lumOff val="80000"/>
                  </a:schemeClr>
                </a:solidFill>
                <a:effectLst>
                  <a:outerShdw blurRad="38100" dist="38100" dir="2700000" algn="tl">
                    <a:srgbClr val="000000">
                      <a:alpha val="43137"/>
                    </a:srgbClr>
                  </a:outerShdw>
                </a:effectLst>
              </a:rPr>
              <a:t>ORGANIZACION FUNCIONAL</a:t>
            </a:r>
            <a:br>
              <a:rPr lang="es-PE" b="1" dirty="0">
                <a:solidFill>
                  <a:schemeClr val="accent1">
                    <a:lumMod val="20000"/>
                    <a:lumOff val="80000"/>
                  </a:schemeClr>
                </a:solidFill>
                <a:effectLst>
                  <a:outerShdw blurRad="38100" dist="38100" dir="2700000" algn="tl">
                    <a:srgbClr val="000000">
                      <a:alpha val="43137"/>
                    </a:srgbClr>
                  </a:outerShdw>
                </a:effectLst>
              </a:rPr>
            </a:br>
            <a:endParaRPr lang="es-PE" b="1" dirty="0">
              <a:solidFill>
                <a:schemeClr val="accent1">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4571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0" indent="0" algn="just">
              <a:buNone/>
            </a:pPr>
            <a:r>
              <a:rPr lang="es-ES" dirty="0">
                <a:latin typeface="Arial Narrow" pitchFamily="34" charset="0"/>
              </a:rPr>
              <a:t>Cada una de las actividades que se han mencionado tendría un lugar en el organigrama del departamento. Esto es, cada una de ellas daría lugar a un área al frente de la cual estaría un jefe, dependiendo todos ellos de una cabeza coordinadora que sería el director del departamento de marketing. </a:t>
            </a:r>
            <a:endParaRPr lang="es-PE" dirty="0">
              <a:latin typeface="Arial Narrow"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Título"/>
          <p:cNvSpPr>
            <a:spLocks noGrp="1"/>
          </p:cNvSpPr>
          <p:nvPr>
            <p:ph type="title"/>
          </p:nvPr>
        </p:nvSpPr>
        <p:spPr>
          <a:xfrm>
            <a:off x="755576" y="764704"/>
            <a:ext cx="8229600" cy="1252728"/>
          </a:xfrm>
        </p:spPr>
        <p:txBody>
          <a:bodyPr>
            <a:noAutofit/>
          </a:bodyPr>
          <a:lstStyle/>
          <a:p>
            <a:r>
              <a:rPr lang="es-PE" b="1" dirty="0">
                <a:solidFill>
                  <a:schemeClr val="accent1">
                    <a:lumMod val="20000"/>
                    <a:lumOff val="80000"/>
                  </a:schemeClr>
                </a:solidFill>
                <a:effectLst>
                  <a:outerShdw blurRad="38100" dist="38100" dir="2700000" algn="tl">
                    <a:srgbClr val="000000">
                      <a:alpha val="43137"/>
                    </a:srgbClr>
                  </a:outerShdw>
                </a:effectLst>
              </a:rPr>
              <a:t>ORGANIZACION FUNCIONAL</a:t>
            </a:r>
            <a:br>
              <a:rPr lang="es-PE" b="1" dirty="0">
                <a:solidFill>
                  <a:schemeClr val="accent1">
                    <a:lumMod val="20000"/>
                    <a:lumOff val="80000"/>
                  </a:schemeClr>
                </a:solidFill>
                <a:effectLst>
                  <a:outerShdw blurRad="38100" dist="38100" dir="2700000" algn="tl">
                    <a:srgbClr val="000000">
                      <a:alpha val="43137"/>
                    </a:srgbClr>
                  </a:outerShdw>
                </a:effectLst>
              </a:rPr>
            </a:br>
            <a:endParaRPr lang="es-PE" b="1" dirty="0">
              <a:solidFill>
                <a:schemeClr val="accent1">
                  <a:lumMod val="20000"/>
                  <a:lumOff val="80000"/>
                </a:schemeClr>
              </a:solidFill>
              <a:effectLst>
                <a:outerShdw blurRad="38100" dist="38100" dir="2700000" algn="tl">
                  <a:srgbClr val="000000">
                    <a:alpha val="43137"/>
                  </a:srgbClr>
                </a:outerShdw>
              </a:effectLst>
            </a:endParaRPr>
          </a:p>
        </p:txBody>
      </p:sp>
      <p:sp>
        <p:nvSpPr>
          <p:cNvPr id="6" name="5 Flecha derecha"/>
          <p:cNvSpPr/>
          <p:nvPr/>
        </p:nvSpPr>
        <p:spPr>
          <a:xfrm>
            <a:off x="5148064" y="5517232"/>
            <a:ext cx="3168352" cy="576064"/>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PE" dirty="0" smtClean="0"/>
              <a:t>A continuación grafico.</a:t>
            </a:r>
            <a:endParaRPr lang="es-PE" dirty="0"/>
          </a:p>
        </p:txBody>
      </p:sp>
    </p:spTree>
    <p:extLst>
      <p:ext uri="{BB962C8B-B14F-4D97-AF65-F5344CB8AC3E}">
        <p14:creationId xmlns:p14="http://schemas.microsoft.com/office/powerpoint/2010/main" val="1258685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Marcador de contenido" descr="Organización funcional"/>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4216" y="2420888"/>
            <a:ext cx="7624207" cy="4104455"/>
          </a:xfrm>
          <a:prstGeom prst="rect">
            <a:avLst/>
          </a:prstGeom>
          <a:noFill/>
          <a:ln>
            <a:noFill/>
          </a:ln>
        </p:spPr>
      </p:pic>
      <p:sp>
        <p:nvSpPr>
          <p:cNvPr id="6" name="2 Título"/>
          <p:cNvSpPr>
            <a:spLocks noGrp="1"/>
          </p:cNvSpPr>
          <p:nvPr>
            <p:ph type="title"/>
          </p:nvPr>
        </p:nvSpPr>
        <p:spPr>
          <a:xfrm>
            <a:off x="395536" y="524741"/>
            <a:ext cx="8229600" cy="1252728"/>
          </a:xfrm>
        </p:spPr>
        <p:txBody>
          <a:bodyPr>
            <a:noAutofit/>
          </a:bodyPr>
          <a:lstStyle/>
          <a:p>
            <a:r>
              <a:rPr lang="es-PE" b="1" dirty="0">
                <a:solidFill>
                  <a:schemeClr val="accent1">
                    <a:lumMod val="20000"/>
                    <a:lumOff val="80000"/>
                  </a:schemeClr>
                </a:solidFill>
                <a:effectLst>
                  <a:outerShdw blurRad="38100" dist="38100" dir="2700000" algn="tl">
                    <a:srgbClr val="000000">
                      <a:alpha val="43137"/>
                    </a:srgbClr>
                  </a:outerShdw>
                </a:effectLst>
              </a:rPr>
              <a:t>ORGANIZACION FUNCIONAL</a:t>
            </a:r>
            <a:br>
              <a:rPr lang="es-PE" b="1" dirty="0">
                <a:solidFill>
                  <a:schemeClr val="accent1">
                    <a:lumMod val="20000"/>
                    <a:lumOff val="80000"/>
                  </a:schemeClr>
                </a:solidFill>
                <a:effectLst>
                  <a:outerShdw blurRad="38100" dist="38100" dir="2700000" algn="tl">
                    <a:srgbClr val="000000">
                      <a:alpha val="43137"/>
                    </a:srgbClr>
                  </a:outerShdw>
                </a:effectLst>
              </a:rPr>
            </a:br>
            <a:endParaRPr lang="es-PE" b="1" dirty="0">
              <a:solidFill>
                <a:schemeClr val="accent1">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6418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0" indent="0" algn="just">
              <a:buNone/>
            </a:pPr>
            <a:r>
              <a:rPr lang="es-ES" dirty="0">
                <a:latin typeface="Arial Narrow" pitchFamily="34" charset="0"/>
              </a:rPr>
              <a:t>la organización funcional del departamento de marketing supone un cambio </a:t>
            </a:r>
            <a:r>
              <a:rPr lang="es-ES" dirty="0" smtClean="0">
                <a:latin typeface="Arial Narrow" pitchFamily="34" charset="0"/>
              </a:rPr>
              <a:t> de </a:t>
            </a:r>
            <a:r>
              <a:rPr lang="es-ES" dirty="0">
                <a:latin typeface="Arial Narrow" pitchFamily="34" charset="0"/>
              </a:rPr>
              <a:t>mentalidad respecto de las </a:t>
            </a:r>
            <a:r>
              <a:rPr lang="es-ES" dirty="0" smtClean="0">
                <a:latin typeface="Arial Narrow" pitchFamily="34" charset="0"/>
              </a:rPr>
              <a:t>estructuras, </a:t>
            </a:r>
            <a:r>
              <a:rPr lang="es-ES" dirty="0">
                <a:latin typeface="Arial Narrow" pitchFamily="34" charset="0"/>
              </a:rPr>
              <a:t>tanto en lo que se refiere a la clasificación de las actividades en dos grandes funciones, como en lo relativo al campo de acción que abarcan algunas actividades.</a:t>
            </a:r>
            <a:endParaRPr lang="es-PE" dirty="0">
              <a:latin typeface="Arial Narrow" pitchFamily="34" charset="0"/>
            </a:endParaRPr>
          </a:p>
          <a:p>
            <a:pPr algn="just"/>
            <a:endParaRPr lang="es-PE" dirty="0">
              <a:latin typeface="Arial Narrow"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Título"/>
          <p:cNvSpPr>
            <a:spLocks noGrp="1"/>
          </p:cNvSpPr>
          <p:nvPr>
            <p:ph type="title"/>
          </p:nvPr>
        </p:nvSpPr>
        <p:spPr>
          <a:xfrm>
            <a:off x="558800" y="692696"/>
            <a:ext cx="8229600" cy="1252728"/>
          </a:xfrm>
        </p:spPr>
        <p:txBody>
          <a:bodyPr>
            <a:noAutofit/>
          </a:bodyPr>
          <a:lstStyle/>
          <a:p>
            <a:r>
              <a:rPr lang="es-PE" b="1" dirty="0">
                <a:solidFill>
                  <a:schemeClr val="accent1">
                    <a:lumMod val="20000"/>
                    <a:lumOff val="80000"/>
                  </a:schemeClr>
                </a:solidFill>
                <a:effectLst>
                  <a:outerShdw blurRad="38100" dist="38100" dir="2700000" algn="tl">
                    <a:srgbClr val="000000">
                      <a:alpha val="43137"/>
                    </a:srgbClr>
                  </a:outerShdw>
                </a:effectLst>
              </a:rPr>
              <a:t>ORGANIZACION FUNCIONAL</a:t>
            </a:r>
            <a:br>
              <a:rPr lang="es-PE" b="1" dirty="0">
                <a:solidFill>
                  <a:schemeClr val="accent1">
                    <a:lumMod val="20000"/>
                    <a:lumOff val="80000"/>
                  </a:schemeClr>
                </a:solidFill>
                <a:effectLst>
                  <a:outerShdw blurRad="38100" dist="38100" dir="2700000" algn="tl">
                    <a:srgbClr val="000000">
                      <a:alpha val="43137"/>
                    </a:srgbClr>
                  </a:outerShdw>
                </a:effectLst>
              </a:rPr>
            </a:br>
            <a:endParaRPr lang="es-PE" b="1" dirty="0">
              <a:solidFill>
                <a:schemeClr val="accent1">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9008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558800" y="857250"/>
            <a:ext cx="8064896" cy="4832092"/>
          </a:xfrm>
          <a:prstGeom prst="rect">
            <a:avLst/>
          </a:prstGeom>
        </p:spPr>
        <p:txBody>
          <a:bodyPr wrap="square">
            <a:spAutoFit/>
          </a:bodyPr>
          <a:lstStyle/>
          <a:p>
            <a:pPr algn="just"/>
            <a:r>
              <a:rPr lang="es-PE" sz="2800" dirty="0" smtClean="0">
                <a:latin typeface="Arial Narrow" pitchFamily="34" charset="0"/>
              </a:rPr>
              <a:t>El </a:t>
            </a:r>
            <a:r>
              <a:rPr lang="es-PE" sz="2800" dirty="0">
                <a:latin typeface="Arial Narrow" pitchFamily="34" charset="0"/>
              </a:rPr>
              <a:t>Departamento de Marketing, ya que es donde parten las decisiones más importantes para poner a la empresa en contacto con sus clientes</a:t>
            </a:r>
            <a:r>
              <a:rPr lang="es-PE" sz="2800" dirty="0" smtClean="0">
                <a:latin typeface="Arial Narrow" pitchFamily="34" charset="0"/>
              </a:rPr>
              <a:t>.</a:t>
            </a:r>
          </a:p>
          <a:p>
            <a:pPr algn="just"/>
            <a:endParaRPr lang="es-PE" sz="2800" dirty="0" smtClean="0">
              <a:latin typeface="Arial Narrow" pitchFamily="34" charset="0"/>
            </a:endParaRPr>
          </a:p>
          <a:p>
            <a:pPr algn="just"/>
            <a:r>
              <a:rPr lang="es-PE" sz="2800" dirty="0">
                <a:latin typeface="Arial Narrow" pitchFamily="34" charset="0"/>
              </a:rPr>
              <a:t>En las empresas más pequeñas, un individuo en el departamento de marketing puede tener una mayor asignación de tareas, y el número de funciones como responsable, es más amplio que en las empresas más grandes. </a:t>
            </a:r>
          </a:p>
          <a:p>
            <a:pPr algn="just"/>
            <a:endParaRPr lang="es-PE" sz="2800" dirty="0">
              <a:latin typeface="Arial Narrow" pitchFamily="34" charset="0"/>
            </a:endParaRPr>
          </a:p>
          <a:p>
            <a:pPr algn="just"/>
            <a:endParaRPr lang="es-PE" sz="2800" dirty="0">
              <a:solidFill>
                <a:schemeClr val="bg1"/>
              </a:solidFill>
              <a:latin typeface="Arial Narrow" pitchFamily="34" charset="0"/>
            </a:endParaRPr>
          </a:p>
        </p:txBody>
      </p:sp>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3646" y="4653136"/>
            <a:ext cx="2108793" cy="2137163"/>
          </a:xfrm>
          <a:prstGeom prst="rect">
            <a:avLst/>
          </a:prstGeom>
        </p:spPr>
      </p:pic>
    </p:spTree>
    <p:extLst>
      <p:ext uri="{BB962C8B-B14F-4D97-AF65-F5344CB8AC3E}">
        <p14:creationId xmlns:p14="http://schemas.microsoft.com/office/powerpoint/2010/main" val="1094754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20000"/>
          </a:bodyPr>
          <a:lstStyle/>
          <a:p>
            <a:pPr marL="0" indent="0" algn="just">
              <a:buNone/>
            </a:pPr>
            <a:r>
              <a:rPr lang="es-PE" dirty="0">
                <a:latin typeface="Arial Narrow" pitchFamily="34" charset="0"/>
              </a:rPr>
              <a:t>S</a:t>
            </a:r>
            <a:r>
              <a:rPr lang="es-PE" dirty="0" smtClean="0">
                <a:latin typeface="Arial Narrow" pitchFamily="34" charset="0"/>
              </a:rPr>
              <a:t>uele </a:t>
            </a:r>
            <a:r>
              <a:rPr lang="es-PE" dirty="0">
                <a:latin typeface="Arial Narrow" pitchFamily="34" charset="0"/>
              </a:rPr>
              <a:t>aplicarse en todas las empresas, sobre todo en lo que se refiere a ventas y distribución física</a:t>
            </a:r>
            <a:r>
              <a:rPr lang="es-PE" dirty="0" smtClean="0">
                <a:latin typeface="Arial Narrow" pitchFamily="34" charset="0"/>
              </a:rPr>
              <a:t>.</a:t>
            </a:r>
          </a:p>
          <a:p>
            <a:pPr marL="0" indent="0" algn="just">
              <a:buNone/>
            </a:pPr>
            <a:r>
              <a:rPr lang="es-PE" dirty="0" smtClean="0">
                <a:latin typeface="Arial Narrow" pitchFamily="34" charset="0"/>
              </a:rPr>
              <a:t> </a:t>
            </a:r>
          </a:p>
          <a:p>
            <a:pPr marL="0" indent="0" algn="just">
              <a:buNone/>
            </a:pPr>
            <a:r>
              <a:rPr lang="es-PE" dirty="0">
                <a:latin typeface="Arial Narrow" pitchFamily="34" charset="0"/>
              </a:rPr>
              <a:t>Es una organización estructurada verticalmente en la que figura un director general de marketing, directores regionales de venta, directores por ciudades, etc., hasta llegar escalonadamente a los vendedores</a:t>
            </a:r>
            <a:r>
              <a:rPr lang="es-PE" dirty="0" smtClean="0">
                <a:latin typeface="Arial Narrow" pitchFamily="34" charset="0"/>
              </a:rPr>
              <a:t>.</a:t>
            </a:r>
          </a:p>
          <a:p>
            <a:pPr marL="0" indent="0" algn="just">
              <a:buNone/>
            </a:pPr>
            <a:endParaRPr lang="es-PE" dirty="0">
              <a:latin typeface="Arial Narrow" pitchFamily="34" charset="0"/>
            </a:endParaRPr>
          </a:p>
          <a:p>
            <a:pPr marL="0" indent="0" algn="just">
              <a:buNone/>
            </a:pPr>
            <a:r>
              <a:rPr lang="es-PE" dirty="0">
                <a:latin typeface="Arial Narrow" pitchFamily="34" charset="0"/>
              </a:rPr>
              <a:t>La organización geográfica tiene varias ventajas. Los mercados locales pueden estar dirigidos por personas que conocen muy bien las características y los clientes de la zona.</a:t>
            </a:r>
          </a:p>
          <a:p>
            <a:pPr marL="0" indent="0" algn="just">
              <a:buNone/>
            </a:pPr>
            <a:endParaRPr lang="es-PE" dirty="0">
              <a:latin typeface="Arial Narrow" pitchFamily="34" charset="0"/>
            </a:endParaRPr>
          </a:p>
        </p:txBody>
      </p:sp>
      <p:sp>
        <p:nvSpPr>
          <p:cNvPr id="3" name="2 Título"/>
          <p:cNvSpPr>
            <a:spLocks noGrp="1"/>
          </p:cNvSpPr>
          <p:nvPr>
            <p:ph type="title"/>
          </p:nvPr>
        </p:nvSpPr>
        <p:spPr>
          <a:xfrm>
            <a:off x="553508" y="736112"/>
            <a:ext cx="8229600" cy="1252728"/>
          </a:xfrm>
        </p:spPr>
        <p:txBody>
          <a:bodyPr>
            <a:normAutofit fontScale="90000"/>
          </a:bodyPr>
          <a:lstStyle/>
          <a:p>
            <a:r>
              <a:rPr lang="es-PE" b="1" i="1" dirty="0">
                <a:solidFill>
                  <a:schemeClr val="accent2">
                    <a:lumMod val="50000"/>
                  </a:schemeClr>
                </a:solidFill>
              </a:rPr>
              <a:t>ORGANIZACION GEOGRAFICA.</a:t>
            </a:r>
            <a:r>
              <a:rPr lang="es-PE" i="1" dirty="0">
                <a:solidFill>
                  <a:schemeClr val="accent2">
                    <a:lumMod val="50000"/>
                  </a:schemeClr>
                </a:solidFill>
              </a:rPr>
              <a:t/>
            </a:r>
            <a:br>
              <a:rPr lang="es-PE" i="1" dirty="0">
                <a:solidFill>
                  <a:schemeClr val="accent2">
                    <a:lumMod val="50000"/>
                  </a:schemeClr>
                </a:solidFill>
              </a:rPr>
            </a:br>
            <a:endParaRPr lang="es-PE" i="1" dirty="0">
              <a:solidFill>
                <a:schemeClr val="accent2">
                  <a:lumMod val="50000"/>
                </a:scheme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5623907"/>
            <a:ext cx="2086293" cy="1198209"/>
          </a:xfrm>
          <a:prstGeom prst="rect">
            <a:avLst/>
          </a:prstGeom>
        </p:spPr>
      </p:pic>
    </p:spTree>
    <p:extLst>
      <p:ext uri="{BB962C8B-B14F-4D97-AF65-F5344CB8AC3E}">
        <p14:creationId xmlns:p14="http://schemas.microsoft.com/office/powerpoint/2010/main" val="1706183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0" indent="0" algn="just">
              <a:buNone/>
            </a:pPr>
            <a:r>
              <a:rPr lang="es-PE" dirty="0">
                <a:latin typeface="Arial Narrow" pitchFamily="34" charset="0"/>
              </a:rPr>
              <a:t>Una empresa que venda a nivel nacional debe organizar su fuerza de </a:t>
            </a:r>
            <a:r>
              <a:rPr lang="es-PE" dirty="0" smtClean="0">
                <a:latin typeface="Arial Narrow" pitchFamily="34" charset="0"/>
              </a:rPr>
              <a:t>ventas  </a:t>
            </a:r>
            <a:r>
              <a:rPr lang="es-PE" dirty="0">
                <a:latin typeface="Arial Narrow" pitchFamily="34" charset="0"/>
              </a:rPr>
              <a:t>en términos geográficos. </a:t>
            </a:r>
            <a:endParaRPr lang="es-PE" dirty="0" smtClean="0">
              <a:latin typeface="Arial Narrow" pitchFamily="34" charset="0"/>
            </a:endParaRPr>
          </a:p>
          <a:p>
            <a:pPr algn="just"/>
            <a:endParaRPr lang="es-PE" dirty="0" smtClean="0">
              <a:latin typeface="Arial Narrow" pitchFamily="34" charset="0"/>
            </a:endParaRPr>
          </a:p>
          <a:p>
            <a:pPr marL="0" indent="0" algn="just">
              <a:buNone/>
            </a:pPr>
            <a:r>
              <a:rPr lang="es-PE" dirty="0">
                <a:latin typeface="Arial Narrow" pitchFamily="34" charset="0"/>
              </a:rPr>
              <a:t>El director de ventas nacional puede supervisar a cuatro directores de ventas regionales, los cuales supervisan a seis directores de zona y éstos, a su vez, a ocho directores de distrito, cada uno del cuales supervisa a su vez a diez vendedores.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Título"/>
          <p:cNvSpPr>
            <a:spLocks noGrp="1"/>
          </p:cNvSpPr>
          <p:nvPr>
            <p:ph type="title"/>
          </p:nvPr>
        </p:nvSpPr>
        <p:spPr>
          <a:xfrm>
            <a:off x="457200" y="908720"/>
            <a:ext cx="8229600" cy="1252728"/>
          </a:xfrm>
        </p:spPr>
        <p:txBody>
          <a:bodyPr>
            <a:normAutofit fontScale="90000"/>
          </a:bodyPr>
          <a:lstStyle/>
          <a:p>
            <a:r>
              <a:rPr lang="es-PE" b="1" i="1" dirty="0">
                <a:solidFill>
                  <a:schemeClr val="accent2">
                    <a:lumMod val="50000"/>
                  </a:schemeClr>
                </a:solidFill>
              </a:rPr>
              <a:t>ORGANIZACION GEOGRAFICA.</a:t>
            </a:r>
            <a:r>
              <a:rPr lang="es-PE" i="1" dirty="0">
                <a:solidFill>
                  <a:schemeClr val="accent2">
                    <a:lumMod val="50000"/>
                  </a:schemeClr>
                </a:solidFill>
              </a:rPr>
              <a:t/>
            </a:r>
            <a:br>
              <a:rPr lang="es-PE" i="1" dirty="0">
                <a:solidFill>
                  <a:schemeClr val="accent2">
                    <a:lumMod val="50000"/>
                  </a:schemeClr>
                </a:solidFill>
              </a:rPr>
            </a:br>
            <a:endParaRPr lang="es-PE" i="1" dirty="0">
              <a:solidFill>
                <a:schemeClr val="accent2">
                  <a:lumMod val="50000"/>
                </a:schemeClr>
              </a:solidFill>
            </a:endParaRPr>
          </a:p>
        </p:txBody>
      </p:sp>
    </p:spTree>
    <p:extLst>
      <p:ext uri="{BB962C8B-B14F-4D97-AF65-F5344CB8AC3E}">
        <p14:creationId xmlns:p14="http://schemas.microsoft.com/office/powerpoint/2010/main" val="31746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0" indent="0" algn="just">
              <a:buNone/>
            </a:pPr>
            <a:r>
              <a:rPr lang="es-PE" dirty="0">
                <a:latin typeface="Arial Narrow" pitchFamily="34" charset="0"/>
              </a:rPr>
              <a:t>La mayor proximidad permite a los directores dedicar más tiempo a sus subordinados y garantizar, cuando los objetivos de ventas sean complejos, que los vendedores estén bien pagados y tengan una importante influencia en los beneficios de la empresa.</a:t>
            </a:r>
          </a:p>
          <a:p>
            <a:pPr marL="0" indent="0" algn="just">
              <a:buNone/>
            </a:pPr>
            <a:endParaRPr lang="es-PE" dirty="0">
              <a:latin typeface="Arial Narrow"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4797152"/>
            <a:ext cx="4594509" cy="1872208"/>
          </a:xfrm>
          <a:prstGeom prst="rect">
            <a:avLst/>
          </a:prstGeom>
        </p:spPr>
      </p:pic>
      <p:sp>
        <p:nvSpPr>
          <p:cNvPr id="5" name="2 Título"/>
          <p:cNvSpPr>
            <a:spLocks noGrp="1"/>
          </p:cNvSpPr>
          <p:nvPr>
            <p:ph type="title"/>
          </p:nvPr>
        </p:nvSpPr>
        <p:spPr>
          <a:xfrm>
            <a:off x="450198" y="548680"/>
            <a:ext cx="8229600" cy="1252728"/>
          </a:xfrm>
        </p:spPr>
        <p:txBody>
          <a:bodyPr>
            <a:normAutofit fontScale="90000"/>
          </a:bodyPr>
          <a:lstStyle/>
          <a:p>
            <a:r>
              <a:rPr lang="es-PE" b="1" i="1" dirty="0">
                <a:solidFill>
                  <a:schemeClr val="accent2">
                    <a:lumMod val="50000"/>
                  </a:schemeClr>
                </a:solidFill>
              </a:rPr>
              <a:t>ORGANIZACION GEOGRAFICA.</a:t>
            </a:r>
            <a:r>
              <a:rPr lang="es-PE" i="1" dirty="0">
                <a:solidFill>
                  <a:schemeClr val="accent2">
                    <a:lumMod val="50000"/>
                  </a:schemeClr>
                </a:solidFill>
              </a:rPr>
              <a:t/>
            </a:r>
            <a:br>
              <a:rPr lang="es-PE" i="1" dirty="0">
                <a:solidFill>
                  <a:schemeClr val="accent2">
                    <a:lumMod val="50000"/>
                  </a:schemeClr>
                </a:solidFill>
              </a:rPr>
            </a:br>
            <a:endParaRPr lang="es-PE" i="1" dirty="0">
              <a:solidFill>
                <a:schemeClr val="accent2">
                  <a:lumMod val="50000"/>
                </a:schemeClr>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556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395536" y="1033572"/>
            <a:ext cx="8352928" cy="523220"/>
          </a:xfrm>
          <a:prstGeom prst="rect">
            <a:avLst/>
          </a:prstGeom>
        </p:spPr>
        <p:txBody>
          <a:bodyPr wrap="square">
            <a:spAutoFit/>
          </a:bodyPr>
          <a:lstStyle/>
          <a:p>
            <a:r>
              <a:rPr lang="es-PE" sz="2800" b="1" i="1" dirty="0">
                <a:solidFill>
                  <a:schemeClr val="bg1"/>
                </a:solidFill>
              </a:rPr>
              <a:t>Organización mixta del departamento de marketing</a:t>
            </a:r>
            <a:r>
              <a:rPr lang="es-PE" sz="2800" dirty="0">
                <a:solidFill>
                  <a:schemeClr val="bg1"/>
                </a:solidFill>
              </a:rPr>
              <a:t>: </a:t>
            </a:r>
          </a:p>
        </p:txBody>
      </p:sp>
      <p:sp>
        <p:nvSpPr>
          <p:cNvPr id="7" name="2 Título"/>
          <p:cNvSpPr>
            <a:spLocks noGrp="1"/>
          </p:cNvSpPr>
          <p:nvPr>
            <p:ph type="title"/>
          </p:nvPr>
        </p:nvSpPr>
        <p:spPr>
          <a:xfrm>
            <a:off x="1835696" y="428625"/>
            <a:ext cx="5765812" cy="604656"/>
          </a:xfrm>
        </p:spPr>
        <p:txBody>
          <a:bodyPr>
            <a:normAutofit fontScale="90000"/>
          </a:bodyPr>
          <a:lstStyle/>
          <a:p>
            <a:r>
              <a:rPr lang="es-PE" sz="2400" b="1" i="1" dirty="0">
                <a:solidFill>
                  <a:schemeClr val="accent2">
                    <a:lumMod val="50000"/>
                  </a:schemeClr>
                </a:solidFill>
              </a:rPr>
              <a:t>ORGANIZACION GEOGRAFICA.</a:t>
            </a:r>
            <a:r>
              <a:rPr lang="es-PE" sz="2400" i="1" dirty="0">
                <a:solidFill>
                  <a:schemeClr val="accent2">
                    <a:lumMod val="50000"/>
                  </a:schemeClr>
                </a:solidFill>
              </a:rPr>
              <a:t/>
            </a:r>
            <a:br>
              <a:rPr lang="es-PE" sz="2400" i="1" dirty="0">
                <a:solidFill>
                  <a:schemeClr val="accent2">
                    <a:lumMod val="50000"/>
                  </a:schemeClr>
                </a:solidFill>
              </a:rPr>
            </a:br>
            <a:endParaRPr lang="es-PE" sz="2400" i="1" dirty="0">
              <a:solidFill>
                <a:schemeClr val="accent2">
                  <a:lumMod val="50000"/>
                </a:schemeClr>
              </a:solidFill>
            </a:endParaRPr>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1790533530"/>
              </p:ext>
            </p:extLst>
          </p:nvPr>
        </p:nvGraphicFramePr>
        <p:xfrm>
          <a:off x="871538" y="2674938"/>
          <a:ext cx="7408862" cy="3994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Rectángulo"/>
          <p:cNvSpPr/>
          <p:nvPr/>
        </p:nvSpPr>
        <p:spPr>
          <a:xfrm>
            <a:off x="395536" y="1971997"/>
            <a:ext cx="7776864" cy="923330"/>
          </a:xfrm>
          <a:prstGeom prst="rect">
            <a:avLst/>
          </a:prstGeom>
        </p:spPr>
        <p:txBody>
          <a:bodyPr wrap="square">
            <a:spAutoFit/>
          </a:bodyPr>
          <a:lstStyle/>
          <a:p>
            <a:r>
              <a:rPr lang="es-PE" dirty="0"/>
              <a:t>Algunas de las estructuras mixtas que podrían darse en el departamento de marketing se citan a continuación:</a:t>
            </a:r>
          </a:p>
          <a:p>
            <a:r>
              <a:rPr lang="es-PE" dirty="0"/>
              <a:t> </a:t>
            </a:r>
          </a:p>
        </p:txBody>
      </p:sp>
    </p:spTree>
    <p:extLst>
      <p:ext uri="{BB962C8B-B14F-4D97-AF65-F5344CB8AC3E}">
        <p14:creationId xmlns:p14="http://schemas.microsoft.com/office/powerpoint/2010/main" val="3649621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2675467"/>
            <a:ext cx="7408333" cy="2265701"/>
          </a:xfrm>
        </p:spPr>
        <p:txBody>
          <a:bodyPr>
            <a:normAutofit/>
          </a:bodyPr>
          <a:lstStyle/>
          <a:p>
            <a:pPr marL="0" indent="0" algn="just">
              <a:buNone/>
            </a:pPr>
            <a:r>
              <a:rPr lang="es-PE" dirty="0">
                <a:latin typeface="Arial Narrow" pitchFamily="34" charset="0"/>
              </a:rPr>
              <a:t>Los especialistas en mercados locales prepararían planes anuales y a largo plazo para vender todos los productos de la empresa, actuando como nexo entre el personal de marketing de las oficinas centrales y la fuerza de </a:t>
            </a:r>
            <a:r>
              <a:rPr lang="es-PE" dirty="0" smtClean="0">
                <a:latin typeface="Arial Narrow" pitchFamily="34" charset="0"/>
              </a:rPr>
              <a:t>ventas</a:t>
            </a:r>
          </a:p>
          <a:p>
            <a:pPr marL="0" indent="0" algn="just">
              <a:buNone/>
            </a:pPr>
            <a:endParaRPr lang="es-PE" dirty="0" smtClean="0">
              <a:latin typeface="Arial Narrow"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Título"/>
          <p:cNvSpPr>
            <a:spLocks noGrp="1"/>
          </p:cNvSpPr>
          <p:nvPr>
            <p:ph type="title"/>
          </p:nvPr>
        </p:nvSpPr>
        <p:spPr/>
        <p:txBody>
          <a:bodyPr>
            <a:normAutofit fontScale="90000"/>
          </a:bodyPr>
          <a:lstStyle/>
          <a:p>
            <a:r>
              <a:rPr lang="es-PE" b="1" i="1" dirty="0">
                <a:solidFill>
                  <a:schemeClr val="accent2">
                    <a:lumMod val="50000"/>
                  </a:schemeClr>
                </a:solidFill>
              </a:rPr>
              <a:t>ORGANIZACION GEOGRAFICA.</a:t>
            </a:r>
            <a:r>
              <a:rPr lang="es-PE" i="1" dirty="0">
                <a:solidFill>
                  <a:schemeClr val="accent2">
                    <a:lumMod val="50000"/>
                  </a:schemeClr>
                </a:solidFill>
              </a:rPr>
              <a:t/>
            </a:r>
            <a:br>
              <a:rPr lang="es-PE" i="1" dirty="0">
                <a:solidFill>
                  <a:schemeClr val="accent2">
                    <a:lumMod val="50000"/>
                  </a:schemeClr>
                </a:solidFill>
              </a:rPr>
            </a:br>
            <a:endParaRPr lang="es-PE" i="1" dirty="0">
              <a:solidFill>
                <a:schemeClr val="accent2">
                  <a:lumMod val="50000"/>
                </a:schemeClr>
              </a:solidFill>
            </a:endParaRPr>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790" y="4581128"/>
            <a:ext cx="3217540" cy="2145027"/>
          </a:xfrm>
          <a:prstGeom prst="rect">
            <a:avLst/>
          </a:prstGeom>
        </p:spPr>
      </p:pic>
    </p:spTree>
    <p:extLst>
      <p:ext uri="{BB962C8B-B14F-4D97-AF65-F5344CB8AC3E}">
        <p14:creationId xmlns:p14="http://schemas.microsoft.com/office/powerpoint/2010/main" val="859108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135948123"/>
              </p:ext>
            </p:extLst>
          </p:nvPr>
        </p:nvGraphicFramePr>
        <p:xfrm>
          <a:off x="871538" y="2674938"/>
          <a:ext cx="7408862" cy="345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558800" y="736112"/>
            <a:ext cx="8229600" cy="1252728"/>
          </a:xfrm>
        </p:spPr>
        <p:txBody>
          <a:bodyPr>
            <a:noAutofit/>
          </a:bodyPr>
          <a:lstStyle/>
          <a:p>
            <a:r>
              <a:rPr lang="es-PE" sz="3600" b="1" dirty="0">
                <a:solidFill>
                  <a:schemeClr val="accent6">
                    <a:lumMod val="20000"/>
                    <a:lumOff val="80000"/>
                  </a:schemeClr>
                </a:solidFill>
                <a:latin typeface="Aharoni" pitchFamily="2" charset="-79"/>
                <a:cs typeface="Aharoni" pitchFamily="2" charset="-79"/>
              </a:rPr>
              <a:t>ORGANIZACION DE GESTION DE PRODUCTO Y MARCA.</a:t>
            </a:r>
            <a:r>
              <a:rPr lang="es-PE" sz="3600" dirty="0">
                <a:solidFill>
                  <a:schemeClr val="accent6">
                    <a:lumMod val="20000"/>
                    <a:lumOff val="80000"/>
                  </a:schemeClr>
                </a:solidFill>
                <a:latin typeface="Aharoni" pitchFamily="2" charset="-79"/>
                <a:cs typeface="Aharoni" pitchFamily="2" charset="-79"/>
              </a:rPr>
              <a:t/>
            </a:r>
            <a:br>
              <a:rPr lang="es-PE" sz="3600" dirty="0">
                <a:solidFill>
                  <a:schemeClr val="accent6">
                    <a:lumMod val="20000"/>
                    <a:lumOff val="80000"/>
                  </a:schemeClr>
                </a:solidFill>
                <a:latin typeface="Aharoni" pitchFamily="2" charset="-79"/>
                <a:cs typeface="Aharoni" pitchFamily="2" charset="-79"/>
              </a:rPr>
            </a:br>
            <a:endParaRPr lang="es-PE" sz="3600" dirty="0">
              <a:solidFill>
                <a:schemeClr val="accent6">
                  <a:lumMod val="20000"/>
                  <a:lumOff val="80000"/>
                </a:schemeClr>
              </a:solidFill>
              <a:latin typeface="Aharoni" pitchFamily="2" charset="-79"/>
              <a:cs typeface="Aharoni" pitchFamily="2" charset="-79"/>
            </a:endParaRPr>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1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40352" y="1221160"/>
            <a:ext cx="1326906" cy="1326906"/>
          </a:xfrm>
          <a:prstGeom prst="rect">
            <a:avLst/>
          </a:prstGeom>
        </p:spPr>
      </p:pic>
    </p:spTree>
    <p:extLst>
      <p:ext uri="{BB962C8B-B14F-4D97-AF65-F5344CB8AC3E}">
        <p14:creationId xmlns:p14="http://schemas.microsoft.com/office/powerpoint/2010/main" val="1153984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20000"/>
          </a:bodyPr>
          <a:lstStyle/>
          <a:p>
            <a:pPr marL="0" indent="0" algn="just">
              <a:buNone/>
            </a:pPr>
            <a:r>
              <a:rPr lang="es-ES" dirty="0">
                <a:latin typeface="Arial Narrow" pitchFamily="34" charset="0"/>
              </a:rPr>
              <a:t>En teoría, los jefes de las distintas funciones (publicidad, canales, logística, etc.) siguen siendo la línea ejecutiva, mientras que los jefes de producto sólo son </a:t>
            </a:r>
            <a:r>
              <a:rPr lang="es-ES" dirty="0" err="1">
                <a:latin typeface="Arial Narrow" pitchFamily="34" charset="0"/>
              </a:rPr>
              <a:t>staff</a:t>
            </a:r>
            <a:r>
              <a:rPr lang="es-ES" dirty="0">
                <a:latin typeface="Arial Narrow" pitchFamily="34" charset="0"/>
              </a:rPr>
              <a:t>. </a:t>
            </a:r>
            <a:endParaRPr lang="es-ES" dirty="0" smtClean="0">
              <a:latin typeface="Arial Narrow" pitchFamily="34" charset="0"/>
            </a:endParaRPr>
          </a:p>
          <a:p>
            <a:pPr marL="0" indent="0" algn="just">
              <a:buNone/>
            </a:pPr>
            <a:endParaRPr lang="es-ES" dirty="0" smtClean="0">
              <a:latin typeface="Arial Narrow" pitchFamily="34" charset="0"/>
            </a:endParaRPr>
          </a:p>
          <a:p>
            <a:pPr marL="0" indent="0" algn="just">
              <a:buNone/>
            </a:pPr>
            <a:r>
              <a:rPr lang="es-ES" dirty="0" smtClean="0">
                <a:latin typeface="Arial Narrow" pitchFamily="34" charset="0"/>
              </a:rPr>
              <a:t>Un </a:t>
            </a:r>
            <a:r>
              <a:rPr lang="es-ES" dirty="0">
                <a:latin typeface="Arial Narrow" pitchFamily="34" charset="0"/>
              </a:rPr>
              <a:t>tipo de </a:t>
            </a:r>
            <a:r>
              <a:rPr lang="es-ES" dirty="0" err="1">
                <a:latin typeface="Arial Narrow" pitchFamily="34" charset="0"/>
              </a:rPr>
              <a:t>staff</a:t>
            </a:r>
            <a:r>
              <a:rPr lang="es-ES" dirty="0">
                <a:latin typeface="Arial Narrow" pitchFamily="34" charset="0"/>
              </a:rPr>
              <a:t> muy especial ya que tienen responsabilidad sobre la marcha de su producto pero no tienen autoridad para tomar decisiones sobre él. </a:t>
            </a:r>
            <a:endParaRPr lang="es-ES" dirty="0" smtClean="0">
              <a:latin typeface="Arial Narrow" pitchFamily="34" charset="0"/>
            </a:endParaRPr>
          </a:p>
          <a:p>
            <a:pPr marL="0" indent="0" algn="just">
              <a:buNone/>
            </a:pPr>
            <a:endParaRPr lang="es-ES" dirty="0" smtClean="0">
              <a:latin typeface="Arial Narrow" pitchFamily="34" charset="0"/>
            </a:endParaRPr>
          </a:p>
          <a:p>
            <a:pPr marL="0" indent="0" algn="just">
              <a:buNone/>
            </a:pPr>
            <a:r>
              <a:rPr lang="es-ES" dirty="0" smtClean="0">
                <a:latin typeface="Arial Narrow" pitchFamily="34" charset="0"/>
              </a:rPr>
              <a:t>Las </a:t>
            </a:r>
            <a:r>
              <a:rPr lang="es-ES" dirty="0">
                <a:latin typeface="Arial Narrow" pitchFamily="34" charset="0"/>
              </a:rPr>
              <a:t>decisiones acerca de un producto las tienen que negociar con cada uno de los jefes de función, que siguen siendo los que tienen la autoridad para tomar decisiones.</a:t>
            </a:r>
            <a:endParaRPr lang="es-PE" dirty="0">
              <a:latin typeface="Arial Narrow"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Título"/>
          <p:cNvSpPr>
            <a:spLocks noGrp="1"/>
          </p:cNvSpPr>
          <p:nvPr>
            <p:ph type="title"/>
          </p:nvPr>
        </p:nvSpPr>
        <p:spPr>
          <a:xfrm>
            <a:off x="662880" y="808120"/>
            <a:ext cx="8229600" cy="1252728"/>
          </a:xfrm>
        </p:spPr>
        <p:txBody>
          <a:bodyPr>
            <a:noAutofit/>
          </a:bodyPr>
          <a:lstStyle/>
          <a:p>
            <a:r>
              <a:rPr lang="es-PE" sz="3600" b="1" dirty="0">
                <a:solidFill>
                  <a:schemeClr val="accent6">
                    <a:lumMod val="20000"/>
                    <a:lumOff val="80000"/>
                  </a:schemeClr>
                </a:solidFill>
                <a:latin typeface="Aharoni" pitchFamily="2" charset="-79"/>
                <a:cs typeface="Aharoni" pitchFamily="2" charset="-79"/>
              </a:rPr>
              <a:t>ORGANIZACION DE GESTION DE PRODUCTO Y MARCA.</a:t>
            </a:r>
            <a:r>
              <a:rPr lang="es-PE" sz="3600" dirty="0">
                <a:solidFill>
                  <a:schemeClr val="accent6">
                    <a:lumMod val="20000"/>
                    <a:lumOff val="80000"/>
                  </a:schemeClr>
                </a:solidFill>
                <a:latin typeface="Aharoni" pitchFamily="2" charset="-79"/>
                <a:cs typeface="Aharoni" pitchFamily="2" charset="-79"/>
              </a:rPr>
              <a:t/>
            </a:r>
            <a:br>
              <a:rPr lang="es-PE" sz="3600" dirty="0">
                <a:solidFill>
                  <a:schemeClr val="accent6">
                    <a:lumMod val="20000"/>
                    <a:lumOff val="80000"/>
                  </a:schemeClr>
                </a:solidFill>
                <a:latin typeface="Aharoni" pitchFamily="2" charset="-79"/>
                <a:cs typeface="Aharoni" pitchFamily="2" charset="-79"/>
              </a:rPr>
            </a:br>
            <a:endParaRPr lang="es-PE" sz="3600" dirty="0">
              <a:solidFill>
                <a:schemeClr val="accent6">
                  <a:lumMod val="20000"/>
                  <a:lumOff val="80000"/>
                </a:schemeClr>
              </a:solidFill>
              <a:latin typeface="Aharoni" pitchFamily="2" charset="-79"/>
              <a:cs typeface="Aharoni" pitchFamily="2" charset="-79"/>
            </a:endParaRPr>
          </a:p>
        </p:txBody>
      </p:sp>
    </p:spTree>
    <p:extLst>
      <p:ext uri="{BB962C8B-B14F-4D97-AF65-F5344CB8AC3E}">
        <p14:creationId xmlns:p14="http://schemas.microsoft.com/office/powerpoint/2010/main" val="3880487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extLst>
              <p:ext uri="{D42A27DB-BD31-4B8C-83A1-F6EECF244321}">
                <p14:modId xmlns:p14="http://schemas.microsoft.com/office/powerpoint/2010/main" val="4188230167"/>
              </p:ext>
            </p:extLst>
          </p:nvPr>
        </p:nvGraphicFramePr>
        <p:xfrm>
          <a:off x="871538" y="2674938"/>
          <a:ext cx="7408862" cy="345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Título"/>
          <p:cNvSpPr>
            <a:spLocks noGrp="1"/>
          </p:cNvSpPr>
          <p:nvPr>
            <p:ph type="title"/>
          </p:nvPr>
        </p:nvSpPr>
        <p:spPr>
          <a:xfrm>
            <a:off x="734888" y="808120"/>
            <a:ext cx="8229600" cy="1252728"/>
          </a:xfrm>
        </p:spPr>
        <p:txBody>
          <a:bodyPr>
            <a:noAutofit/>
          </a:bodyPr>
          <a:lstStyle/>
          <a:p>
            <a:r>
              <a:rPr lang="es-PE" sz="3600" b="1" dirty="0">
                <a:solidFill>
                  <a:schemeClr val="accent6">
                    <a:lumMod val="20000"/>
                    <a:lumOff val="80000"/>
                  </a:schemeClr>
                </a:solidFill>
                <a:latin typeface="Aharoni" pitchFamily="2" charset="-79"/>
                <a:cs typeface="Aharoni" pitchFamily="2" charset="-79"/>
              </a:rPr>
              <a:t>ORGANIZACION DE GESTION DE PRODUCTO Y MARCA.</a:t>
            </a:r>
            <a:r>
              <a:rPr lang="es-PE" sz="3600" dirty="0">
                <a:solidFill>
                  <a:schemeClr val="accent6">
                    <a:lumMod val="20000"/>
                    <a:lumOff val="80000"/>
                  </a:schemeClr>
                </a:solidFill>
                <a:latin typeface="Aharoni" pitchFamily="2" charset="-79"/>
                <a:cs typeface="Aharoni" pitchFamily="2" charset="-79"/>
              </a:rPr>
              <a:t/>
            </a:r>
            <a:br>
              <a:rPr lang="es-PE" sz="3600" dirty="0">
                <a:solidFill>
                  <a:schemeClr val="accent6">
                    <a:lumMod val="20000"/>
                    <a:lumOff val="80000"/>
                  </a:schemeClr>
                </a:solidFill>
                <a:latin typeface="Aharoni" pitchFamily="2" charset="-79"/>
                <a:cs typeface="Aharoni" pitchFamily="2" charset="-79"/>
              </a:rPr>
            </a:br>
            <a:endParaRPr lang="es-PE" sz="3600" dirty="0">
              <a:solidFill>
                <a:schemeClr val="accent6">
                  <a:lumMod val="20000"/>
                  <a:lumOff val="80000"/>
                </a:schemeClr>
              </a:solidFill>
              <a:latin typeface="Aharoni" pitchFamily="2" charset="-79"/>
              <a:cs typeface="Aharoni" pitchFamily="2" charset="-79"/>
            </a:endParaRPr>
          </a:p>
        </p:txBody>
      </p:sp>
      <p:pic>
        <p:nvPicPr>
          <p:cNvPr id="2" name="1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1600" y="1700808"/>
            <a:ext cx="1589277" cy="1110721"/>
          </a:xfrm>
          <a:prstGeom prst="rect">
            <a:avLst/>
          </a:prstGeom>
        </p:spPr>
      </p:pic>
    </p:spTree>
    <p:extLst>
      <p:ext uri="{BB962C8B-B14F-4D97-AF65-F5344CB8AC3E}">
        <p14:creationId xmlns:p14="http://schemas.microsoft.com/office/powerpoint/2010/main" val="25474585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20000"/>
          </a:bodyPr>
          <a:lstStyle/>
          <a:p>
            <a:pPr algn="just"/>
            <a:r>
              <a:rPr lang="es-PE" dirty="0">
                <a:latin typeface="Arial Narrow" pitchFamily="34" charset="0"/>
              </a:rPr>
              <a:t>Una organización de gestión de producto sólo tiene sentido en el supuesto de empresas que fabriquen productos muy diferentes o en el de que su número exceda a la capacidad de trabajo de una organización de dirección funcional.</a:t>
            </a:r>
          </a:p>
          <a:p>
            <a:pPr marL="0" indent="0" algn="just">
              <a:buNone/>
            </a:pPr>
            <a:r>
              <a:rPr lang="es-PE" dirty="0">
                <a:latin typeface="Arial Narrow" pitchFamily="34" charset="0"/>
              </a:rPr>
              <a:t> </a:t>
            </a:r>
          </a:p>
          <a:p>
            <a:pPr algn="just"/>
            <a:r>
              <a:rPr lang="es-PE" b="1" i="1" dirty="0">
                <a:latin typeface="Arial Narrow" pitchFamily="34" charset="0"/>
              </a:rPr>
              <a:t>En </a:t>
            </a:r>
            <a:r>
              <a:rPr lang="es-PE" b="1" i="1" dirty="0" smtClean="0">
                <a:latin typeface="Arial Narrow" pitchFamily="34" charset="0"/>
              </a:rPr>
              <a:t>1927 </a:t>
            </a:r>
            <a:r>
              <a:rPr lang="es-PE" b="1" i="1" dirty="0">
                <a:latin typeface="Arial Narrow" pitchFamily="34" charset="0"/>
              </a:rPr>
              <a:t>Procter &amp; Gamble utilizó por primera vez este tipo de organización. Una nueva empresa de jabones, </a:t>
            </a:r>
            <a:r>
              <a:rPr lang="es-PE" b="1" i="1" dirty="0" err="1">
                <a:latin typeface="Arial Narrow" pitchFamily="34" charset="0"/>
              </a:rPr>
              <a:t>Camay</a:t>
            </a:r>
            <a:r>
              <a:rPr lang="es-PE" b="1" i="1" dirty="0">
                <a:latin typeface="Arial Narrow" pitchFamily="34" charset="0"/>
              </a:rPr>
              <a:t>, que tenía problemas, seleccionó a un joven ejecutivo, Neil H. McElroy (más tarde presidente de Procter &amp; Gamble) para que se dedicara exclusivamente al desarrollo y promoción de este producto</a:t>
            </a:r>
            <a:r>
              <a:rPr lang="es-PE" i="1" dirty="0">
                <a:latin typeface="Arial Narrow" pitchFamily="34" charset="0"/>
              </a:rPr>
              <a:t>.</a:t>
            </a:r>
            <a:r>
              <a:rPr lang="es-PE" dirty="0">
                <a:latin typeface="Arial Narrow" pitchFamily="34" charset="0"/>
              </a:rPr>
              <a:t> Su trabajo fue todo un éxito y la empresa pronto incorporó otros directores de producto.</a:t>
            </a:r>
          </a:p>
          <a:p>
            <a:pPr algn="just"/>
            <a:endParaRPr lang="es-PE" dirty="0">
              <a:latin typeface="Arial Narrow"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Título"/>
          <p:cNvSpPr>
            <a:spLocks noGrp="1"/>
          </p:cNvSpPr>
          <p:nvPr>
            <p:ph type="title"/>
          </p:nvPr>
        </p:nvSpPr>
        <p:spPr>
          <a:xfrm>
            <a:off x="662880" y="952326"/>
            <a:ext cx="8229600" cy="1252538"/>
          </a:xfrm>
        </p:spPr>
        <p:txBody>
          <a:bodyPr>
            <a:noAutofit/>
          </a:bodyPr>
          <a:lstStyle/>
          <a:p>
            <a:r>
              <a:rPr lang="es-PE" sz="3600" b="1" dirty="0">
                <a:solidFill>
                  <a:schemeClr val="accent6">
                    <a:lumMod val="20000"/>
                    <a:lumOff val="80000"/>
                  </a:schemeClr>
                </a:solidFill>
                <a:latin typeface="Aharoni" pitchFamily="2" charset="-79"/>
                <a:cs typeface="Aharoni" pitchFamily="2" charset="-79"/>
              </a:rPr>
              <a:t>ORGANIZACION DE GESTION DE PRODUCTO Y MARCA.</a:t>
            </a:r>
            <a:r>
              <a:rPr lang="es-PE" sz="3600" dirty="0">
                <a:solidFill>
                  <a:schemeClr val="accent6">
                    <a:lumMod val="20000"/>
                    <a:lumOff val="80000"/>
                  </a:schemeClr>
                </a:solidFill>
                <a:latin typeface="Aharoni" pitchFamily="2" charset="-79"/>
                <a:cs typeface="Aharoni" pitchFamily="2" charset="-79"/>
              </a:rPr>
              <a:t/>
            </a:r>
            <a:br>
              <a:rPr lang="es-PE" sz="3600" dirty="0">
                <a:solidFill>
                  <a:schemeClr val="accent6">
                    <a:lumMod val="20000"/>
                    <a:lumOff val="80000"/>
                  </a:schemeClr>
                </a:solidFill>
                <a:latin typeface="Aharoni" pitchFamily="2" charset="-79"/>
                <a:cs typeface="Aharoni" pitchFamily="2" charset="-79"/>
              </a:rPr>
            </a:br>
            <a:endParaRPr lang="es-PE" sz="3600" dirty="0">
              <a:solidFill>
                <a:schemeClr val="accent6">
                  <a:lumMod val="20000"/>
                  <a:lumOff val="80000"/>
                </a:schemeClr>
              </a:solidFill>
              <a:latin typeface="Aharoni" pitchFamily="2" charset="-79"/>
              <a:cs typeface="Aharoni" pitchFamily="2" charset="-79"/>
            </a:endParaRPr>
          </a:p>
        </p:txBody>
      </p:sp>
    </p:spTree>
    <p:extLst>
      <p:ext uri="{BB962C8B-B14F-4D97-AF65-F5344CB8AC3E}">
        <p14:creationId xmlns:p14="http://schemas.microsoft.com/office/powerpoint/2010/main" val="912940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7" y="2276872"/>
            <a:ext cx="8352928" cy="4320480"/>
          </a:xfrm>
        </p:spPr>
        <p:txBody>
          <a:bodyPr>
            <a:normAutofit fontScale="70000" lnSpcReduction="20000"/>
          </a:bodyPr>
          <a:lstStyle/>
          <a:p>
            <a:pPr marL="0" indent="0" algn="just">
              <a:buNone/>
            </a:pPr>
            <a:r>
              <a:rPr lang="es-PE" dirty="0">
                <a:latin typeface="Arial Narrow" pitchFamily="34" charset="0"/>
              </a:rPr>
              <a:t>La función de los directores de producto consiste en desarrollar planes para los productos, gestionarlos, comprobar sus resultados y realizar las correcciones </a:t>
            </a:r>
            <a:r>
              <a:rPr lang="es-PE" dirty="0" smtClean="0">
                <a:latin typeface="Arial Narrow" pitchFamily="34" charset="0"/>
              </a:rPr>
              <a:t>pertinentes:</a:t>
            </a:r>
          </a:p>
          <a:p>
            <a:pPr marL="0" indent="0" algn="just">
              <a:buNone/>
            </a:pPr>
            <a:endParaRPr lang="es-PE" dirty="0">
              <a:latin typeface="Arial Narrow" pitchFamily="34" charset="0"/>
            </a:endParaRPr>
          </a:p>
          <a:p>
            <a:pPr lvl="0" algn="just"/>
            <a:r>
              <a:rPr lang="es-PE" i="1" dirty="0">
                <a:latin typeface="Arial Narrow" pitchFamily="34" charset="0"/>
              </a:rPr>
              <a:t>Desarrollar una estrategia competitiva para el producto a largo plazo</a:t>
            </a:r>
            <a:r>
              <a:rPr lang="es-PE" i="1" dirty="0" smtClean="0">
                <a:latin typeface="Arial Narrow" pitchFamily="34" charset="0"/>
              </a:rPr>
              <a:t>.</a:t>
            </a:r>
          </a:p>
          <a:p>
            <a:pPr marL="0" lvl="0" indent="0" algn="just">
              <a:buNone/>
            </a:pPr>
            <a:endParaRPr lang="es-PE" i="1" dirty="0">
              <a:latin typeface="Arial Narrow" pitchFamily="34" charset="0"/>
            </a:endParaRPr>
          </a:p>
          <a:p>
            <a:pPr lvl="0" algn="just"/>
            <a:r>
              <a:rPr lang="es-PE" i="1" dirty="0">
                <a:latin typeface="Arial Narrow" pitchFamily="34" charset="0"/>
              </a:rPr>
              <a:t>Preparar un plan anual de marketing y una previsión de ventas</a:t>
            </a:r>
            <a:r>
              <a:rPr lang="es-PE" i="1" dirty="0" smtClean="0">
                <a:latin typeface="Arial Narrow" pitchFamily="34" charset="0"/>
              </a:rPr>
              <a:t>.</a:t>
            </a:r>
          </a:p>
          <a:p>
            <a:pPr lvl="0" algn="just"/>
            <a:endParaRPr lang="es-PE" i="1" dirty="0">
              <a:latin typeface="Arial Narrow" pitchFamily="34" charset="0"/>
            </a:endParaRPr>
          </a:p>
          <a:p>
            <a:pPr lvl="0" algn="just"/>
            <a:r>
              <a:rPr lang="es-PE" i="1" dirty="0">
                <a:latin typeface="Arial Narrow" pitchFamily="34" charset="0"/>
              </a:rPr>
              <a:t>Trabajar con agencias de publicidad y de gestión en los puntos de ventas para desarrollar promociones y campañas</a:t>
            </a:r>
            <a:r>
              <a:rPr lang="es-PE" i="1" dirty="0" smtClean="0">
                <a:latin typeface="Arial Narrow" pitchFamily="34" charset="0"/>
              </a:rPr>
              <a:t>.</a:t>
            </a:r>
          </a:p>
          <a:p>
            <a:pPr lvl="0" algn="just"/>
            <a:endParaRPr lang="es-PE" i="1" dirty="0">
              <a:latin typeface="Arial Narrow" pitchFamily="34" charset="0"/>
            </a:endParaRPr>
          </a:p>
          <a:p>
            <a:pPr lvl="0" algn="just"/>
            <a:r>
              <a:rPr lang="es-PE" i="1" dirty="0">
                <a:latin typeface="Arial Narrow" pitchFamily="34" charset="0"/>
              </a:rPr>
              <a:t>Estimular a la fuerza de ventas y a los distribuidores para que apoyen el producto</a:t>
            </a:r>
            <a:r>
              <a:rPr lang="es-PE" i="1" dirty="0" smtClean="0">
                <a:latin typeface="Arial Narrow" pitchFamily="34" charset="0"/>
              </a:rPr>
              <a:t>.</a:t>
            </a:r>
          </a:p>
          <a:p>
            <a:pPr lvl="0" algn="just"/>
            <a:endParaRPr lang="es-PE" i="1" dirty="0">
              <a:latin typeface="Arial Narrow" pitchFamily="34" charset="0"/>
            </a:endParaRPr>
          </a:p>
          <a:p>
            <a:pPr lvl="0" algn="just"/>
            <a:r>
              <a:rPr lang="es-PE" i="1" dirty="0">
                <a:latin typeface="Arial Narrow" pitchFamily="34" charset="0"/>
              </a:rPr>
              <a:t>Recoger constantemente información sobre la evolución del producto, sobre las actitudes  de los consumidores y distribuidores y sobre los problemas  y oportunidades  que puedan surgir</a:t>
            </a:r>
            <a:r>
              <a:rPr lang="es-PE" i="1" dirty="0" smtClean="0">
                <a:latin typeface="Arial Narrow" pitchFamily="34" charset="0"/>
              </a:rPr>
              <a:t>.</a:t>
            </a:r>
          </a:p>
          <a:p>
            <a:pPr lvl="0" algn="just"/>
            <a:endParaRPr lang="es-PE" i="1" dirty="0">
              <a:latin typeface="Arial Narrow" pitchFamily="34" charset="0"/>
            </a:endParaRPr>
          </a:p>
          <a:p>
            <a:pPr lvl="0" algn="just"/>
            <a:r>
              <a:rPr lang="es-PE" i="1" dirty="0">
                <a:latin typeface="Arial Narrow" pitchFamily="34" charset="0"/>
              </a:rPr>
              <a:t>Mejorar el producto para que se ajuste a las necesidades del mercado.</a:t>
            </a:r>
          </a:p>
          <a:p>
            <a:pPr algn="just"/>
            <a:endParaRPr lang="es-PE" dirty="0">
              <a:latin typeface="Arial Narrow" pitchFamily="34" charset="0"/>
            </a:endParaRPr>
          </a:p>
          <a:p>
            <a:pPr algn="just"/>
            <a:endParaRPr lang="es-PE" dirty="0">
              <a:latin typeface="Arial Narrow" pitchFamily="34" charset="0"/>
            </a:endParaRPr>
          </a:p>
          <a:p>
            <a:pPr algn="just"/>
            <a:endParaRPr lang="es-PE" dirty="0">
              <a:latin typeface="Arial Narrow"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Título"/>
          <p:cNvSpPr>
            <a:spLocks noGrp="1"/>
          </p:cNvSpPr>
          <p:nvPr>
            <p:ph type="title"/>
          </p:nvPr>
        </p:nvSpPr>
        <p:spPr>
          <a:xfrm>
            <a:off x="457200" y="664104"/>
            <a:ext cx="8229600" cy="1252728"/>
          </a:xfrm>
        </p:spPr>
        <p:txBody>
          <a:bodyPr>
            <a:noAutofit/>
          </a:bodyPr>
          <a:lstStyle/>
          <a:p>
            <a:r>
              <a:rPr lang="es-PE" sz="3600" b="1" dirty="0">
                <a:solidFill>
                  <a:schemeClr val="accent6">
                    <a:lumMod val="20000"/>
                    <a:lumOff val="80000"/>
                  </a:schemeClr>
                </a:solidFill>
                <a:latin typeface="Aharoni" pitchFamily="2" charset="-79"/>
                <a:cs typeface="Aharoni" pitchFamily="2" charset="-79"/>
              </a:rPr>
              <a:t>ORGANIZACION DE GESTION DE PRODUCTO Y MARCA.</a:t>
            </a:r>
            <a:r>
              <a:rPr lang="es-PE" sz="3600" dirty="0">
                <a:solidFill>
                  <a:schemeClr val="accent6">
                    <a:lumMod val="20000"/>
                    <a:lumOff val="80000"/>
                  </a:schemeClr>
                </a:solidFill>
                <a:latin typeface="Aharoni" pitchFamily="2" charset="-79"/>
                <a:cs typeface="Aharoni" pitchFamily="2" charset="-79"/>
              </a:rPr>
              <a:t/>
            </a:r>
            <a:br>
              <a:rPr lang="es-PE" sz="3600" dirty="0">
                <a:solidFill>
                  <a:schemeClr val="accent6">
                    <a:lumMod val="20000"/>
                    <a:lumOff val="80000"/>
                  </a:schemeClr>
                </a:solidFill>
                <a:latin typeface="Aharoni" pitchFamily="2" charset="-79"/>
                <a:cs typeface="Aharoni" pitchFamily="2" charset="-79"/>
              </a:rPr>
            </a:br>
            <a:endParaRPr lang="es-PE" sz="3600" dirty="0">
              <a:solidFill>
                <a:schemeClr val="accent6">
                  <a:lumMod val="20000"/>
                  <a:lumOff val="80000"/>
                </a:schemeClr>
              </a:solidFill>
              <a:latin typeface="Aharoni" pitchFamily="2" charset="-79"/>
              <a:cs typeface="Aharoni" pitchFamily="2" charset="-79"/>
            </a:endParaRPr>
          </a:p>
        </p:txBody>
      </p:sp>
    </p:spTree>
    <p:extLst>
      <p:ext uri="{BB962C8B-B14F-4D97-AF65-F5344CB8AC3E}">
        <p14:creationId xmlns:p14="http://schemas.microsoft.com/office/powerpoint/2010/main" val="3650970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827584" y="1052736"/>
            <a:ext cx="6840760" cy="3888432"/>
          </a:xfrm>
        </p:spPr>
        <p:txBody>
          <a:bodyPr>
            <a:noAutofit/>
          </a:bodyPr>
          <a:lstStyle/>
          <a:p>
            <a:pPr algn="just"/>
            <a:r>
              <a:rPr lang="es-PE" sz="2400" dirty="0">
                <a:solidFill>
                  <a:schemeClr val="tx1"/>
                </a:solidFill>
                <a:latin typeface="Arial Narrow" pitchFamily="34" charset="0"/>
              </a:rPr>
              <a:t>El departamento de marketing de una organización juega un papel vital en la promoción de la empresa o misión de una </a:t>
            </a:r>
            <a:r>
              <a:rPr lang="es-PE" sz="2400" dirty="0" smtClean="0">
                <a:solidFill>
                  <a:schemeClr val="tx1"/>
                </a:solidFill>
                <a:latin typeface="Arial Narrow" pitchFamily="34" charset="0"/>
              </a:rPr>
              <a:t>organización.</a:t>
            </a:r>
          </a:p>
          <a:p>
            <a:pPr algn="just"/>
            <a:r>
              <a:rPr lang="es-PE" sz="2400" dirty="0" smtClean="0">
                <a:solidFill>
                  <a:schemeClr val="tx1"/>
                </a:solidFill>
                <a:latin typeface="Arial Narrow" pitchFamily="34" charset="0"/>
              </a:rPr>
              <a:t> </a:t>
            </a:r>
          </a:p>
          <a:p>
            <a:pPr algn="just"/>
            <a:r>
              <a:rPr lang="es-PE" sz="2400" dirty="0">
                <a:solidFill>
                  <a:schemeClr val="tx1"/>
                </a:solidFill>
                <a:latin typeface="Arial Narrow" pitchFamily="34" charset="0"/>
              </a:rPr>
              <a:t>El marketing es una función basada en la visión</a:t>
            </a:r>
            <a:r>
              <a:rPr lang="es-PE" sz="2400" dirty="0" smtClean="0">
                <a:solidFill>
                  <a:schemeClr val="tx1"/>
                </a:solidFill>
                <a:latin typeface="Arial Narrow" pitchFamily="34" charset="0"/>
              </a:rPr>
              <a:t>. </a:t>
            </a:r>
            <a:r>
              <a:rPr lang="es-PE" sz="2400" dirty="0">
                <a:solidFill>
                  <a:schemeClr val="tx1"/>
                </a:solidFill>
                <a:latin typeface="Arial Narrow" pitchFamily="34" charset="0"/>
              </a:rPr>
              <a:t>Un director o gerente debe ser contratado para impulsar los planes de marketing en nombre de la organización. </a:t>
            </a:r>
            <a:endParaRPr lang="es-PE" sz="2400" dirty="0" smtClean="0">
              <a:solidFill>
                <a:schemeClr val="tx1"/>
              </a:solidFill>
              <a:latin typeface="Arial Narrow" pitchFamily="34" charset="0"/>
            </a:endParaRPr>
          </a:p>
          <a:p>
            <a:pPr algn="just"/>
            <a:endParaRPr lang="es-PE" sz="2400" dirty="0">
              <a:solidFill>
                <a:schemeClr val="tx1"/>
              </a:solidFill>
              <a:latin typeface="Arial Narrow"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143" y="4941168"/>
            <a:ext cx="2244250"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Rectángulo"/>
          <p:cNvSpPr/>
          <p:nvPr/>
        </p:nvSpPr>
        <p:spPr>
          <a:xfrm>
            <a:off x="827584" y="4196987"/>
            <a:ext cx="7560840" cy="1200329"/>
          </a:xfrm>
          <a:prstGeom prst="rect">
            <a:avLst/>
          </a:prstGeom>
        </p:spPr>
        <p:txBody>
          <a:bodyPr wrap="square">
            <a:spAutoFit/>
          </a:bodyPr>
          <a:lstStyle/>
          <a:p>
            <a:r>
              <a:rPr lang="es-PE" sz="2400" dirty="0" smtClean="0">
                <a:effectLst/>
                <a:latin typeface="Arial Narrow" pitchFamily="34" charset="0"/>
              </a:rPr>
              <a:t>El dpto. de Marketing colabora con el Comercial para conseguir más ventas y atender mejor a los clientes.</a:t>
            </a:r>
            <a:br>
              <a:rPr lang="es-PE" sz="2400" dirty="0" smtClean="0">
                <a:effectLst/>
                <a:latin typeface="Arial Narrow" pitchFamily="34" charset="0"/>
              </a:rPr>
            </a:br>
            <a:endParaRPr lang="es-PE" sz="2400" dirty="0">
              <a:latin typeface="Arial Narrow"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731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6 Grupo"/>
          <p:cNvGrpSpPr/>
          <p:nvPr/>
        </p:nvGrpSpPr>
        <p:grpSpPr>
          <a:xfrm>
            <a:off x="179512" y="692696"/>
            <a:ext cx="8964488" cy="6165303"/>
            <a:chOff x="0" y="0"/>
            <a:chExt cx="6713974" cy="5248275"/>
          </a:xfrm>
        </p:grpSpPr>
        <p:sp>
          <p:nvSpPr>
            <p:cNvPr id="3" name="2 Rectángulo"/>
            <p:cNvSpPr/>
            <p:nvPr/>
          </p:nvSpPr>
          <p:spPr>
            <a:xfrm>
              <a:off x="9525" y="0"/>
              <a:ext cx="6704449" cy="5248275"/>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sysClr val="windowText" lastClr="000000"/>
                </a:solidFill>
                <a:effectLst/>
                <a:uLnTx/>
                <a:uFillTx/>
                <a:latin typeface="Calibri"/>
                <a:ea typeface="+mn-ea"/>
                <a:cs typeface="+mn-cs"/>
              </a:endParaRPr>
            </a:p>
          </p:txBody>
        </p:sp>
        <p:grpSp>
          <p:nvGrpSpPr>
            <p:cNvPr id="4" name="61 Grupo"/>
            <p:cNvGrpSpPr/>
            <p:nvPr/>
          </p:nvGrpSpPr>
          <p:grpSpPr>
            <a:xfrm>
              <a:off x="0" y="209550"/>
              <a:ext cx="6579528" cy="4864833"/>
              <a:chOff x="0" y="0"/>
              <a:chExt cx="7134715" cy="5275580"/>
            </a:xfrm>
          </p:grpSpPr>
          <p:grpSp>
            <p:nvGrpSpPr>
              <p:cNvPr id="5" name="44 Grupo"/>
              <p:cNvGrpSpPr/>
              <p:nvPr/>
            </p:nvGrpSpPr>
            <p:grpSpPr>
              <a:xfrm>
                <a:off x="475488" y="576072"/>
                <a:ext cx="5476870" cy="4225292"/>
                <a:chOff x="0" y="0"/>
                <a:chExt cx="6044184" cy="4663186"/>
              </a:xfrm>
            </p:grpSpPr>
            <p:sp>
              <p:nvSpPr>
                <p:cNvPr id="24" name="19 Elipse"/>
                <p:cNvSpPr/>
                <p:nvPr/>
              </p:nvSpPr>
              <p:spPr>
                <a:xfrm>
                  <a:off x="2231136" y="1901952"/>
                  <a:ext cx="1179195" cy="740410"/>
                </a:xfrm>
                <a:prstGeom prst="ellipse">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DIRECTOR </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DE PRODUCTO</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25" name="20 Elipse"/>
                <p:cNvSpPr/>
                <p:nvPr/>
              </p:nvSpPr>
              <p:spPr>
                <a:xfrm>
                  <a:off x="2322576" y="0"/>
                  <a:ext cx="1179195" cy="740410"/>
                </a:xfrm>
                <a:prstGeom prst="ellipse">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AGENCIAS DE PUBLICIDAD</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26" name="21 Elipse"/>
                <p:cNvSpPr/>
                <p:nvPr/>
              </p:nvSpPr>
              <p:spPr>
                <a:xfrm>
                  <a:off x="3685032" y="246888"/>
                  <a:ext cx="1097280" cy="688976"/>
                </a:xfrm>
                <a:prstGeom prst="ellipse">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MEDIOS</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27" name="22 Elipse"/>
                <p:cNvSpPr/>
                <p:nvPr/>
              </p:nvSpPr>
              <p:spPr>
                <a:xfrm>
                  <a:off x="4343400" y="932688"/>
                  <a:ext cx="1179195" cy="740410"/>
                </a:xfrm>
                <a:prstGeom prst="ellipse">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SERVICIOS DE PROMOCION </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28" name="23 Elipse"/>
                <p:cNvSpPr/>
                <p:nvPr/>
              </p:nvSpPr>
              <p:spPr>
                <a:xfrm>
                  <a:off x="36576" y="1307592"/>
                  <a:ext cx="941705" cy="603250"/>
                </a:xfrm>
                <a:prstGeom prst="ellipse">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I+D</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29" name="24 Elipse"/>
                <p:cNvSpPr/>
                <p:nvPr/>
              </p:nvSpPr>
              <p:spPr>
                <a:xfrm>
                  <a:off x="4928616" y="1828800"/>
                  <a:ext cx="1115568" cy="700459"/>
                </a:xfrm>
                <a:prstGeom prst="ellipse">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ENVASE  </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30" name="25 Elipse"/>
                <p:cNvSpPr/>
                <p:nvPr/>
              </p:nvSpPr>
              <p:spPr>
                <a:xfrm>
                  <a:off x="4681728" y="2642616"/>
                  <a:ext cx="1115060" cy="700405"/>
                </a:xfrm>
                <a:prstGeom prst="ellipse">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COMPRA</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31" name="26 Elipse"/>
                <p:cNvSpPr/>
                <p:nvPr/>
              </p:nvSpPr>
              <p:spPr>
                <a:xfrm>
                  <a:off x="3813048" y="3364992"/>
                  <a:ext cx="1115060" cy="700405"/>
                </a:xfrm>
                <a:prstGeom prst="ellipse">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PUBLICIDAD BLANCA </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32" name="27 Elipse"/>
                <p:cNvSpPr/>
                <p:nvPr/>
              </p:nvSpPr>
              <p:spPr>
                <a:xfrm>
                  <a:off x="1380744" y="3895344"/>
                  <a:ext cx="1379855" cy="612140"/>
                </a:xfrm>
                <a:prstGeom prst="ellipse">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INVESTIGACION MERCADO</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33" name="28 Elipse"/>
                <p:cNvSpPr/>
                <p:nvPr/>
              </p:nvSpPr>
              <p:spPr>
                <a:xfrm>
                  <a:off x="365760" y="3337560"/>
                  <a:ext cx="941705" cy="603250"/>
                </a:xfrm>
                <a:prstGeom prst="ellipse">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FISCAL</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34" name="29 Elipse"/>
                <p:cNvSpPr/>
                <p:nvPr/>
              </p:nvSpPr>
              <p:spPr>
                <a:xfrm>
                  <a:off x="0" y="2468880"/>
                  <a:ext cx="941705" cy="603250"/>
                </a:xfrm>
                <a:prstGeom prst="ellipse">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LEGAL</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35" name="30 Elipse"/>
                <p:cNvSpPr/>
                <p:nvPr/>
              </p:nvSpPr>
              <p:spPr>
                <a:xfrm>
                  <a:off x="3026664" y="4059936"/>
                  <a:ext cx="941705" cy="603250"/>
                </a:xfrm>
                <a:prstGeom prst="ellipse">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VENTAS</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36" name="31 Elipse"/>
                <p:cNvSpPr/>
                <p:nvPr/>
              </p:nvSpPr>
              <p:spPr>
                <a:xfrm>
                  <a:off x="795528" y="411480"/>
                  <a:ext cx="1380744" cy="832104"/>
                </a:xfrm>
                <a:prstGeom prst="ellipse">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FABRICACION Y DISTRIBUCION</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cxnSp>
              <p:nvCxnSpPr>
                <p:cNvPr id="37" name="32 Conector recto de flecha"/>
                <p:cNvCxnSpPr/>
                <p:nvPr/>
              </p:nvCxnSpPr>
              <p:spPr>
                <a:xfrm>
                  <a:off x="2916936" y="804672"/>
                  <a:ext cx="0" cy="1097280"/>
                </a:xfrm>
                <a:prstGeom prst="straightConnector1">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type="arrow"/>
                  <a:tailEnd type="arrow"/>
                </a:ln>
                <a:effectLst>
                  <a:outerShdw blurRad="40000" dist="20000" dir="5400000" rotWithShape="0">
                    <a:srgbClr val="000000">
                      <a:alpha val="38000"/>
                    </a:srgbClr>
                  </a:outerShdw>
                </a:effectLst>
              </p:spPr>
            </p:cxnSp>
            <p:cxnSp>
              <p:nvCxnSpPr>
                <p:cNvPr id="38" name="33 Conector recto de flecha"/>
                <p:cNvCxnSpPr/>
                <p:nvPr/>
              </p:nvCxnSpPr>
              <p:spPr>
                <a:xfrm flipH="1">
                  <a:off x="3136392" y="932688"/>
                  <a:ext cx="749807" cy="1032764"/>
                </a:xfrm>
                <a:prstGeom prst="straightConnector1">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type="arrow"/>
                  <a:tailEnd type="arrow"/>
                </a:ln>
                <a:effectLst>
                  <a:outerShdw blurRad="40000" dist="20000" dir="5400000" rotWithShape="0">
                    <a:srgbClr val="000000">
                      <a:alpha val="38000"/>
                    </a:srgbClr>
                  </a:outerShdw>
                </a:effectLst>
              </p:spPr>
            </p:cxnSp>
            <p:cxnSp>
              <p:nvCxnSpPr>
                <p:cNvPr id="39" name="34 Conector recto de flecha"/>
                <p:cNvCxnSpPr/>
                <p:nvPr/>
              </p:nvCxnSpPr>
              <p:spPr>
                <a:xfrm flipH="1">
                  <a:off x="3410712" y="1444752"/>
                  <a:ext cx="1042416" cy="831342"/>
                </a:xfrm>
                <a:prstGeom prst="straightConnector1">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type="arrow"/>
                  <a:tailEnd type="arrow"/>
                </a:ln>
                <a:effectLst>
                  <a:outerShdw blurRad="40000" dist="20000" dir="5400000" rotWithShape="0">
                    <a:srgbClr val="000000">
                      <a:alpha val="38000"/>
                    </a:srgbClr>
                  </a:outerShdw>
                </a:effectLst>
              </p:spPr>
            </p:cxnSp>
            <p:cxnSp>
              <p:nvCxnSpPr>
                <p:cNvPr id="40" name="35 Conector recto de flecha"/>
                <p:cNvCxnSpPr/>
                <p:nvPr/>
              </p:nvCxnSpPr>
              <p:spPr>
                <a:xfrm flipH="1">
                  <a:off x="3438144" y="2276856"/>
                  <a:ext cx="1490345" cy="45720"/>
                </a:xfrm>
                <a:prstGeom prst="straightConnector1">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type="arrow"/>
                  <a:tailEnd type="arrow"/>
                </a:ln>
                <a:effectLst>
                  <a:outerShdw blurRad="40000" dist="20000" dir="5400000" rotWithShape="0">
                    <a:srgbClr val="000000">
                      <a:alpha val="38000"/>
                    </a:srgbClr>
                  </a:outerShdw>
                </a:effectLst>
              </p:spPr>
            </p:cxnSp>
            <p:cxnSp>
              <p:nvCxnSpPr>
                <p:cNvPr id="41" name="36 Conector recto de flecha"/>
                <p:cNvCxnSpPr/>
                <p:nvPr/>
              </p:nvCxnSpPr>
              <p:spPr>
                <a:xfrm>
                  <a:off x="3026664" y="2642616"/>
                  <a:ext cx="384048" cy="1422781"/>
                </a:xfrm>
                <a:prstGeom prst="straightConnector1">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type="arrow"/>
                  <a:tailEnd type="arrow"/>
                </a:ln>
                <a:effectLst>
                  <a:outerShdw blurRad="40000" dist="20000" dir="5400000" rotWithShape="0">
                    <a:srgbClr val="000000">
                      <a:alpha val="38000"/>
                    </a:srgbClr>
                  </a:outerShdw>
                </a:effectLst>
              </p:spPr>
            </p:cxnSp>
            <p:cxnSp>
              <p:nvCxnSpPr>
                <p:cNvPr id="42" name="37 Conector recto de flecha"/>
                <p:cNvCxnSpPr/>
                <p:nvPr/>
              </p:nvCxnSpPr>
              <p:spPr>
                <a:xfrm flipH="1">
                  <a:off x="1938528" y="2642616"/>
                  <a:ext cx="731520" cy="1252220"/>
                </a:xfrm>
                <a:prstGeom prst="straightConnector1">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type="arrow"/>
                  <a:tailEnd type="arrow"/>
                </a:ln>
                <a:effectLst>
                  <a:outerShdw blurRad="40000" dist="20000" dir="5400000" rotWithShape="0">
                    <a:srgbClr val="000000">
                      <a:alpha val="38000"/>
                    </a:srgbClr>
                  </a:outerShdw>
                </a:effectLst>
              </p:spPr>
            </p:cxnSp>
            <p:cxnSp>
              <p:nvCxnSpPr>
                <p:cNvPr id="43" name="38 Conector recto de flecha"/>
                <p:cNvCxnSpPr/>
                <p:nvPr/>
              </p:nvCxnSpPr>
              <p:spPr>
                <a:xfrm flipH="1">
                  <a:off x="941832" y="2276856"/>
                  <a:ext cx="1289304" cy="485140"/>
                </a:xfrm>
                <a:prstGeom prst="straightConnector1">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type="arrow"/>
                  <a:tailEnd type="arrow"/>
                </a:ln>
                <a:effectLst>
                  <a:outerShdw blurRad="40000" dist="20000" dir="5400000" rotWithShape="0">
                    <a:srgbClr val="000000">
                      <a:alpha val="38000"/>
                    </a:srgbClr>
                  </a:outerShdw>
                </a:effectLst>
              </p:spPr>
            </p:cxnSp>
            <p:cxnSp>
              <p:nvCxnSpPr>
                <p:cNvPr id="44" name="39 Conector recto de flecha"/>
                <p:cNvCxnSpPr/>
                <p:nvPr/>
              </p:nvCxnSpPr>
              <p:spPr>
                <a:xfrm flipH="1" flipV="1">
                  <a:off x="978408" y="1673352"/>
                  <a:ext cx="1416685" cy="291465"/>
                </a:xfrm>
                <a:prstGeom prst="straightConnector1">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type="arrow"/>
                  <a:tailEnd type="arrow"/>
                </a:ln>
                <a:effectLst>
                  <a:outerShdw blurRad="40000" dist="20000" dir="5400000" rotWithShape="0">
                    <a:srgbClr val="000000">
                      <a:alpha val="38000"/>
                    </a:srgbClr>
                  </a:outerShdw>
                </a:effectLst>
              </p:spPr>
            </p:cxnSp>
            <p:cxnSp>
              <p:nvCxnSpPr>
                <p:cNvPr id="45" name="40 Conector recto de flecha"/>
                <p:cNvCxnSpPr/>
                <p:nvPr/>
              </p:nvCxnSpPr>
              <p:spPr>
                <a:xfrm flipH="1" flipV="1">
                  <a:off x="3264408" y="2487168"/>
                  <a:ext cx="1463040" cy="356108"/>
                </a:xfrm>
                <a:prstGeom prst="straightConnector1">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type="arrow"/>
                  <a:tailEnd type="arrow"/>
                </a:ln>
                <a:effectLst>
                  <a:outerShdw blurRad="40000" dist="20000" dir="5400000" rotWithShape="0">
                    <a:srgbClr val="000000">
                      <a:alpha val="38000"/>
                    </a:srgbClr>
                  </a:outerShdw>
                </a:effectLst>
              </p:spPr>
            </p:cxnSp>
            <p:cxnSp>
              <p:nvCxnSpPr>
                <p:cNvPr id="46" name="41 Conector recto de flecha"/>
                <p:cNvCxnSpPr/>
                <p:nvPr/>
              </p:nvCxnSpPr>
              <p:spPr>
                <a:xfrm>
                  <a:off x="3172968" y="2487168"/>
                  <a:ext cx="868680" cy="960120"/>
                </a:xfrm>
                <a:prstGeom prst="straightConnector1">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type="arrow"/>
                  <a:tailEnd type="arrow"/>
                </a:ln>
                <a:effectLst>
                  <a:outerShdw blurRad="40000" dist="20000" dir="5400000" rotWithShape="0">
                    <a:srgbClr val="000000">
                      <a:alpha val="38000"/>
                    </a:srgbClr>
                  </a:outerShdw>
                </a:effectLst>
              </p:spPr>
            </p:cxnSp>
            <p:cxnSp>
              <p:nvCxnSpPr>
                <p:cNvPr id="47" name="42 Conector recto de flecha"/>
                <p:cNvCxnSpPr/>
                <p:nvPr/>
              </p:nvCxnSpPr>
              <p:spPr>
                <a:xfrm flipH="1">
                  <a:off x="1225296" y="2523744"/>
                  <a:ext cx="1170432" cy="999871"/>
                </a:xfrm>
                <a:prstGeom prst="straightConnector1">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type="arrow"/>
                  <a:tailEnd type="arrow"/>
                </a:ln>
                <a:effectLst>
                  <a:outerShdw blurRad="40000" dist="20000" dir="5400000" rotWithShape="0">
                    <a:srgbClr val="000000">
                      <a:alpha val="38000"/>
                    </a:srgbClr>
                  </a:outerShdw>
                </a:effectLst>
              </p:spPr>
            </p:cxnSp>
            <p:cxnSp>
              <p:nvCxnSpPr>
                <p:cNvPr id="48" name="43 Conector recto de flecha"/>
                <p:cNvCxnSpPr/>
                <p:nvPr/>
              </p:nvCxnSpPr>
              <p:spPr>
                <a:xfrm flipH="1" flipV="1">
                  <a:off x="1856232" y="1115568"/>
                  <a:ext cx="757682" cy="792480"/>
                </a:xfrm>
                <a:prstGeom prst="straightConnector1">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type="arrow"/>
                  <a:tailEnd type="arrow"/>
                </a:ln>
                <a:effectLst>
                  <a:outerShdw blurRad="40000" dist="20000" dir="5400000" rotWithShape="0">
                    <a:srgbClr val="000000">
                      <a:alpha val="38000"/>
                    </a:srgbClr>
                  </a:outerShdw>
                </a:effectLst>
              </p:spPr>
            </p:cxnSp>
          </p:grpSp>
          <p:sp>
            <p:nvSpPr>
              <p:cNvPr id="6" name="46 Rectángulo"/>
              <p:cNvSpPr/>
              <p:nvPr/>
            </p:nvSpPr>
            <p:spPr>
              <a:xfrm>
                <a:off x="0" y="1069848"/>
                <a:ext cx="960120" cy="34925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600"/>
                  </a:spcBef>
                  <a:spcAft>
                    <a:spcPts val="100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SUMINISTROS</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7" name="47 Rectángulo"/>
              <p:cNvSpPr/>
              <p:nvPr/>
            </p:nvSpPr>
            <p:spPr>
              <a:xfrm>
                <a:off x="1179576" y="64008"/>
                <a:ext cx="960120" cy="34925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600"/>
                  </a:spcBef>
                  <a:spcAft>
                    <a:spcPts val="100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SUMINISTROS</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8" name="48 Rectángulo"/>
              <p:cNvSpPr/>
              <p:nvPr/>
            </p:nvSpPr>
            <p:spPr>
              <a:xfrm>
                <a:off x="475488" y="411480"/>
                <a:ext cx="960120" cy="34925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600"/>
                  </a:spcBef>
                  <a:spcAft>
                    <a:spcPts val="100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COMERCIOS</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9" name="49 Rectángulo"/>
              <p:cNvSpPr/>
              <p:nvPr/>
            </p:nvSpPr>
            <p:spPr>
              <a:xfrm>
                <a:off x="4297680" y="0"/>
                <a:ext cx="1430508" cy="413258"/>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DPTO. MEDIOS  AGENCIA</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00000"/>
                  </a:lnSpc>
                  <a:spcBef>
                    <a:spcPts val="600"/>
                  </a:spcBef>
                  <a:spcAft>
                    <a:spcPts val="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DPTO. MEDIOS EMPRESA</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00000"/>
                  </a:lnSpc>
                  <a:spcBef>
                    <a:spcPts val="600"/>
                  </a:spcBef>
                  <a:spcAft>
                    <a:spcPts val="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 </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10" name="50 Rectángulo"/>
              <p:cNvSpPr/>
              <p:nvPr/>
            </p:nvSpPr>
            <p:spPr>
              <a:xfrm>
                <a:off x="5212080" y="612648"/>
                <a:ext cx="1430020" cy="818515"/>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SUMINISTRADORES PREMIOS.</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SELECCIÓN DE PREMIOS</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MUETRAS</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CUPONES</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 </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11" name="51 Rectángulo"/>
              <p:cNvSpPr/>
              <p:nvPr/>
            </p:nvSpPr>
            <p:spPr>
              <a:xfrm>
                <a:off x="6037435" y="3078699"/>
                <a:ext cx="1097280" cy="41275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DISEÑADORES, INVESTIGADORES</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00000"/>
                  </a:lnSpc>
                  <a:spcBef>
                    <a:spcPts val="600"/>
                  </a:spcBef>
                  <a:spcAft>
                    <a:spcPts val="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 </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12" name="52 Rectángulo"/>
              <p:cNvSpPr/>
              <p:nvPr/>
            </p:nvSpPr>
            <p:spPr>
              <a:xfrm>
                <a:off x="5468112" y="3794760"/>
                <a:ext cx="1170305" cy="34925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600"/>
                  </a:spcBef>
                  <a:spcAft>
                    <a:spcPts val="100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SUMINISTRADORES</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13" name="53 Rectángulo"/>
              <p:cNvSpPr/>
              <p:nvPr/>
            </p:nvSpPr>
            <p:spPr>
              <a:xfrm>
                <a:off x="3931920" y="4864608"/>
                <a:ext cx="1170305" cy="34925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600"/>
                  </a:spcBef>
                  <a:spcAft>
                    <a:spcPts val="100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COMERCIOS</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14" name="54 Rectángulo"/>
              <p:cNvSpPr/>
              <p:nvPr/>
            </p:nvSpPr>
            <p:spPr>
              <a:xfrm>
                <a:off x="658368" y="4846320"/>
                <a:ext cx="1170305" cy="42926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600"/>
                  </a:spcBef>
                  <a:spcAft>
                    <a:spcPts val="1000"/>
                  </a:spcAft>
                  <a:buClrTx/>
                  <a:buSzTx/>
                  <a:buFontTx/>
                  <a:buNone/>
                  <a:tabLst/>
                  <a:defRPr/>
                </a:pPr>
                <a:r>
                  <a:rPr kumimoji="0" lang="es-PE" sz="700" b="1" i="0" u="none" strike="noStrike" kern="0" cap="none" spc="0" normalizeH="0" baseline="0" noProof="0">
                    <a:ln>
                      <a:noFill/>
                    </a:ln>
                    <a:solidFill>
                      <a:sysClr val="windowText" lastClr="000000"/>
                    </a:solidFill>
                    <a:effectLst/>
                    <a:uLnTx/>
                    <a:uFillTx/>
                    <a:latin typeface="Calibri"/>
                    <a:ea typeface="Calibri"/>
                    <a:cs typeface="Times New Roman"/>
                  </a:rPr>
                  <a:t>SUMINISTRADORES DE INVESITGACION</a:t>
                </a:r>
                <a:endParaRPr kumimoji="0" lang="es-PE"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cxnSp>
            <p:nvCxnSpPr>
              <p:cNvPr id="15" name="17 Conector recto de flecha"/>
              <p:cNvCxnSpPr/>
              <p:nvPr/>
            </p:nvCxnSpPr>
            <p:spPr>
              <a:xfrm flipH="1">
                <a:off x="1362456" y="4562856"/>
                <a:ext cx="512458" cy="283464"/>
              </a:xfrm>
              <a:prstGeom prst="straightConnector1">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type="arrow"/>
                <a:tailEnd type="arrow"/>
              </a:ln>
              <a:effectLst>
                <a:outerShdw blurRad="40000" dist="20000" dir="5400000" rotWithShape="0">
                  <a:srgbClr val="000000">
                    <a:alpha val="38000"/>
                  </a:srgbClr>
                </a:outerShdw>
              </a:effectLst>
            </p:spPr>
          </p:cxnSp>
          <p:cxnSp>
            <p:nvCxnSpPr>
              <p:cNvPr id="16" name="18 Conector recto de flecha"/>
              <p:cNvCxnSpPr/>
              <p:nvPr/>
            </p:nvCxnSpPr>
            <p:spPr>
              <a:xfrm flipH="1" flipV="1">
                <a:off x="4069080" y="4562856"/>
                <a:ext cx="441564" cy="347472"/>
              </a:xfrm>
              <a:prstGeom prst="straightConnector1">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type="arrow"/>
                <a:tailEnd type="arrow"/>
              </a:ln>
              <a:effectLst>
                <a:outerShdw blurRad="40000" dist="20000" dir="5400000" rotWithShape="0">
                  <a:srgbClr val="000000">
                    <a:alpha val="38000"/>
                  </a:srgbClr>
                </a:outerShdw>
              </a:effectLst>
            </p:spPr>
          </p:cxnSp>
          <p:cxnSp>
            <p:nvCxnSpPr>
              <p:cNvPr id="17" name="45 Conector recto de flecha"/>
              <p:cNvCxnSpPr/>
              <p:nvPr/>
            </p:nvCxnSpPr>
            <p:spPr>
              <a:xfrm flipH="1" flipV="1">
                <a:off x="5596128" y="3483864"/>
                <a:ext cx="441325" cy="347345"/>
              </a:xfrm>
              <a:prstGeom prst="straightConnector1">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type="arrow"/>
                <a:tailEnd type="arrow"/>
              </a:ln>
              <a:effectLst>
                <a:outerShdw blurRad="40000" dist="20000" dir="5400000" rotWithShape="0">
                  <a:srgbClr val="000000">
                    <a:alpha val="38000"/>
                  </a:srgbClr>
                </a:outerShdw>
              </a:effectLst>
            </p:spPr>
          </p:cxnSp>
          <p:cxnSp>
            <p:nvCxnSpPr>
              <p:cNvPr id="18" name="55 Conector recto de flecha"/>
              <p:cNvCxnSpPr>
                <a:stCxn id="11" idx="0"/>
                <a:endCxn id="29" idx="5"/>
              </p:cNvCxnSpPr>
              <p:nvPr/>
            </p:nvCxnSpPr>
            <p:spPr>
              <a:xfrm flipH="1" flipV="1">
                <a:off x="5804326" y="2774875"/>
                <a:ext cx="781750" cy="303824"/>
              </a:xfrm>
              <a:prstGeom prst="straightConnector1">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type="arrow"/>
                <a:tailEnd type="arrow"/>
              </a:ln>
              <a:effectLst>
                <a:outerShdw blurRad="40000" dist="20000" dir="5400000" rotWithShape="0">
                  <a:srgbClr val="000000">
                    <a:alpha val="38000"/>
                  </a:srgbClr>
                </a:outerShdw>
              </a:effectLst>
            </p:spPr>
          </p:cxnSp>
          <p:cxnSp>
            <p:nvCxnSpPr>
              <p:cNvPr id="19" name="56 Conector recto de flecha"/>
              <p:cNvCxnSpPr/>
              <p:nvPr/>
            </p:nvCxnSpPr>
            <p:spPr>
              <a:xfrm flipH="1">
                <a:off x="5468112" y="1472184"/>
                <a:ext cx="569340" cy="237745"/>
              </a:xfrm>
              <a:prstGeom prst="straightConnector1">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type="arrow"/>
                <a:tailEnd type="arrow"/>
              </a:ln>
              <a:effectLst>
                <a:outerShdw blurRad="40000" dist="20000" dir="5400000" rotWithShape="0">
                  <a:srgbClr val="000000">
                    <a:alpha val="38000"/>
                  </a:srgbClr>
                </a:outerShdw>
              </a:effectLst>
            </p:spPr>
          </p:cxnSp>
          <p:cxnSp>
            <p:nvCxnSpPr>
              <p:cNvPr id="20" name="57 Conector recto de flecha"/>
              <p:cNvCxnSpPr/>
              <p:nvPr/>
            </p:nvCxnSpPr>
            <p:spPr>
              <a:xfrm flipH="1">
                <a:off x="4517136" y="411480"/>
                <a:ext cx="347345" cy="418465"/>
              </a:xfrm>
              <a:prstGeom prst="straightConnector1">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type="arrow"/>
                <a:tailEnd type="arrow"/>
              </a:ln>
              <a:effectLst>
                <a:outerShdw blurRad="40000" dist="20000" dir="5400000" rotWithShape="0">
                  <a:srgbClr val="000000">
                    <a:alpha val="38000"/>
                  </a:srgbClr>
                </a:outerShdw>
              </a:effectLst>
            </p:spPr>
          </p:cxnSp>
          <p:cxnSp>
            <p:nvCxnSpPr>
              <p:cNvPr id="21" name="58 Conector recto de flecha"/>
              <p:cNvCxnSpPr/>
              <p:nvPr/>
            </p:nvCxnSpPr>
            <p:spPr>
              <a:xfrm>
                <a:off x="1837944" y="411480"/>
                <a:ext cx="137160" cy="537432"/>
              </a:xfrm>
              <a:prstGeom prst="straightConnector1">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type="arrow"/>
                <a:tailEnd type="arrow"/>
              </a:ln>
              <a:effectLst>
                <a:outerShdw blurRad="40000" dist="20000" dir="5400000" rotWithShape="0">
                  <a:srgbClr val="000000">
                    <a:alpha val="38000"/>
                  </a:srgbClr>
                </a:outerShdw>
              </a:effectLst>
            </p:spPr>
          </p:cxnSp>
          <p:cxnSp>
            <p:nvCxnSpPr>
              <p:cNvPr id="22" name="59 Conector recto de flecha"/>
              <p:cNvCxnSpPr/>
              <p:nvPr/>
            </p:nvCxnSpPr>
            <p:spPr>
              <a:xfrm>
                <a:off x="1060704" y="713232"/>
                <a:ext cx="429768" cy="365760"/>
              </a:xfrm>
              <a:prstGeom prst="straightConnector1">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type="arrow"/>
                <a:tailEnd type="arrow"/>
              </a:ln>
              <a:effectLst>
                <a:outerShdw blurRad="40000" dist="20000" dir="5400000" rotWithShape="0">
                  <a:srgbClr val="000000">
                    <a:alpha val="38000"/>
                  </a:srgbClr>
                </a:outerShdw>
              </a:effectLst>
            </p:spPr>
          </p:cxnSp>
          <p:cxnSp>
            <p:nvCxnSpPr>
              <p:cNvPr id="23" name="60 Conector recto de flecha"/>
              <p:cNvCxnSpPr/>
              <p:nvPr/>
            </p:nvCxnSpPr>
            <p:spPr>
              <a:xfrm>
                <a:off x="493776" y="1380744"/>
                <a:ext cx="164592" cy="504411"/>
              </a:xfrm>
              <a:prstGeom prst="straightConnector1">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type="arrow"/>
                <a:tailEnd type="arrow"/>
              </a:ln>
              <a:effectLst>
                <a:outerShdw blurRad="40000" dist="20000" dir="5400000" rotWithShape="0">
                  <a:srgbClr val="000000">
                    <a:alpha val="38000"/>
                  </a:srgbClr>
                </a:outerShdw>
              </a:effectLst>
            </p:spPr>
          </p:cxnSp>
        </p:grpSp>
      </p:grpSp>
      <p:pic>
        <p:nvPicPr>
          <p:cNvPr id="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0242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58801" y="2675466"/>
            <a:ext cx="8261672" cy="3921885"/>
          </a:xfrm>
        </p:spPr>
        <p:txBody>
          <a:bodyPr>
            <a:normAutofit fontScale="77500" lnSpcReduction="20000"/>
          </a:bodyPr>
          <a:lstStyle/>
          <a:p>
            <a:pPr algn="just"/>
            <a:r>
              <a:rPr lang="es-PE" i="1" dirty="0">
                <a:latin typeface="Arial Narrow" pitchFamily="34" charset="0"/>
              </a:rPr>
              <a:t>Fijar con Claridad los Límites de Responsabilidad del Director sobre el Producto </a:t>
            </a:r>
            <a:r>
              <a:rPr lang="es-PE" i="1" dirty="0" smtClean="0">
                <a:latin typeface="Arial Narrow" pitchFamily="34" charset="0"/>
              </a:rPr>
              <a:t>.</a:t>
            </a:r>
          </a:p>
          <a:p>
            <a:pPr algn="just"/>
            <a:endParaRPr lang="es-PE" i="1" dirty="0" smtClean="0">
              <a:latin typeface="Arial Narrow" pitchFamily="34" charset="0"/>
            </a:endParaRPr>
          </a:p>
          <a:p>
            <a:pPr algn="just"/>
            <a:r>
              <a:rPr lang="es-PE" i="1" dirty="0">
                <a:latin typeface="Arial Narrow" pitchFamily="34" charset="0"/>
              </a:rPr>
              <a:t>Establecer un Proceso de Desarrollo y Control de las Estrategias que Proporcione al Director de Producto una Estructura Confirme </a:t>
            </a:r>
            <a:r>
              <a:rPr lang="es-PE" i="1" dirty="0" smtClean="0">
                <a:latin typeface="Arial Narrow" pitchFamily="34" charset="0"/>
              </a:rPr>
              <a:t>.</a:t>
            </a:r>
          </a:p>
          <a:p>
            <a:pPr algn="just"/>
            <a:endParaRPr lang="es-PE" i="1" dirty="0" smtClean="0">
              <a:latin typeface="Arial Narrow" pitchFamily="34" charset="0"/>
            </a:endParaRPr>
          </a:p>
          <a:p>
            <a:pPr algn="just"/>
            <a:r>
              <a:rPr lang="es-PE" i="1" dirty="0">
                <a:latin typeface="Arial Narrow" pitchFamily="34" charset="0"/>
              </a:rPr>
              <a:t>Tener en Cuenta las Posibles Áreas de Conflicto entre el Director de Producto y el Especialista en Alguna Función, a la Hora de Definir sus Responsabilidades Respectivas </a:t>
            </a:r>
            <a:r>
              <a:rPr lang="es-PE" i="1" dirty="0" smtClean="0">
                <a:latin typeface="Arial Narrow" pitchFamily="34" charset="0"/>
              </a:rPr>
              <a:t>.</a:t>
            </a:r>
          </a:p>
          <a:p>
            <a:pPr algn="just"/>
            <a:endParaRPr lang="es-PE" i="1" dirty="0" smtClean="0">
              <a:latin typeface="Arial Narrow" pitchFamily="34" charset="0"/>
            </a:endParaRPr>
          </a:p>
          <a:p>
            <a:pPr algn="just"/>
            <a:r>
              <a:rPr lang="es-PE" i="1" dirty="0">
                <a:latin typeface="Arial Narrow" pitchFamily="34" charset="0"/>
              </a:rPr>
              <a:t>Establecer el Proceso a Seguir en Caso de Conflicto de Intereses entre el Sistema de Gestión por Productos y el de Gestión </a:t>
            </a:r>
            <a:r>
              <a:rPr lang="es-PE" i="1" dirty="0" smtClean="0">
                <a:latin typeface="Arial Narrow" pitchFamily="34" charset="0"/>
              </a:rPr>
              <a:t>Funcional.</a:t>
            </a:r>
          </a:p>
          <a:p>
            <a:pPr algn="just"/>
            <a:endParaRPr lang="es-PE" i="1" dirty="0" smtClean="0">
              <a:latin typeface="Arial Narrow" pitchFamily="34" charset="0"/>
            </a:endParaRPr>
          </a:p>
          <a:p>
            <a:pPr algn="just"/>
            <a:r>
              <a:rPr lang="es-PE" i="1" dirty="0">
                <a:latin typeface="Arial Narrow" pitchFamily="34" charset="0"/>
              </a:rPr>
              <a:t>Establecer un Sistema de Evaluación de Resultados que sea Consistente con las Responsabilidades del Director de Producto</a:t>
            </a:r>
            <a:endParaRPr lang="es-PE" dirty="0">
              <a:latin typeface="Arial Narrow"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827584" y="1700808"/>
            <a:ext cx="4572000" cy="923330"/>
          </a:xfrm>
          <a:prstGeom prst="rect">
            <a:avLst/>
          </a:prstGeom>
        </p:spPr>
        <p:txBody>
          <a:bodyPr>
            <a:spAutoFit/>
          </a:bodyPr>
          <a:lstStyle/>
          <a:p>
            <a:r>
              <a:rPr lang="es-PE" b="1" dirty="0"/>
              <a:t>Pearson y Wilson sugirieron cinco pasos para mejorar la eficacia de este tipo de organizaciones</a:t>
            </a:r>
          </a:p>
        </p:txBody>
      </p:sp>
      <p:sp>
        <p:nvSpPr>
          <p:cNvPr id="6" name="2 Título"/>
          <p:cNvSpPr>
            <a:spLocks noGrp="1"/>
          </p:cNvSpPr>
          <p:nvPr>
            <p:ph type="title"/>
          </p:nvPr>
        </p:nvSpPr>
        <p:spPr>
          <a:xfrm>
            <a:off x="457200" y="664104"/>
            <a:ext cx="8229600" cy="1252728"/>
          </a:xfrm>
        </p:spPr>
        <p:txBody>
          <a:bodyPr>
            <a:noAutofit/>
          </a:bodyPr>
          <a:lstStyle/>
          <a:p>
            <a:r>
              <a:rPr lang="es-PE" sz="3600" b="1" dirty="0">
                <a:solidFill>
                  <a:schemeClr val="accent6">
                    <a:lumMod val="20000"/>
                    <a:lumOff val="80000"/>
                  </a:schemeClr>
                </a:solidFill>
                <a:latin typeface="Aharoni" pitchFamily="2" charset="-79"/>
                <a:cs typeface="Aharoni" pitchFamily="2" charset="-79"/>
              </a:rPr>
              <a:t>ORGANIZACION DE GESTION DE PRODUCTO Y MARCA.</a:t>
            </a:r>
            <a:r>
              <a:rPr lang="es-PE" sz="3600" dirty="0">
                <a:solidFill>
                  <a:schemeClr val="accent6">
                    <a:lumMod val="20000"/>
                    <a:lumOff val="80000"/>
                  </a:schemeClr>
                </a:solidFill>
                <a:latin typeface="Aharoni" pitchFamily="2" charset="-79"/>
                <a:cs typeface="Aharoni" pitchFamily="2" charset="-79"/>
              </a:rPr>
              <a:t/>
            </a:r>
            <a:br>
              <a:rPr lang="es-PE" sz="3600" dirty="0">
                <a:solidFill>
                  <a:schemeClr val="accent6">
                    <a:lumMod val="20000"/>
                    <a:lumOff val="80000"/>
                  </a:schemeClr>
                </a:solidFill>
                <a:latin typeface="Aharoni" pitchFamily="2" charset="-79"/>
                <a:cs typeface="Aharoni" pitchFamily="2" charset="-79"/>
              </a:rPr>
            </a:br>
            <a:endParaRPr lang="es-PE" sz="3600" dirty="0">
              <a:solidFill>
                <a:schemeClr val="accent6">
                  <a:lumMod val="20000"/>
                  <a:lumOff val="80000"/>
                </a:schemeClr>
              </a:solidFill>
              <a:latin typeface="Aharoni" pitchFamily="2" charset="-79"/>
              <a:cs typeface="Aharoni" pitchFamily="2" charset="-79"/>
            </a:endParaRPr>
          </a:p>
        </p:txBody>
      </p:sp>
    </p:spTree>
    <p:extLst>
      <p:ext uri="{BB962C8B-B14F-4D97-AF65-F5344CB8AC3E}">
        <p14:creationId xmlns:p14="http://schemas.microsoft.com/office/powerpoint/2010/main" val="10507885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1484785"/>
            <a:ext cx="8784977"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4211960" y="534084"/>
            <a:ext cx="4572000" cy="646331"/>
          </a:xfrm>
          <a:prstGeom prst="rect">
            <a:avLst/>
          </a:prstGeom>
        </p:spPr>
        <p:txBody>
          <a:bodyPr>
            <a:spAutoFit/>
          </a:bodyPr>
          <a:lstStyle/>
          <a:p>
            <a:r>
              <a:rPr lang="es-PE" b="1" dirty="0">
                <a:solidFill>
                  <a:schemeClr val="accent6">
                    <a:lumMod val="20000"/>
                    <a:lumOff val="80000"/>
                  </a:schemeClr>
                </a:solidFill>
                <a:latin typeface="Aharoni" pitchFamily="2" charset="-79"/>
                <a:cs typeface="Aharoni" pitchFamily="2" charset="-79"/>
              </a:rPr>
              <a:t>PRODUCTO Y MARCA.</a:t>
            </a:r>
            <a:r>
              <a:rPr lang="es-PE" dirty="0">
                <a:solidFill>
                  <a:schemeClr val="accent6">
                    <a:lumMod val="20000"/>
                    <a:lumOff val="80000"/>
                  </a:schemeClr>
                </a:solidFill>
                <a:latin typeface="Aharoni" pitchFamily="2" charset="-79"/>
                <a:cs typeface="Aharoni" pitchFamily="2" charset="-79"/>
              </a:rPr>
              <a:t/>
            </a:r>
            <a:br>
              <a:rPr lang="es-PE" dirty="0">
                <a:solidFill>
                  <a:schemeClr val="accent6">
                    <a:lumMod val="20000"/>
                    <a:lumOff val="80000"/>
                  </a:schemeClr>
                </a:solidFill>
                <a:latin typeface="Aharoni" pitchFamily="2" charset="-79"/>
                <a:cs typeface="Aharoni" pitchFamily="2" charset="-79"/>
              </a:rPr>
            </a:br>
            <a:endParaRPr lang="es-PE" dirty="0"/>
          </a:p>
        </p:txBody>
      </p:sp>
    </p:spTree>
    <p:extLst>
      <p:ext uri="{BB962C8B-B14F-4D97-AF65-F5344CB8AC3E}">
        <p14:creationId xmlns:p14="http://schemas.microsoft.com/office/powerpoint/2010/main" val="5829642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764704"/>
            <a:ext cx="7056784" cy="461665"/>
          </a:xfrm>
          <a:prstGeom prst="rect">
            <a:avLst/>
          </a:prstGeom>
        </p:spPr>
        <p:txBody>
          <a:bodyPr wrap="square">
            <a:spAutoFit/>
          </a:bodyPr>
          <a:lstStyle/>
          <a:p>
            <a:r>
              <a:rPr lang="es-PE" sz="2400" b="1" i="1" dirty="0">
                <a:solidFill>
                  <a:schemeClr val="bg1"/>
                </a:solidFill>
                <a:latin typeface="Arial Narrow" pitchFamily="34" charset="0"/>
              </a:rPr>
              <a:t>CUAL ES EL FUTURO DE LA GESTION DE MARCAS?</a:t>
            </a:r>
            <a:endParaRPr lang="es-PE" sz="2400" dirty="0">
              <a:solidFill>
                <a:schemeClr val="bg1"/>
              </a:solidFill>
              <a:latin typeface="Arial Narrow" pitchFamily="34" charset="0"/>
            </a:endParaRPr>
          </a:p>
        </p:txBody>
      </p:sp>
      <p:sp>
        <p:nvSpPr>
          <p:cNvPr id="5" name="4 Marcador de contenido"/>
          <p:cNvSpPr>
            <a:spLocks noGrp="1"/>
          </p:cNvSpPr>
          <p:nvPr>
            <p:ph idx="1"/>
          </p:nvPr>
        </p:nvSpPr>
        <p:spPr>
          <a:xfrm>
            <a:off x="251520" y="2276872"/>
            <a:ext cx="8640959" cy="4137323"/>
          </a:xfrm>
        </p:spPr>
        <p:txBody>
          <a:bodyPr>
            <a:normAutofit fontScale="85000" lnSpcReduction="20000"/>
          </a:bodyPr>
          <a:lstStyle/>
          <a:p>
            <a:pPr algn="just">
              <a:buFont typeface="Arial" pitchFamily="34" charset="0"/>
              <a:buChar char="•"/>
            </a:pPr>
            <a:r>
              <a:rPr lang="es-PE" b="1" i="1" dirty="0">
                <a:latin typeface="Arial Narrow" pitchFamily="34" charset="0"/>
              </a:rPr>
              <a:t>El Creciente Poder de Negociación de los Canales de Distribución y la Creciente Importancia de la Promoción de Ventas:</a:t>
            </a:r>
            <a:r>
              <a:rPr lang="es-PE" b="1" dirty="0">
                <a:latin typeface="Arial Narrow" pitchFamily="34" charset="0"/>
              </a:rPr>
              <a:t> (</a:t>
            </a:r>
            <a:r>
              <a:rPr lang="es-PE" dirty="0">
                <a:latin typeface="Arial Narrow" pitchFamily="34" charset="0"/>
              </a:rPr>
              <a:t>supermercados</a:t>
            </a:r>
            <a:r>
              <a:rPr lang="es-PE" b="1" dirty="0" smtClean="0">
                <a:latin typeface="Arial Narrow" pitchFamily="34" charset="0"/>
              </a:rPr>
              <a:t>)</a:t>
            </a:r>
          </a:p>
          <a:p>
            <a:pPr algn="just">
              <a:buFont typeface="Arial" pitchFamily="34" charset="0"/>
              <a:buChar char="•"/>
            </a:pPr>
            <a:endParaRPr lang="es-PE" dirty="0">
              <a:latin typeface="Arial Narrow" pitchFamily="34" charset="0"/>
            </a:endParaRPr>
          </a:p>
          <a:p>
            <a:pPr algn="just">
              <a:buFont typeface="Arial" pitchFamily="34" charset="0"/>
              <a:buChar char="•"/>
            </a:pPr>
            <a:r>
              <a:rPr lang="es-PE" b="1" i="1" dirty="0">
                <a:latin typeface="Arial Narrow" pitchFamily="34" charset="0"/>
              </a:rPr>
              <a:t>Descenso de la Efectividad en Costes de la Publicidad</a:t>
            </a:r>
            <a:r>
              <a:rPr lang="es-PE" b="1" i="1" dirty="0" smtClean="0">
                <a:latin typeface="Arial Narrow" pitchFamily="34" charset="0"/>
              </a:rPr>
              <a:t>: </a:t>
            </a:r>
            <a:r>
              <a:rPr lang="es-PE" dirty="0" smtClean="0">
                <a:latin typeface="Arial Narrow" pitchFamily="34" charset="0"/>
              </a:rPr>
              <a:t>(reducción de presupuesto publicitario.)</a:t>
            </a:r>
          </a:p>
          <a:p>
            <a:pPr algn="just">
              <a:buFont typeface="Arial" pitchFamily="34" charset="0"/>
              <a:buChar char="•"/>
            </a:pPr>
            <a:endParaRPr lang="es-PE" dirty="0" smtClean="0">
              <a:latin typeface="Arial Narrow" pitchFamily="34" charset="0"/>
            </a:endParaRPr>
          </a:p>
          <a:p>
            <a:pPr algn="just">
              <a:buFont typeface="Arial" pitchFamily="34" charset="0"/>
              <a:buChar char="•"/>
            </a:pPr>
            <a:r>
              <a:rPr lang="es-PE" b="1" i="1" dirty="0">
                <a:latin typeface="Arial Narrow" pitchFamily="34" charset="0"/>
              </a:rPr>
              <a:t>Descenso de la Lealtad de Marca por Parte de los </a:t>
            </a:r>
            <a:r>
              <a:rPr lang="es-PE" b="1" i="1" dirty="0" smtClean="0">
                <a:latin typeface="Arial Narrow" pitchFamily="34" charset="0"/>
              </a:rPr>
              <a:t>Consumidores. </a:t>
            </a:r>
            <a:r>
              <a:rPr lang="es-PE" dirty="0" smtClean="0">
                <a:latin typeface="Arial Narrow" pitchFamily="34" charset="0"/>
              </a:rPr>
              <a:t>(invasión  por cantidad de productos)</a:t>
            </a:r>
          </a:p>
          <a:p>
            <a:pPr algn="just">
              <a:buFont typeface="Arial" pitchFamily="34" charset="0"/>
              <a:buChar char="•"/>
            </a:pPr>
            <a:endParaRPr lang="es-PE" dirty="0" smtClean="0">
              <a:latin typeface="Arial Narrow" pitchFamily="34" charset="0"/>
            </a:endParaRPr>
          </a:p>
          <a:p>
            <a:pPr algn="just">
              <a:buFont typeface="Arial" pitchFamily="34" charset="0"/>
              <a:buChar char="•"/>
            </a:pPr>
            <a:r>
              <a:rPr lang="es-PE" b="1" i="1" dirty="0">
                <a:latin typeface="Arial Narrow" pitchFamily="34" charset="0"/>
              </a:rPr>
              <a:t>Cambiar el Énfasis del Trabajo del Director de </a:t>
            </a:r>
            <a:r>
              <a:rPr lang="es-PE" b="1" i="1" dirty="0" smtClean="0">
                <a:latin typeface="Arial Narrow" pitchFamily="34" charset="0"/>
              </a:rPr>
              <a:t>Marca</a:t>
            </a:r>
            <a:r>
              <a:rPr lang="es-PE" dirty="0" smtClean="0">
                <a:latin typeface="Arial Narrow" pitchFamily="34" charset="0"/>
              </a:rPr>
              <a:t>.(mejora del producto).</a:t>
            </a:r>
          </a:p>
          <a:p>
            <a:pPr algn="just">
              <a:buFont typeface="Arial" pitchFamily="34" charset="0"/>
              <a:buChar char="•"/>
            </a:pPr>
            <a:endParaRPr lang="es-PE" dirty="0" smtClean="0">
              <a:latin typeface="Arial Narrow" pitchFamily="34" charset="0"/>
            </a:endParaRPr>
          </a:p>
          <a:p>
            <a:pPr algn="just">
              <a:buFont typeface="Arial" pitchFamily="34" charset="0"/>
              <a:buChar char="•"/>
            </a:pPr>
            <a:r>
              <a:rPr lang="es-PE" b="1" i="1" dirty="0">
                <a:latin typeface="Arial Narrow" pitchFamily="34" charset="0"/>
              </a:rPr>
              <a:t>Introducción de una Dirección por Categorías de </a:t>
            </a:r>
            <a:r>
              <a:rPr lang="es-PE" b="1" i="1" dirty="0" smtClean="0">
                <a:latin typeface="Arial Narrow" pitchFamily="34" charset="0"/>
              </a:rPr>
              <a:t>Producto</a:t>
            </a:r>
            <a:r>
              <a:rPr lang="es-PE" dirty="0" smtClean="0">
                <a:latin typeface="Arial Narrow" pitchFamily="34" charset="0"/>
              </a:rPr>
              <a:t>.(</a:t>
            </a:r>
            <a:r>
              <a:rPr lang="es-PE" dirty="0">
                <a:latin typeface="Arial Narrow" pitchFamily="34" charset="0"/>
              </a:rPr>
              <a:t>categorías de producto en la gestión de sus marcas</a:t>
            </a:r>
            <a:r>
              <a:rPr lang="es-PE" dirty="0" smtClean="0">
                <a:latin typeface="Arial Narrow" pitchFamily="34" charset="0"/>
              </a:rPr>
              <a:t>)</a:t>
            </a:r>
          </a:p>
          <a:p>
            <a:pPr algn="just">
              <a:buFont typeface="Arial" pitchFamily="34" charset="0"/>
              <a:buChar char="•"/>
            </a:pPr>
            <a:endParaRPr lang="es-PE" dirty="0" smtClean="0">
              <a:latin typeface="Arial Narrow" pitchFamily="34" charset="0"/>
            </a:endParaRPr>
          </a:p>
          <a:p>
            <a:pPr algn="just">
              <a:buFont typeface="Arial" pitchFamily="34" charset="0"/>
              <a:buChar char="•"/>
            </a:pPr>
            <a:endParaRPr lang="es-PE" dirty="0">
              <a:latin typeface="Arial Narrow" pitchFamily="34" charset="0"/>
            </a:endParaRPr>
          </a:p>
        </p:txBody>
      </p:sp>
    </p:spTree>
    <p:extLst>
      <p:ext uri="{BB962C8B-B14F-4D97-AF65-F5344CB8AC3E}">
        <p14:creationId xmlns:p14="http://schemas.microsoft.com/office/powerpoint/2010/main" val="8085589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a:bodyPr>
          <a:lstStyle/>
          <a:p>
            <a:pPr marL="0" indent="0" algn="just">
              <a:buNone/>
            </a:pPr>
            <a:r>
              <a:rPr lang="es-PE" i="1" dirty="0" err="1" smtClean="0">
                <a:latin typeface="Arial Narrow" pitchFamily="34" charset="0"/>
              </a:rPr>
              <a:t>Nabisco</a:t>
            </a:r>
            <a:r>
              <a:rPr lang="es-PE" i="1" dirty="0" smtClean="0">
                <a:latin typeface="Arial Narrow" pitchFamily="34" charset="0"/>
              </a:rPr>
              <a:t> </a:t>
            </a:r>
            <a:r>
              <a:rPr lang="es-PE" i="1" dirty="0">
                <a:latin typeface="Arial Narrow" pitchFamily="34" charset="0"/>
              </a:rPr>
              <a:t>emprendió un camino diferente, según el cual en lugar de nombrar varios directores para sus diversos tipos de pastelitos, creó equipos encargados de la gestión de sus tres categorías de producto: pastelitos para adultos, pastelitos para niños y pastelitos nutritivos</a:t>
            </a:r>
            <a:r>
              <a:rPr lang="es-PE" i="1" dirty="0" smtClean="0">
                <a:latin typeface="Arial Narrow" pitchFamily="34" charset="0"/>
              </a:rPr>
              <a:t>.</a:t>
            </a:r>
          </a:p>
          <a:p>
            <a:pPr marL="0" indent="0" algn="just">
              <a:buNone/>
            </a:pPr>
            <a:endParaRPr lang="es-PE" i="1" dirty="0" smtClean="0">
              <a:latin typeface="Arial Narrow" pitchFamily="34" charset="0"/>
            </a:endParaRPr>
          </a:p>
          <a:p>
            <a:pPr marL="0" indent="0" algn="just">
              <a:buNone/>
            </a:pPr>
            <a:r>
              <a:rPr lang="es-PE" i="1" dirty="0" smtClean="0">
                <a:latin typeface="Arial Narrow" pitchFamily="34" charset="0"/>
              </a:rPr>
              <a:t> </a:t>
            </a:r>
            <a:r>
              <a:rPr lang="es-PE" i="1" dirty="0">
                <a:latin typeface="Arial Narrow" pitchFamily="34" charset="0"/>
              </a:rPr>
              <a:t>Cada equipo gestiona en la actualidad varias marcas con la colaboración de especialistas en publicidad, promoción de ventas,  envasado, extensión de la línea y desarrollo del negocio.</a:t>
            </a:r>
          </a:p>
        </p:txBody>
      </p:sp>
      <p:sp>
        <p:nvSpPr>
          <p:cNvPr id="4" name="3 Rectángulo"/>
          <p:cNvSpPr/>
          <p:nvPr/>
        </p:nvSpPr>
        <p:spPr>
          <a:xfrm>
            <a:off x="971600" y="2204864"/>
            <a:ext cx="651140" cy="369332"/>
          </a:xfrm>
          <a:prstGeom prst="rect">
            <a:avLst/>
          </a:prstGeom>
        </p:spPr>
        <p:txBody>
          <a:bodyPr wrap="none">
            <a:spAutoFit/>
          </a:bodyPr>
          <a:lstStyle/>
          <a:p>
            <a:r>
              <a:rPr lang="es-PE" b="1" u="sng" dirty="0"/>
              <a:t>Caso</a:t>
            </a:r>
            <a:endParaRPr lang="es-PE" dirty="0"/>
          </a:p>
        </p:txBody>
      </p:sp>
      <p:sp>
        <p:nvSpPr>
          <p:cNvPr id="5" name="2 Título"/>
          <p:cNvSpPr>
            <a:spLocks noGrp="1"/>
          </p:cNvSpPr>
          <p:nvPr>
            <p:ph type="title"/>
          </p:nvPr>
        </p:nvSpPr>
        <p:spPr>
          <a:xfrm>
            <a:off x="457200" y="736112"/>
            <a:ext cx="8229600" cy="1252728"/>
          </a:xfrm>
        </p:spPr>
        <p:txBody>
          <a:bodyPr>
            <a:noAutofit/>
          </a:bodyPr>
          <a:lstStyle/>
          <a:p>
            <a:r>
              <a:rPr lang="es-PE" sz="3600" b="1" dirty="0">
                <a:solidFill>
                  <a:schemeClr val="accent6">
                    <a:lumMod val="20000"/>
                    <a:lumOff val="80000"/>
                  </a:schemeClr>
                </a:solidFill>
                <a:latin typeface="Aharoni" pitchFamily="2" charset="-79"/>
                <a:cs typeface="Aharoni" pitchFamily="2" charset="-79"/>
              </a:rPr>
              <a:t>ORGANIZACION DE GESTION DE PRODUCTO Y MARCA.</a:t>
            </a:r>
            <a:r>
              <a:rPr lang="es-PE" sz="3600" dirty="0">
                <a:solidFill>
                  <a:schemeClr val="accent6">
                    <a:lumMod val="20000"/>
                    <a:lumOff val="80000"/>
                  </a:schemeClr>
                </a:solidFill>
                <a:latin typeface="Aharoni" pitchFamily="2" charset="-79"/>
                <a:cs typeface="Aharoni" pitchFamily="2" charset="-79"/>
              </a:rPr>
              <a:t/>
            </a:r>
            <a:br>
              <a:rPr lang="es-PE" sz="3600" dirty="0">
                <a:solidFill>
                  <a:schemeClr val="accent6">
                    <a:lumMod val="20000"/>
                    <a:lumOff val="80000"/>
                  </a:schemeClr>
                </a:solidFill>
                <a:latin typeface="Aharoni" pitchFamily="2" charset="-79"/>
                <a:cs typeface="Aharoni" pitchFamily="2" charset="-79"/>
              </a:rPr>
            </a:br>
            <a:endParaRPr lang="es-PE" sz="3600" dirty="0">
              <a:solidFill>
                <a:schemeClr val="accent6">
                  <a:lumMod val="20000"/>
                  <a:lumOff val="80000"/>
                </a:schemeClr>
              </a:solidFill>
              <a:latin typeface="Aharoni" pitchFamily="2" charset="-79"/>
              <a:cs typeface="Aharoni" pitchFamily="2" charset="-79"/>
            </a:endParaRPr>
          </a:p>
        </p:txBody>
      </p:sp>
    </p:spTree>
    <p:extLst>
      <p:ext uri="{BB962C8B-B14F-4D97-AF65-F5344CB8AC3E}">
        <p14:creationId xmlns:p14="http://schemas.microsoft.com/office/powerpoint/2010/main" val="17657744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10000"/>
          </a:bodyPr>
          <a:lstStyle/>
          <a:p>
            <a:pPr marL="0" indent="0" algn="just">
              <a:buNone/>
            </a:pPr>
            <a:r>
              <a:rPr lang="es-PE" dirty="0">
                <a:latin typeface="Arial Narrow" pitchFamily="34" charset="0"/>
              </a:rPr>
              <a:t>El </a:t>
            </a:r>
            <a:r>
              <a:rPr lang="es-PE" b="1" i="1" dirty="0">
                <a:latin typeface="Arial Narrow" pitchFamily="34" charset="0"/>
              </a:rPr>
              <a:t>director general de mercados </a:t>
            </a:r>
            <a:r>
              <a:rPr lang="es-PE" dirty="0">
                <a:latin typeface="Arial Narrow" pitchFamily="34" charset="0"/>
              </a:rPr>
              <a:t>supervisa a los diversos directores que tienen un mercado asignado (también llamados directores de desarrollo de mercado, especialistas de mercado o especialistas de sector). </a:t>
            </a:r>
            <a:endParaRPr lang="es-PE" dirty="0" smtClean="0">
              <a:latin typeface="Arial Narrow" pitchFamily="34" charset="0"/>
            </a:endParaRPr>
          </a:p>
          <a:p>
            <a:pPr marL="0" indent="0" algn="just">
              <a:buNone/>
            </a:pPr>
            <a:endParaRPr lang="es-PE" dirty="0" smtClean="0">
              <a:latin typeface="Arial Narrow" pitchFamily="34" charset="0"/>
            </a:endParaRPr>
          </a:p>
          <a:p>
            <a:pPr marL="0" indent="0" algn="just">
              <a:buNone/>
            </a:pPr>
            <a:r>
              <a:rPr lang="es-PE" dirty="0" smtClean="0">
                <a:latin typeface="Arial Narrow" pitchFamily="34" charset="0"/>
              </a:rPr>
              <a:t>Este </a:t>
            </a:r>
            <a:r>
              <a:rPr lang="es-PE" dirty="0">
                <a:latin typeface="Arial Narrow" pitchFamily="34" charset="0"/>
              </a:rPr>
              <a:t>sistema de organización conlleva las mismas ventajas e inconvenientes que el sistema de gestión por productos</a:t>
            </a:r>
            <a:r>
              <a:rPr lang="es-PE" dirty="0" smtClean="0">
                <a:latin typeface="Arial Narrow" pitchFamily="34" charset="0"/>
              </a:rPr>
              <a:t>.</a:t>
            </a:r>
          </a:p>
          <a:p>
            <a:pPr marL="0" indent="0" algn="just">
              <a:buNone/>
            </a:pPr>
            <a:endParaRPr lang="es-PE" dirty="0" smtClean="0">
              <a:latin typeface="Arial Narrow" pitchFamily="34" charset="0"/>
            </a:endParaRPr>
          </a:p>
          <a:p>
            <a:pPr marL="0" indent="0" algn="just">
              <a:buNone/>
            </a:pPr>
            <a:r>
              <a:rPr lang="es-PE" dirty="0" smtClean="0">
                <a:latin typeface="Arial Narrow" pitchFamily="34" charset="0"/>
              </a:rPr>
              <a:t> </a:t>
            </a:r>
            <a:r>
              <a:rPr lang="es-PE" dirty="0">
                <a:latin typeface="Arial Narrow" pitchFamily="34" charset="0"/>
              </a:rPr>
              <a:t>Su ventaja más importante es que las actividades de marketing se organizan de forma adecuada a la satisfacción de las necesidades de los diferentes grupos de consumo y no en base a las funciones del marketing, criterios geográficos o por </a:t>
            </a:r>
            <a:r>
              <a:rPr lang="es-PE" dirty="0" smtClean="0">
                <a:latin typeface="Arial Narrow" pitchFamily="34" charset="0"/>
              </a:rPr>
              <a:t>productos.</a:t>
            </a:r>
            <a:endParaRPr lang="es-PE" dirty="0">
              <a:latin typeface="Arial Narrow" pitchFamily="34" charset="0"/>
            </a:endParaRPr>
          </a:p>
        </p:txBody>
      </p:sp>
      <p:sp>
        <p:nvSpPr>
          <p:cNvPr id="3" name="2 Título"/>
          <p:cNvSpPr>
            <a:spLocks noGrp="1"/>
          </p:cNvSpPr>
          <p:nvPr>
            <p:ph type="title"/>
          </p:nvPr>
        </p:nvSpPr>
        <p:spPr>
          <a:xfrm>
            <a:off x="806896" y="620688"/>
            <a:ext cx="8229600" cy="1252728"/>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s-PE"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ORG. </a:t>
            </a:r>
            <a:r>
              <a:rPr lang="es-PE"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DE LA GESTIÓN EN FUNCIÓN DE LOS MERCADOS</a:t>
            </a:r>
            <a:br>
              <a:rPr lang="es-PE"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es-PE"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4828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Título"/>
          <p:cNvSpPr>
            <a:spLocks noGrp="1"/>
          </p:cNvSpPr>
          <p:nvPr>
            <p:ph type="title"/>
          </p:nvPr>
        </p:nvSpPr>
        <p:spPr>
          <a:xfrm>
            <a:off x="457200" y="592096"/>
            <a:ext cx="8229600" cy="1252728"/>
          </a:xfrm>
        </p:spPr>
        <p:txBody>
          <a:bodyPr>
            <a:noAutofit/>
          </a:bodyPr>
          <a:lstStyle/>
          <a:p>
            <a:r>
              <a:rPr lang="es-PE" sz="2800" b="1" i="1" dirty="0">
                <a:solidFill>
                  <a:schemeClr val="accent2">
                    <a:lumMod val="20000"/>
                    <a:lumOff val="80000"/>
                  </a:schemeClr>
                </a:solidFill>
                <a:latin typeface="Arial Black" pitchFamily="34" charset="0"/>
              </a:rPr>
              <a:t>LA ORGANIZACION DEL SISTEMA PRODUCTO MERCADO</a:t>
            </a:r>
            <a:br>
              <a:rPr lang="es-PE" sz="2800" b="1" i="1" dirty="0">
                <a:solidFill>
                  <a:schemeClr val="accent2">
                    <a:lumMod val="20000"/>
                    <a:lumOff val="80000"/>
                  </a:schemeClr>
                </a:solidFill>
                <a:latin typeface="Arial Black" pitchFamily="34" charset="0"/>
              </a:rPr>
            </a:br>
            <a:endParaRPr lang="es-PE" sz="2800" b="1" i="1" dirty="0">
              <a:solidFill>
                <a:schemeClr val="accent2">
                  <a:lumMod val="20000"/>
                  <a:lumOff val="80000"/>
                </a:schemeClr>
              </a:solidFill>
              <a:latin typeface="Arial Black" pitchFamily="34" charset="0"/>
            </a:endParaRPr>
          </a:p>
        </p:txBody>
      </p:sp>
      <p:sp>
        <p:nvSpPr>
          <p:cNvPr id="8" name="7 Marcador de contenido"/>
          <p:cNvSpPr>
            <a:spLocks noGrp="1"/>
          </p:cNvSpPr>
          <p:nvPr>
            <p:ph idx="1"/>
          </p:nvPr>
        </p:nvSpPr>
        <p:spPr>
          <a:xfrm>
            <a:off x="872067" y="2675466"/>
            <a:ext cx="7408333" cy="3561845"/>
          </a:xfrm>
        </p:spPr>
        <p:txBody>
          <a:bodyPr>
            <a:normAutofit fontScale="92500" lnSpcReduction="20000"/>
          </a:bodyPr>
          <a:lstStyle/>
          <a:p>
            <a:pPr marL="0" indent="0" algn="just">
              <a:buNone/>
            </a:pPr>
            <a:r>
              <a:rPr lang="es-PE" dirty="0">
                <a:latin typeface="Arial Narrow" pitchFamily="34" charset="0"/>
              </a:rPr>
              <a:t>Cuando una empresa no sólo produce diversos productos sino que además dirige cada uno de ellos a diversos mercados, se presenta un gran dilema</a:t>
            </a:r>
            <a:r>
              <a:rPr lang="es-PE" dirty="0" smtClean="0">
                <a:latin typeface="Arial Narrow" pitchFamily="34" charset="0"/>
              </a:rPr>
              <a:t>. </a:t>
            </a:r>
            <a:r>
              <a:rPr lang="es-PE" dirty="0">
                <a:latin typeface="Arial Narrow" pitchFamily="34" charset="0"/>
              </a:rPr>
              <a:t>lo cual requiere que los directores de producto estén familiarizados con los diversos mercados a los que se dirige el producto. </a:t>
            </a:r>
            <a:endParaRPr lang="es-PE" dirty="0" smtClean="0">
              <a:latin typeface="Arial Narrow" pitchFamily="34" charset="0"/>
            </a:endParaRPr>
          </a:p>
          <a:p>
            <a:pPr marL="0" indent="0" algn="just">
              <a:buNone/>
            </a:pPr>
            <a:endParaRPr lang="es-PE" dirty="0" smtClean="0">
              <a:latin typeface="Arial Narrow" pitchFamily="34" charset="0"/>
            </a:endParaRPr>
          </a:p>
          <a:p>
            <a:pPr marL="0" indent="0" algn="just">
              <a:buNone/>
            </a:pPr>
            <a:r>
              <a:rPr lang="es-PE" dirty="0" smtClean="0">
                <a:latin typeface="Arial Narrow" pitchFamily="34" charset="0"/>
              </a:rPr>
              <a:t>Implica </a:t>
            </a:r>
            <a:r>
              <a:rPr lang="es-PE" dirty="0">
                <a:latin typeface="Arial Narrow" pitchFamily="34" charset="0"/>
              </a:rPr>
              <a:t>que los directores de cada mercado conozcan en profundidad los diferentes productos que la empresa comercializa en los mismos. Finalmente, podría establecerse un sistema de </a:t>
            </a:r>
            <a:r>
              <a:rPr lang="es-PE" b="1" i="1" dirty="0">
                <a:latin typeface="Arial Narrow" pitchFamily="34" charset="0"/>
              </a:rPr>
              <a:t>organización matricial.</a:t>
            </a:r>
            <a:endParaRPr lang="es-PE" dirty="0">
              <a:latin typeface="Arial Narrow" pitchFamily="34" charset="0"/>
            </a:endParaRPr>
          </a:p>
          <a:p>
            <a:pPr marL="0" indent="0" algn="just">
              <a:buNone/>
            </a:pPr>
            <a:r>
              <a:rPr lang="es-PE" dirty="0" smtClean="0">
                <a:latin typeface="Arial Narrow" pitchFamily="34" charset="0"/>
              </a:rPr>
              <a:t> </a:t>
            </a:r>
          </a:p>
          <a:p>
            <a:pPr marL="0" indent="0" algn="just">
              <a:buNone/>
            </a:pPr>
            <a:endParaRPr lang="es-PE" dirty="0">
              <a:latin typeface="Arial Narrow" pitchFamily="34" charset="0"/>
            </a:endParaRPr>
          </a:p>
        </p:txBody>
      </p:sp>
    </p:spTree>
    <p:extLst>
      <p:ext uri="{BB962C8B-B14F-4D97-AF65-F5344CB8AC3E}">
        <p14:creationId xmlns:p14="http://schemas.microsoft.com/office/powerpoint/2010/main" val="24712674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fontScale="90000"/>
          </a:bodyPr>
          <a:lstStyle/>
          <a:p>
            <a:r>
              <a:rPr lang="es-PE" b="1" dirty="0"/>
              <a:t>ORGANIZACION CORPORATIVA DIVISIONAL.</a:t>
            </a:r>
            <a:endParaRPr lang="es-PE" dirty="0"/>
          </a:p>
        </p:txBody>
      </p:sp>
      <p:sp>
        <p:nvSpPr>
          <p:cNvPr id="3" name="2 Marcador de contenido"/>
          <p:cNvSpPr>
            <a:spLocks noGrp="1"/>
          </p:cNvSpPr>
          <p:nvPr>
            <p:ph idx="1"/>
          </p:nvPr>
        </p:nvSpPr>
        <p:spPr>
          <a:gradFill flip="none" rotWithShape="1">
            <a:gsLst>
              <a:gs pos="0">
                <a:srgbClr val="CCCCFF"/>
              </a:gs>
              <a:gs pos="17999">
                <a:srgbClr val="99CCFF"/>
              </a:gs>
              <a:gs pos="36000">
                <a:srgbClr val="9966FF"/>
              </a:gs>
              <a:gs pos="55000">
                <a:schemeClr val="accent1">
                  <a:lumMod val="20000"/>
                  <a:lumOff val="80000"/>
                </a:schemeClr>
              </a:gs>
              <a:gs pos="80000">
                <a:srgbClr val="99CCFF"/>
              </a:gs>
              <a:gs pos="100000">
                <a:srgbClr val="CCCCFF"/>
              </a:gs>
            </a:gsLst>
            <a:lin ang="16200000" scaled="1"/>
            <a:tileRect/>
          </a:gradFill>
          <a:ln w="0"/>
        </p:spPr>
        <p:style>
          <a:lnRef idx="1">
            <a:schemeClr val="accent5"/>
          </a:lnRef>
          <a:fillRef idx="2">
            <a:schemeClr val="accent5"/>
          </a:fillRef>
          <a:effectRef idx="1">
            <a:schemeClr val="accent5"/>
          </a:effectRef>
          <a:fontRef idx="minor">
            <a:schemeClr val="dk1"/>
          </a:fontRef>
        </p:style>
        <p:txBody>
          <a:bodyPr>
            <a:normAutofit/>
          </a:bodyPr>
          <a:lstStyle/>
          <a:p>
            <a:pPr algn="just"/>
            <a:endParaRPr lang="es-PE" dirty="0" smtClean="0">
              <a:latin typeface="Arial Narrow" pitchFamily="34" charset="0"/>
            </a:endParaRPr>
          </a:p>
          <a:p>
            <a:pPr algn="just"/>
            <a:r>
              <a:rPr lang="es-PE" dirty="0" smtClean="0">
                <a:latin typeface="Arial Narrow" pitchFamily="34" charset="0"/>
              </a:rPr>
              <a:t>las </a:t>
            </a:r>
            <a:r>
              <a:rPr lang="es-PE" dirty="0">
                <a:latin typeface="Arial Narrow" pitchFamily="34" charset="0"/>
              </a:rPr>
              <a:t>empresas </a:t>
            </a:r>
            <a:r>
              <a:rPr lang="es-PE" dirty="0" err="1">
                <a:latin typeface="Arial Narrow" pitchFamily="34" charset="0"/>
              </a:rPr>
              <a:t>multiproducto</a:t>
            </a:r>
            <a:r>
              <a:rPr lang="es-PE" dirty="0">
                <a:latin typeface="Arial Narrow" pitchFamily="34" charset="0"/>
              </a:rPr>
              <a:t> acostumbran a convertir sus grandes equipos de gestión de producto en divisiones </a:t>
            </a:r>
            <a:r>
              <a:rPr lang="es-PE" dirty="0" smtClean="0">
                <a:latin typeface="Arial Narrow" pitchFamily="34" charset="0"/>
              </a:rPr>
              <a:t>diferentes.</a:t>
            </a:r>
          </a:p>
          <a:p>
            <a:pPr algn="just"/>
            <a:r>
              <a:rPr lang="es-PE" dirty="0">
                <a:latin typeface="Arial Narrow" pitchFamily="34" charset="0"/>
              </a:rPr>
              <a:t>Cada división establece sus propios departamentos y servicios, originando el problema de decidir qué actividades y servicios de marketing quedarán centralizados.</a:t>
            </a:r>
          </a:p>
          <a:p>
            <a:pPr algn="just"/>
            <a:endParaRPr lang="es-PE" dirty="0">
              <a:latin typeface="Arial Narrow" pitchFamily="34" charset="0"/>
            </a:endParaRPr>
          </a:p>
        </p:txBody>
      </p:sp>
    </p:spTree>
    <p:extLst>
      <p:ext uri="{BB962C8B-B14F-4D97-AF65-F5344CB8AC3E}">
        <p14:creationId xmlns:p14="http://schemas.microsoft.com/office/powerpoint/2010/main" val="30965500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a:xfrm>
            <a:off x="568253" y="2420888"/>
            <a:ext cx="7964187" cy="864096"/>
          </a:xfrm>
        </p:spPr>
        <p:txBody>
          <a:bodyPr/>
          <a:lstStyle/>
          <a:p>
            <a:pPr marL="0" indent="0">
              <a:buNone/>
            </a:pPr>
            <a:r>
              <a:rPr lang="es-PE" dirty="0">
                <a:latin typeface="Arial Narrow" pitchFamily="34" charset="0"/>
              </a:rPr>
              <a:t>Las compañías fragmentadas en divisiones han buscado diferentes soluciones a este problema. </a:t>
            </a:r>
          </a:p>
          <a:p>
            <a:endParaRPr lang="es-PE" dirty="0">
              <a:latin typeface="Arial Narrow" pitchFamily="34" charset="0"/>
            </a:endParaRPr>
          </a:p>
        </p:txBody>
      </p:sp>
      <p:sp>
        <p:nvSpPr>
          <p:cNvPr id="5" name="1 Título"/>
          <p:cNvSpPr>
            <a:spLocks noGrp="1"/>
          </p:cNvSpPr>
          <p:nvPr>
            <p:ph type="title"/>
          </p:nvPr>
        </p:nvSpPr>
        <p:spPr/>
        <p:txBody>
          <a:bodyPr>
            <a:normAutofit fontScale="90000"/>
          </a:bodyPr>
          <a:lstStyle/>
          <a:p>
            <a:r>
              <a:rPr lang="es-PE" b="1" dirty="0"/>
              <a:t>ORGANIZACION CORPORATIVA DIVISIONAL.</a:t>
            </a:r>
            <a:endParaRPr lang="es-PE" dirty="0"/>
          </a:p>
        </p:txBody>
      </p:sp>
      <p:graphicFrame>
        <p:nvGraphicFramePr>
          <p:cNvPr id="9" name="8 Diagrama"/>
          <p:cNvGraphicFramePr/>
          <p:nvPr>
            <p:extLst>
              <p:ext uri="{D42A27DB-BD31-4B8C-83A1-F6EECF244321}">
                <p14:modId xmlns:p14="http://schemas.microsoft.com/office/powerpoint/2010/main" val="4249615291"/>
              </p:ext>
            </p:extLst>
          </p:nvPr>
        </p:nvGraphicFramePr>
        <p:xfrm>
          <a:off x="683568" y="3253432"/>
          <a:ext cx="8064896" cy="3631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28845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idx="4294967295"/>
          </p:nvPr>
        </p:nvSpPr>
        <p:spPr>
          <a:xfrm>
            <a:off x="0" y="338138"/>
            <a:ext cx="8229600" cy="1252537"/>
          </a:xfrm>
        </p:spPr>
        <p:txBody>
          <a:bodyPr>
            <a:noAutofit/>
          </a:bodyPr>
          <a:lstStyle/>
          <a:p>
            <a:pPr algn="r"/>
            <a:r>
              <a:rPr lang="es-PE" sz="2000" b="1" dirty="0">
                <a:solidFill>
                  <a:schemeClr val="tx1"/>
                </a:solidFill>
              </a:rPr>
              <a:t>RELACIONES DEL DEPARTAMENTO DE </a:t>
            </a:r>
            <a:r>
              <a:rPr lang="es-PE" sz="2000" b="1" dirty="0" smtClean="0">
                <a:solidFill>
                  <a:schemeClr val="tx1"/>
                </a:solidFill>
              </a:rPr>
              <a:t>MARKETING</a:t>
            </a:r>
            <a:br>
              <a:rPr lang="es-PE" sz="2000" b="1" dirty="0" smtClean="0">
                <a:solidFill>
                  <a:schemeClr val="tx1"/>
                </a:solidFill>
              </a:rPr>
            </a:br>
            <a:r>
              <a:rPr lang="es-PE" sz="2000" b="1" dirty="0" smtClean="0">
                <a:solidFill>
                  <a:schemeClr val="tx1"/>
                </a:solidFill>
              </a:rPr>
              <a:t> </a:t>
            </a:r>
            <a:r>
              <a:rPr lang="es-PE" sz="2000" b="1" dirty="0">
                <a:solidFill>
                  <a:schemeClr val="tx1"/>
                </a:solidFill>
              </a:rPr>
              <a:t>CON EL RESTO DE LOS DEPARTAMENTOS.</a:t>
            </a:r>
            <a:r>
              <a:rPr lang="es-PE" sz="2000" dirty="0">
                <a:solidFill>
                  <a:schemeClr val="tx1"/>
                </a:solidFill>
              </a:rPr>
              <a:t/>
            </a:r>
            <a:br>
              <a:rPr lang="es-PE" sz="2000" dirty="0">
                <a:solidFill>
                  <a:schemeClr val="tx1"/>
                </a:solidFill>
              </a:rPr>
            </a:br>
            <a:endParaRPr lang="es-PE" sz="2000" dirty="0">
              <a:solidFill>
                <a:schemeClr val="tx1"/>
              </a:solidFill>
            </a:endParaRPr>
          </a:p>
        </p:txBody>
      </p:sp>
      <p:graphicFrame>
        <p:nvGraphicFramePr>
          <p:cNvPr id="6" name="5 Objeto"/>
          <p:cNvGraphicFramePr>
            <a:graphicFrameLocks noChangeAspect="1"/>
          </p:cNvGraphicFramePr>
          <p:nvPr>
            <p:extLst>
              <p:ext uri="{D42A27DB-BD31-4B8C-83A1-F6EECF244321}">
                <p14:modId xmlns:p14="http://schemas.microsoft.com/office/powerpoint/2010/main" val="1510065836"/>
              </p:ext>
            </p:extLst>
          </p:nvPr>
        </p:nvGraphicFramePr>
        <p:xfrm>
          <a:off x="395536" y="1556792"/>
          <a:ext cx="8568952" cy="5544616"/>
        </p:xfrm>
        <a:graphic>
          <a:graphicData uri="http://schemas.openxmlformats.org/presentationml/2006/ole">
            <mc:AlternateContent xmlns:mc="http://schemas.openxmlformats.org/markup-compatibility/2006">
              <mc:Choice xmlns:v="urn:schemas-microsoft-com:vml" Requires="v">
                <p:oleObj spid="_x0000_s1032" name="Documento" r:id="rId4" imgW="5922790" imgH="5670777" progId="Word.Document.12">
                  <p:embed/>
                </p:oleObj>
              </mc:Choice>
              <mc:Fallback>
                <p:oleObj name="Documento" r:id="rId4" imgW="5922790" imgH="5670777" progId="Word.Document.12">
                  <p:embed/>
                  <p:pic>
                    <p:nvPicPr>
                      <p:cNvPr id="0" name=""/>
                      <p:cNvPicPr/>
                      <p:nvPr/>
                    </p:nvPicPr>
                    <p:blipFill>
                      <a:blip r:embed="rId5"/>
                      <a:stretch>
                        <a:fillRect/>
                      </a:stretch>
                    </p:blipFill>
                    <p:spPr>
                      <a:xfrm>
                        <a:off x="395536" y="1556792"/>
                        <a:ext cx="8568952" cy="5544616"/>
                      </a:xfrm>
                      <a:prstGeom prst="rect">
                        <a:avLst/>
                      </a:prstGeom>
                      <a:noFill/>
                    </p:spPr>
                  </p:pic>
                </p:oleObj>
              </mc:Fallback>
            </mc:AlternateContent>
          </a:graphicData>
        </a:graphic>
      </p:graphicFrame>
    </p:spTree>
    <p:extLst>
      <p:ext uri="{BB962C8B-B14F-4D97-AF65-F5344CB8AC3E}">
        <p14:creationId xmlns:p14="http://schemas.microsoft.com/office/powerpoint/2010/main" val="1163595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59156" y="2708920"/>
            <a:ext cx="7408333" cy="3450696"/>
          </a:xfrm>
        </p:spPr>
        <p:txBody>
          <a:bodyPr/>
          <a:lstStyle/>
          <a:p>
            <a:pPr marL="0" indent="0" algn="just">
              <a:buNone/>
            </a:pPr>
            <a:r>
              <a:rPr lang="es-PE" dirty="0" smtClean="0">
                <a:latin typeface="Arial Narrow" pitchFamily="34" charset="0"/>
              </a:rPr>
              <a:t>En </a:t>
            </a:r>
            <a:r>
              <a:rPr lang="es-PE" dirty="0">
                <a:latin typeface="Arial Narrow" pitchFamily="34" charset="0"/>
              </a:rPr>
              <a:t>el departamento de marketing aparecen una serie de divisiones tales como publicidad y promoción de ventas, planificación de marketing, nuevos productos, investigación comercial, etc., cuyos jefes responderían todos ellos ante el director de marketing.</a:t>
            </a:r>
          </a:p>
        </p:txBody>
      </p:sp>
      <p:sp>
        <p:nvSpPr>
          <p:cNvPr id="3" name="2 Título"/>
          <p:cNvSpPr>
            <a:spLocks noGrp="1"/>
          </p:cNvSpPr>
          <p:nvPr>
            <p:ph type="title"/>
          </p:nvPr>
        </p:nvSpPr>
        <p:spPr>
          <a:xfrm>
            <a:off x="755576" y="442626"/>
            <a:ext cx="8229600" cy="1252728"/>
          </a:xfrm>
        </p:spPr>
        <p:txBody>
          <a:bodyPr>
            <a:normAutofit fontScale="90000"/>
          </a:bodyPr>
          <a:lstStyle/>
          <a:p>
            <a:r>
              <a:rPr lang="es-PE" b="1" dirty="0" smtClean="0"/>
              <a:t>ORGANIZACIÓN DEL DEPARTAMENTO DE MARKETING</a:t>
            </a:r>
            <a:endParaRPr lang="es-PE" b="1"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4725144"/>
            <a:ext cx="2648000" cy="1872976"/>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6430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4294967295"/>
            <p:extLst>
              <p:ext uri="{D42A27DB-BD31-4B8C-83A1-F6EECF244321}">
                <p14:modId xmlns:p14="http://schemas.microsoft.com/office/powerpoint/2010/main" val="4252108523"/>
              </p:ext>
            </p:extLst>
          </p:nvPr>
        </p:nvGraphicFramePr>
        <p:xfrm>
          <a:off x="683568" y="764703"/>
          <a:ext cx="7992888" cy="5832649"/>
        </p:xfrm>
        <a:graphic>
          <a:graphicData uri="http://schemas.openxmlformats.org/drawingml/2006/table">
            <a:tbl>
              <a:tblPr firstRow="1" firstCol="1" bandRow="1">
                <a:tableStyleId>{21E4AEA4-8DFA-4A89-87EB-49C32662AFE0}</a:tableStyleId>
              </a:tblPr>
              <a:tblGrid>
                <a:gridCol w="1278861"/>
                <a:gridCol w="1998222"/>
                <a:gridCol w="2078151"/>
                <a:gridCol w="2637654"/>
              </a:tblGrid>
              <a:tr h="417521">
                <a:tc>
                  <a:txBody>
                    <a:bodyPr/>
                    <a:lstStyle/>
                    <a:p>
                      <a:pPr>
                        <a:lnSpc>
                          <a:spcPct val="115000"/>
                        </a:lnSpc>
                      </a:pPr>
                      <a:r>
                        <a:rPr lang="es-PE" sz="1600" dirty="0">
                          <a:effectLst/>
                        </a:rPr>
                        <a:t>Compañía</a:t>
                      </a:r>
                      <a:endParaRPr lang="es-PE" sz="1600" dirty="0">
                        <a:effectLst/>
                        <a:latin typeface="Calibri"/>
                        <a:ea typeface="Times New Roman"/>
                        <a:cs typeface="Times New Roman"/>
                      </a:endParaRPr>
                    </a:p>
                  </a:txBody>
                  <a:tcPr marL="37432" marR="37432" marT="37432" marB="37432"/>
                </a:tc>
                <a:tc>
                  <a:txBody>
                    <a:bodyPr/>
                    <a:lstStyle/>
                    <a:p>
                      <a:pPr>
                        <a:lnSpc>
                          <a:spcPct val="115000"/>
                        </a:lnSpc>
                      </a:pPr>
                      <a:r>
                        <a:rPr lang="es-PE" sz="1600">
                          <a:effectLst/>
                        </a:rPr>
                        <a:t>Producción</a:t>
                      </a:r>
                      <a:endParaRPr lang="es-PE" sz="1600">
                        <a:effectLst/>
                        <a:latin typeface="Calibri"/>
                        <a:ea typeface="Times New Roman"/>
                        <a:cs typeface="Times New Roman"/>
                      </a:endParaRPr>
                    </a:p>
                  </a:txBody>
                  <a:tcPr marL="37432" marR="37432" marT="37432" marB="37432"/>
                </a:tc>
                <a:tc>
                  <a:txBody>
                    <a:bodyPr/>
                    <a:lstStyle/>
                    <a:p>
                      <a:pPr>
                        <a:lnSpc>
                          <a:spcPct val="115000"/>
                        </a:lnSpc>
                      </a:pPr>
                      <a:r>
                        <a:rPr lang="es-PE" sz="1600">
                          <a:effectLst/>
                        </a:rPr>
                        <a:t>Ventas</a:t>
                      </a:r>
                      <a:endParaRPr lang="es-PE" sz="1600">
                        <a:effectLst/>
                        <a:latin typeface="Calibri"/>
                        <a:ea typeface="Times New Roman"/>
                        <a:cs typeface="Times New Roman"/>
                      </a:endParaRPr>
                    </a:p>
                  </a:txBody>
                  <a:tcPr marL="37432" marR="37432" marT="37432" marB="37432"/>
                </a:tc>
                <a:tc>
                  <a:txBody>
                    <a:bodyPr/>
                    <a:lstStyle/>
                    <a:p>
                      <a:pPr>
                        <a:lnSpc>
                          <a:spcPct val="115000"/>
                        </a:lnSpc>
                      </a:pPr>
                      <a:r>
                        <a:rPr lang="es-PE" sz="1600">
                          <a:effectLst/>
                        </a:rPr>
                        <a:t>Marketing</a:t>
                      </a:r>
                      <a:endParaRPr lang="es-PE" sz="1600">
                        <a:effectLst/>
                        <a:latin typeface="Calibri"/>
                        <a:ea typeface="Times New Roman"/>
                        <a:cs typeface="Times New Roman"/>
                      </a:endParaRPr>
                    </a:p>
                  </a:txBody>
                  <a:tcPr marL="37432" marR="37432" marT="37432" marB="37432"/>
                </a:tc>
              </a:tr>
              <a:tr h="999521">
                <a:tc>
                  <a:txBody>
                    <a:bodyPr/>
                    <a:lstStyle/>
                    <a:p>
                      <a:pPr>
                        <a:lnSpc>
                          <a:spcPct val="115000"/>
                        </a:lnSpc>
                      </a:pPr>
                      <a:r>
                        <a:rPr lang="es-PE" sz="1600">
                          <a:effectLst/>
                        </a:rPr>
                        <a:t>AT&amp;T</a:t>
                      </a:r>
                      <a:endParaRPr lang="es-PE" sz="1600">
                        <a:effectLst/>
                        <a:latin typeface="Calibri"/>
                        <a:ea typeface="Times New Roman"/>
                        <a:cs typeface="Times New Roman"/>
                      </a:endParaRPr>
                    </a:p>
                  </a:txBody>
                  <a:tcPr marL="37432" marR="37432" marT="37432" marB="37432"/>
                </a:tc>
                <a:tc>
                  <a:txBody>
                    <a:bodyPr/>
                    <a:lstStyle/>
                    <a:p>
                      <a:pPr>
                        <a:lnSpc>
                          <a:spcPct val="115000"/>
                        </a:lnSpc>
                      </a:pPr>
                      <a:r>
                        <a:rPr lang="es-PE" sz="1600">
                          <a:effectLst/>
                        </a:rPr>
                        <a:t>Operamos una compañía de larga distancia</a:t>
                      </a:r>
                      <a:endParaRPr lang="es-PE" sz="1600">
                        <a:effectLst/>
                        <a:latin typeface="Calibri"/>
                        <a:ea typeface="Times New Roman"/>
                        <a:cs typeface="Times New Roman"/>
                      </a:endParaRPr>
                    </a:p>
                  </a:txBody>
                  <a:tcPr marL="37432" marR="37432" marT="37432" marB="37432"/>
                </a:tc>
                <a:tc>
                  <a:txBody>
                    <a:bodyPr/>
                    <a:lstStyle/>
                    <a:p>
                      <a:pPr>
                        <a:lnSpc>
                          <a:spcPct val="115000"/>
                        </a:lnSpc>
                      </a:pPr>
                      <a:r>
                        <a:rPr lang="es-PE" sz="1600">
                          <a:effectLst/>
                        </a:rPr>
                        <a:t>Vendemos aparatos y damos servicios para la comunicación</a:t>
                      </a:r>
                      <a:endParaRPr lang="es-PE" sz="1600">
                        <a:effectLst/>
                        <a:latin typeface="Calibri"/>
                        <a:ea typeface="Times New Roman"/>
                        <a:cs typeface="Times New Roman"/>
                      </a:endParaRPr>
                    </a:p>
                  </a:txBody>
                  <a:tcPr marL="37432" marR="37432" marT="37432" marB="37432"/>
                </a:tc>
                <a:tc>
                  <a:txBody>
                    <a:bodyPr/>
                    <a:lstStyle/>
                    <a:p>
                      <a:pPr>
                        <a:lnSpc>
                          <a:spcPct val="115000"/>
                        </a:lnSpc>
                      </a:pPr>
                      <a:r>
                        <a:rPr lang="es-PE" sz="1600" dirty="0">
                          <a:effectLst/>
                        </a:rPr>
                        <a:t>Ofrecemos varias clases de servicios, eficientes y baratos de telecomunicaciones.</a:t>
                      </a:r>
                      <a:endParaRPr lang="es-PE" sz="1600" dirty="0">
                        <a:effectLst/>
                        <a:latin typeface="Calibri"/>
                        <a:ea typeface="Times New Roman"/>
                        <a:cs typeface="Times New Roman"/>
                      </a:endParaRPr>
                    </a:p>
                  </a:txBody>
                  <a:tcPr marL="37432" marR="37432" marT="37432" marB="37432"/>
                </a:tc>
              </a:tr>
              <a:tr h="999521">
                <a:tc>
                  <a:txBody>
                    <a:bodyPr/>
                    <a:lstStyle/>
                    <a:p>
                      <a:pPr>
                        <a:lnSpc>
                          <a:spcPct val="115000"/>
                        </a:lnSpc>
                      </a:pPr>
                      <a:r>
                        <a:rPr lang="es-PE" sz="1600">
                          <a:effectLst/>
                        </a:rPr>
                        <a:t>Exxon</a:t>
                      </a:r>
                      <a:endParaRPr lang="es-PE" sz="1600">
                        <a:effectLst/>
                        <a:latin typeface="Calibri"/>
                        <a:ea typeface="Times New Roman"/>
                        <a:cs typeface="Times New Roman"/>
                      </a:endParaRPr>
                    </a:p>
                  </a:txBody>
                  <a:tcPr marL="37432" marR="37432" marT="37432" marB="37432"/>
                </a:tc>
                <a:tc>
                  <a:txBody>
                    <a:bodyPr/>
                    <a:lstStyle/>
                    <a:p>
                      <a:pPr>
                        <a:lnSpc>
                          <a:spcPct val="115000"/>
                        </a:lnSpc>
                      </a:pPr>
                      <a:r>
                        <a:rPr lang="es-PE" sz="1600">
                          <a:effectLst/>
                        </a:rPr>
                        <a:t>Producimos petróleo y productos de gasolina</a:t>
                      </a:r>
                      <a:endParaRPr lang="es-PE" sz="1600">
                        <a:effectLst/>
                        <a:latin typeface="Calibri"/>
                        <a:ea typeface="Times New Roman"/>
                        <a:cs typeface="Times New Roman"/>
                      </a:endParaRPr>
                    </a:p>
                  </a:txBody>
                  <a:tcPr marL="37432" marR="37432" marT="37432" marB="37432"/>
                </a:tc>
                <a:tc>
                  <a:txBody>
                    <a:bodyPr/>
                    <a:lstStyle/>
                    <a:p>
                      <a:pPr>
                        <a:lnSpc>
                          <a:spcPct val="115000"/>
                        </a:lnSpc>
                      </a:pPr>
                      <a:r>
                        <a:rPr lang="es-PE" sz="1600">
                          <a:effectLst/>
                        </a:rPr>
                        <a:t>Vendemos combustible para empresas y personas</a:t>
                      </a:r>
                      <a:endParaRPr lang="es-PE" sz="1600">
                        <a:effectLst/>
                        <a:latin typeface="Calibri"/>
                        <a:ea typeface="Times New Roman"/>
                        <a:cs typeface="Times New Roman"/>
                      </a:endParaRPr>
                    </a:p>
                  </a:txBody>
                  <a:tcPr marL="37432" marR="37432" marT="37432" marB="37432"/>
                </a:tc>
                <a:tc>
                  <a:txBody>
                    <a:bodyPr/>
                    <a:lstStyle/>
                    <a:p>
                      <a:pPr>
                        <a:lnSpc>
                          <a:spcPct val="115000"/>
                        </a:lnSpc>
                      </a:pPr>
                      <a:r>
                        <a:rPr lang="es-PE" sz="1600" dirty="0">
                          <a:effectLst/>
                        </a:rPr>
                        <a:t>Ofrecemos varios tipos de energía segura y rentable.</a:t>
                      </a:r>
                      <a:endParaRPr lang="es-PE" sz="1600" dirty="0">
                        <a:effectLst/>
                        <a:latin typeface="Calibri"/>
                        <a:ea typeface="Times New Roman"/>
                        <a:cs typeface="Times New Roman"/>
                      </a:endParaRPr>
                    </a:p>
                  </a:txBody>
                  <a:tcPr marL="37432" marR="37432" marT="37432" marB="37432"/>
                </a:tc>
              </a:tr>
              <a:tr h="999521">
                <a:tc>
                  <a:txBody>
                    <a:bodyPr/>
                    <a:lstStyle/>
                    <a:p>
                      <a:pPr>
                        <a:lnSpc>
                          <a:spcPct val="115000"/>
                        </a:lnSpc>
                      </a:pPr>
                      <a:r>
                        <a:rPr lang="es-PE" sz="1600">
                          <a:effectLst/>
                        </a:rPr>
                        <a:t>Levi Strauss</a:t>
                      </a:r>
                      <a:endParaRPr lang="es-PE" sz="1600">
                        <a:effectLst/>
                        <a:latin typeface="Calibri"/>
                        <a:ea typeface="Times New Roman"/>
                        <a:cs typeface="Times New Roman"/>
                      </a:endParaRPr>
                    </a:p>
                  </a:txBody>
                  <a:tcPr marL="37432" marR="37432" marT="37432" marB="37432"/>
                </a:tc>
                <a:tc>
                  <a:txBody>
                    <a:bodyPr/>
                    <a:lstStyle/>
                    <a:p>
                      <a:pPr>
                        <a:lnSpc>
                          <a:spcPct val="115000"/>
                        </a:lnSpc>
                      </a:pPr>
                      <a:r>
                        <a:rPr lang="es-PE" sz="1600">
                          <a:effectLst/>
                        </a:rPr>
                        <a:t>Se fabrican pantalones de mezclilla</a:t>
                      </a:r>
                      <a:endParaRPr lang="es-PE" sz="1600">
                        <a:effectLst/>
                        <a:latin typeface="Calibri"/>
                        <a:ea typeface="Times New Roman"/>
                        <a:cs typeface="Times New Roman"/>
                      </a:endParaRPr>
                    </a:p>
                  </a:txBody>
                  <a:tcPr marL="37432" marR="37432" marT="37432" marB="37432"/>
                </a:tc>
                <a:tc>
                  <a:txBody>
                    <a:bodyPr/>
                    <a:lstStyle/>
                    <a:p>
                      <a:pPr>
                        <a:lnSpc>
                          <a:spcPct val="115000"/>
                        </a:lnSpc>
                      </a:pPr>
                      <a:r>
                        <a:rPr lang="es-PE" sz="1600">
                          <a:effectLst/>
                        </a:rPr>
                        <a:t>Vendemos ropa durable y resistente</a:t>
                      </a:r>
                      <a:endParaRPr lang="es-PE" sz="1600">
                        <a:effectLst/>
                        <a:latin typeface="Calibri"/>
                        <a:ea typeface="Times New Roman"/>
                        <a:cs typeface="Times New Roman"/>
                      </a:endParaRPr>
                    </a:p>
                  </a:txBody>
                  <a:tcPr marL="37432" marR="37432" marT="37432" marB="37432"/>
                </a:tc>
                <a:tc>
                  <a:txBody>
                    <a:bodyPr/>
                    <a:lstStyle/>
                    <a:p>
                      <a:pPr>
                        <a:lnSpc>
                          <a:spcPct val="115000"/>
                        </a:lnSpc>
                      </a:pPr>
                      <a:r>
                        <a:rPr lang="es-PE" sz="1600">
                          <a:effectLst/>
                        </a:rPr>
                        <a:t>Ofrecemos comodidad y durabilidad en ropa de vestir.</a:t>
                      </a:r>
                      <a:endParaRPr lang="es-PE" sz="1600">
                        <a:effectLst/>
                        <a:latin typeface="Calibri"/>
                        <a:ea typeface="Times New Roman"/>
                        <a:cs typeface="Times New Roman"/>
                      </a:endParaRPr>
                    </a:p>
                  </a:txBody>
                  <a:tcPr marL="37432" marR="37432" marT="37432" marB="37432"/>
                </a:tc>
              </a:tr>
              <a:tr h="708522">
                <a:tc>
                  <a:txBody>
                    <a:bodyPr/>
                    <a:lstStyle/>
                    <a:p>
                      <a:pPr>
                        <a:lnSpc>
                          <a:spcPct val="115000"/>
                        </a:lnSpc>
                      </a:pPr>
                      <a:r>
                        <a:rPr lang="es-PE" sz="1600">
                          <a:effectLst/>
                        </a:rPr>
                        <a:t>Xerox</a:t>
                      </a:r>
                      <a:endParaRPr lang="es-PE" sz="1600">
                        <a:effectLst/>
                        <a:latin typeface="Calibri"/>
                        <a:ea typeface="Times New Roman"/>
                        <a:cs typeface="Times New Roman"/>
                      </a:endParaRPr>
                    </a:p>
                  </a:txBody>
                  <a:tcPr marL="37432" marR="37432" marT="37432" marB="37432"/>
                </a:tc>
                <a:tc>
                  <a:txBody>
                    <a:bodyPr/>
                    <a:lstStyle/>
                    <a:p>
                      <a:pPr>
                        <a:lnSpc>
                          <a:spcPct val="115000"/>
                        </a:lnSpc>
                      </a:pPr>
                      <a:r>
                        <a:rPr lang="es-PE" sz="1600">
                          <a:effectLst/>
                        </a:rPr>
                        <a:t>Fabricamos copidoras</a:t>
                      </a:r>
                      <a:endParaRPr lang="es-PE" sz="1600">
                        <a:effectLst/>
                        <a:latin typeface="Calibri"/>
                        <a:ea typeface="Times New Roman"/>
                        <a:cs typeface="Times New Roman"/>
                      </a:endParaRPr>
                    </a:p>
                  </a:txBody>
                  <a:tcPr marL="37432" marR="37432" marT="37432" marB="37432"/>
                </a:tc>
                <a:tc>
                  <a:txBody>
                    <a:bodyPr/>
                    <a:lstStyle/>
                    <a:p>
                      <a:pPr>
                        <a:lnSpc>
                          <a:spcPct val="115000"/>
                        </a:lnSpc>
                      </a:pPr>
                      <a:r>
                        <a:rPr lang="es-PE" sz="1600">
                          <a:effectLst/>
                        </a:rPr>
                        <a:t>Vendemos aparatos para las oficinas</a:t>
                      </a:r>
                      <a:endParaRPr lang="es-PE" sz="1600">
                        <a:effectLst/>
                        <a:latin typeface="Calibri"/>
                        <a:ea typeface="Times New Roman"/>
                        <a:cs typeface="Times New Roman"/>
                      </a:endParaRPr>
                    </a:p>
                  </a:txBody>
                  <a:tcPr marL="37432" marR="37432" marT="37432" marB="37432"/>
                </a:tc>
                <a:tc>
                  <a:txBody>
                    <a:bodyPr/>
                    <a:lstStyle/>
                    <a:p>
                      <a:pPr>
                        <a:lnSpc>
                          <a:spcPct val="115000"/>
                        </a:lnSpc>
                      </a:pPr>
                      <a:r>
                        <a:rPr lang="es-PE" sz="1600">
                          <a:effectLst/>
                        </a:rPr>
                        <a:t>Automatizamos las oficinas,</a:t>
                      </a:r>
                      <a:endParaRPr lang="es-PE" sz="1600">
                        <a:effectLst/>
                        <a:latin typeface="Calibri"/>
                        <a:ea typeface="Times New Roman"/>
                        <a:cs typeface="Times New Roman"/>
                      </a:endParaRPr>
                    </a:p>
                  </a:txBody>
                  <a:tcPr marL="37432" marR="37432" marT="37432" marB="37432"/>
                </a:tc>
              </a:tr>
              <a:tr h="708522">
                <a:tc>
                  <a:txBody>
                    <a:bodyPr/>
                    <a:lstStyle/>
                    <a:p>
                      <a:pPr>
                        <a:lnSpc>
                          <a:spcPct val="115000"/>
                        </a:lnSpc>
                      </a:pPr>
                      <a:r>
                        <a:rPr lang="es-PE" sz="1600">
                          <a:effectLst/>
                        </a:rPr>
                        <a:t>Kodak</a:t>
                      </a:r>
                      <a:endParaRPr lang="es-PE" sz="1600">
                        <a:effectLst/>
                        <a:latin typeface="Calibri"/>
                        <a:ea typeface="Times New Roman"/>
                        <a:cs typeface="Times New Roman"/>
                      </a:endParaRPr>
                    </a:p>
                  </a:txBody>
                  <a:tcPr marL="37432" marR="37432" marT="37432" marB="37432"/>
                </a:tc>
                <a:tc>
                  <a:txBody>
                    <a:bodyPr/>
                    <a:lstStyle/>
                    <a:p>
                      <a:pPr>
                        <a:lnSpc>
                          <a:spcPct val="115000"/>
                        </a:lnSpc>
                      </a:pPr>
                      <a:r>
                        <a:rPr lang="es-PE" sz="1600">
                          <a:effectLst/>
                        </a:rPr>
                        <a:t>Fabricamos cámaras y películas</a:t>
                      </a:r>
                      <a:endParaRPr lang="es-PE" sz="1600">
                        <a:effectLst/>
                        <a:latin typeface="Calibri"/>
                        <a:ea typeface="Times New Roman"/>
                        <a:cs typeface="Times New Roman"/>
                      </a:endParaRPr>
                    </a:p>
                  </a:txBody>
                  <a:tcPr marL="37432" marR="37432" marT="37432" marB="37432"/>
                </a:tc>
                <a:tc>
                  <a:txBody>
                    <a:bodyPr/>
                    <a:lstStyle/>
                    <a:p>
                      <a:pPr>
                        <a:lnSpc>
                          <a:spcPct val="115000"/>
                        </a:lnSpc>
                      </a:pPr>
                      <a:r>
                        <a:rPr lang="es-PE" sz="1600">
                          <a:effectLst/>
                        </a:rPr>
                        <a:t>Vendemos aparatos para fotografía</a:t>
                      </a:r>
                      <a:endParaRPr lang="es-PE" sz="1600">
                        <a:effectLst/>
                        <a:latin typeface="Calibri"/>
                        <a:ea typeface="Times New Roman"/>
                        <a:cs typeface="Times New Roman"/>
                      </a:endParaRPr>
                    </a:p>
                  </a:txBody>
                  <a:tcPr marL="37432" marR="37432" marT="37432" marB="37432"/>
                </a:tc>
                <a:tc>
                  <a:txBody>
                    <a:bodyPr/>
                    <a:lstStyle/>
                    <a:p>
                      <a:pPr>
                        <a:lnSpc>
                          <a:spcPct val="115000"/>
                        </a:lnSpc>
                      </a:pPr>
                      <a:r>
                        <a:rPr lang="es-PE" sz="1600">
                          <a:effectLst/>
                        </a:rPr>
                        <a:t>Ayudamos a conservar los momentos memorables</a:t>
                      </a:r>
                      <a:endParaRPr lang="es-PE" sz="1600">
                        <a:effectLst/>
                        <a:latin typeface="Calibri"/>
                        <a:ea typeface="Times New Roman"/>
                        <a:cs typeface="Times New Roman"/>
                      </a:endParaRPr>
                    </a:p>
                  </a:txBody>
                  <a:tcPr marL="37432" marR="37432" marT="37432" marB="37432"/>
                </a:tc>
              </a:tr>
              <a:tr h="999521">
                <a:tc>
                  <a:txBody>
                    <a:bodyPr/>
                    <a:lstStyle/>
                    <a:p>
                      <a:pPr>
                        <a:lnSpc>
                          <a:spcPct val="115000"/>
                        </a:lnSpc>
                      </a:pPr>
                      <a:r>
                        <a:rPr lang="es-PE" sz="1600">
                          <a:effectLst/>
                        </a:rPr>
                        <a:t>Revlon</a:t>
                      </a:r>
                      <a:endParaRPr lang="es-PE" sz="1600">
                        <a:effectLst/>
                        <a:latin typeface="Calibri"/>
                        <a:ea typeface="Times New Roman"/>
                        <a:cs typeface="Times New Roman"/>
                      </a:endParaRPr>
                    </a:p>
                  </a:txBody>
                  <a:tcPr marL="37432" marR="37432" marT="37432" marB="37432"/>
                </a:tc>
                <a:tc>
                  <a:txBody>
                    <a:bodyPr/>
                    <a:lstStyle/>
                    <a:p>
                      <a:pPr>
                        <a:lnSpc>
                          <a:spcPct val="115000"/>
                        </a:lnSpc>
                      </a:pPr>
                      <a:r>
                        <a:rPr lang="es-PE" sz="1600" dirty="0">
                          <a:effectLst/>
                        </a:rPr>
                        <a:t>Producimos </a:t>
                      </a:r>
                      <a:r>
                        <a:rPr lang="es-PE" sz="1600" dirty="0" smtClean="0">
                          <a:effectLst/>
                        </a:rPr>
                        <a:t>cosméticos</a:t>
                      </a:r>
                    </a:p>
                    <a:p>
                      <a:pPr>
                        <a:lnSpc>
                          <a:spcPct val="115000"/>
                        </a:lnSpc>
                      </a:pPr>
                      <a:endParaRPr lang="es-PE" sz="1600" dirty="0">
                        <a:effectLst/>
                        <a:latin typeface="Calibri"/>
                        <a:ea typeface="Times New Roman"/>
                        <a:cs typeface="Times New Roman"/>
                      </a:endParaRPr>
                    </a:p>
                  </a:txBody>
                  <a:tcPr marL="37432" marR="37432" marT="37432" marB="37432"/>
                </a:tc>
                <a:tc>
                  <a:txBody>
                    <a:bodyPr/>
                    <a:lstStyle/>
                    <a:p>
                      <a:pPr>
                        <a:lnSpc>
                          <a:spcPct val="115000"/>
                        </a:lnSpc>
                      </a:pPr>
                      <a:r>
                        <a:rPr lang="es-PE" sz="1600">
                          <a:effectLst/>
                        </a:rPr>
                        <a:t>Vendemos articulos para el arreglo personal</a:t>
                      </a:r>
                      <a:endParaRPr lang="es-PE" sz="1600">
                        <a:effectLst/>
                        <a:latin typeface="Calibri"/>
                        <a:ea typeface="Times New Roman"/>
                        <a:cs typeface="Times New Roman"/>
                      </a:endParaRPr>
                    </a:p>
                  </a:txBody>
                  <a:tcPr marL="37432" marR="37432" marT="37432" marB="37432"/>
                </a:tc>
                <a:tc>
                  <a:txBody>
                    <a:bodyPr/>
                    <a:lstStyle/>
                    <a:p>
                      <a:pPr>
                        <a:lnSpc>
                          <a:spcPct val="115000"/>
                        </a:lnSpc>
                      </a:pPr>
                      <a:r>
                        <a:rPr lang="es-PE" sz="1600" dirty="0">
                          <a:effectLst/>
                        </a:rPr>
                        <a:t>Ofrecemos esperanzas y sueños. (Según palabras de su fundador).</a:t>
                      </a:r>
                      <a:endParaRPr lang="es-PE" sz="1600" dirty="0">
                        <a:effectLst/>
                        <a:latin typeface="Calibri"/>
                        <a:ea typeface="Times New Roman"/>
                        <a:cs typeface="Times New Roman"/>
                      </a:endParaRPr>
                    </a:p>
                  </a:txBody>
                  <a:tcPr marL="37432" marR="37432" marT="37432" marB="37432"/>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2843808" y="243959"/>
            <a:ext cx="5256584" cy="523220"/>
          </a:xfrm>
          <a:prstGeom prst="rect">
            <a:avLst/>
          </a:prstGeom>
        </p:spPr>
        <p:txBody>
          <a:bodyPr wrap="square">
            <a:spAutoFit/>
          </a:bodyPr>
          <a:lstStyle/>
          <a:p>
            <a:r>
              <a:rPr lang="es-PE" sz="2800" dirty="0">
                <a:solidFill>
                  <a:schemeClr val="bg1"/>
                </a:solidFill>
                <a:latin typeface="Calibri"/>
                <a:ea typeface="Times New Roman"/>
                <a:cs typeface="Times New Roman"/>
              </a:rPr>
              <a:t>Algunos casos</a:t>
            </a:r>
            <a:endParaRPr lang="es-PE" sz="2800" dirty="0">
              <a:solidFill>
                <a:schemeClr val="bg1"/>
              </a:solidFill>
            </a:endParaRPr>
          </a:p>
        </p:txBody>
      </p:sp>
    </p:spTree>
    <p:extLst>
      <p:ext uri="{BB962C8B-B14F-4D97-AF65-F5344CB8AC3E}">
        <p14:creationId xmlns:p14="http://schemas.microsoft.com/office/powerpoint/2010/main" val="2950790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683568" y="2227403"/>
            <a:ext cx="7772400" cy="1780108"/>
          </a:xfrm>
        </p:spPr>
        <p:txBody>
          <a:bodyPr>
            <a:noAutofit/>
          </a:bodyPr>
          <a:lstStyle/>
          <a:p>
            <a:r>
              <a:rPr lang="es-ES" sz="4800" b="1" dirty="0">
                <a:solidFill>
                  <a:schemeClr val="tx2">
                    <a:lumMod val="85000"/>
                    <a:lumOff val="15000"/>
                  </a:schemeClr>
                </a:solidFill>
                <a:effectLst>
                  <a:outerShdw blurRad="38100" dist="38100" dir="2700000" algn="tl">
                    <a:srgbClr val="000000">
                      <a:alpha val="43137"/>
                    </a:srgbClr>
                  </a:outerShdw>
                </a:effectLst>
                <a:latin typeface="Tempus Sans ITC" pitchFamily="82" charset="0"/>
              </a:rPr>
              <a:t>"La mejor publicidad es la que hacen los clientes satisfechos". </a:t>
            </a:r>
            <a:r>
              <a:rPr lang="es-PE" sz="4800" b="1" dirty="0">
                <a:solidFill>
                  <a:schemeClr val="tx2">
                    <a:lumMod val="85000"/>
                    <a:lumOff val="15000"/>
                  </a:schemeClr>
                </a:solidFill>
                <a:effectLst>
                  <a:outerShdw blurRad="38100" dist="38100" dir="2700000" algn="tl">
                    <a:srgbClr val="000000">
                      <a:alpha val="43137"/>
                    </a:srgbClr>
                  </a:outerShdw>
                </a:effectLst>
                <a:latin typeface="Tempus Sans ITC" pitchFamily="82" charset="0"/>
              </a:rPr>
              <a:t/>
            </a:r>
            <a:br>
              <a:rPr lang="es-PE" sz="4800" b="1" dirty="0">
                <a:solidFill>
                  <a:schemeClr val="tx2">
                    <a:lumMod val="85000"/>
                    <a:lumOff val="15000"/>
                  </a:schemeClr>
                </a:solidFill>
                <a:effectLst>
                  <a:outerShdw blurRad="38100" dist="38100" dir="2700000" algn="tl">
                    <a:srgbClr val="000000">
                      <a:alpha val="43137"/>
                    </a:srgbClr>
                  </a:outerShdw>
                </a:effectLst>
                <a:latin typeface="Tempus Sans ITC" pitchFamily="82" charset="0"/>
              </a:rPr>
            </a:br>
            <a:endParaRPr lang="es-PE" sz="4800" b="1" dirty="0">
              <a:solidFill>
                <a:schemeClr val="tx2">
                  <a:lumMod val="85000"/>
                  <a:lumOff val="15000"/>
                </a:schemeClr>
              </a:solidFill>
              <a:effectLst>
                <a:outerShdw blurRad="38100" dist="38100" dir="2700000" algn="tl">
                  <a:srgbClr val="000000">
                    <a:alpha val="43137"/>
                  </a:srgbClr>
                </a:outerShdw>
              </a:effectLst>
              <a:latin typeface="Tempus Sans ITC" pitchFamily="82" charset="0"/>
            </a:endParaRPr>
          </a:p>
        </p:txBody>
      </p:sp>
      <p:sp>
        <p:nvSpPr>
          <p:cNvPr id="6" name="5 Subtítulo"/>
          <p:cNvSpPr>
            <a:spLocks noGrp="1"/>
          </p:cNvSpPr>
          <p:nvPr>
            <p:ph type="subTitle" idx="1"/>
          </p:nvPr>
        </p:nvSpPr>
        <p:spPr>
          <a:xfrm>
            <a:off x="1568299" y="3933056"/>
            <a:ext cx="6400800" cy="1473200"/>
          </a:xfrm>
        </p:spPr>
        <p:txBody>
          <a:bodyPr>
            <a:noAutofit/>
          </a:bodyPr>
          <a:lstStyle/>
          <a:p>
            <a:r>
              <a:rPr lang="es-PE" sz="8800" dirty="0" smtClean="0">
                <a:solidFill>
                  <a:schemeClr val="tx2">
                    <a:lumMod val="85000"/>
                    <a:lumOff val="15000"/>
                  </a:schemeClr>
                </a:solidFill>
              </a:rPr>
              <a:t>GRACIASS….</a:t>
            </a:r>
            <a:endParaRPr lang="es-PE" sz="8800" dirty="0">
              <a:solidFill>
                <a:schemeClr val="tx2">
                  <a:lumMod val="85000"/>
                  <a:lumOff val="15000"/>
                </a:scheme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6228184" y="3117457"/>
            <a:ext cx="1721946" cy="369332"/>
          </a:xfrm>
          <a:prstGeom prst="rect">
            <a:avLst/>
          </a:prstGeom>
        </p:spPr>
        <p:txBody>
          <a:bodyPr wrap="none">
            <a:spAutoFit/>
          </a:bodyPr>
          <a:lstStyle/>
          <a:p>
            <a:r>
              <a:rPr lang="es-ES" b="1" dirty="0"/>
              <a:t>PHILIP KOTLER</a:t>
            </a:r>
            <a:r>
              <a:rPr lang="es-ES" dirty="0"/>
              <a:t> </a:t>
            </a:r>
            <a:endParaRPr lang="es-PE" dirty="0"/>
          </a:p>
        </p:txBody>
      </p:sp>
    </p:spTree>
    <p:extLst>
      <p:ext uri="{BB962C8B-B14F-4D97-AF65-F5344CB8AC3E}">
        <p14:creationId xmlns:p14="http://schemas.microsoft.com/office/powerpoint/2010/main" val="3664237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Evolución de la organización del departamento de marketing II"/>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2255012"/>
            <a:ext cx="7344815" cy="4270331"/>
          </a:xfrm>
          <a:prstGeom prst="rect">
            <a:avLst/>
          </a:prstGeom>
          <a:noFill/>
          <a:ln>
            <a:noFill/>
          </a:ln>
        </p:spPr>
      </p:pic>
      <p:sp>
        <p:nvSpPr>
          <p:cNvPr id="5" name="2 Título"/>
          <p:cNvSpPr>
            <a:spLocks noGrp="1"/>
          </p:cNvSpPr>
          <p:nvPr>
            <p:ph type="title"/>
          </p:nvPr>
        </p:nvSpPr>
        <p:spPr/>
        <p:txBody>
          <a:bodyPr>
            <a:normAutofit fontScale="90000"/>
          </a:bodyPr>
          <a:lstStyle/>
          <a:p>
            <a:r>
              <a:rPr lang="es-PE" b="1" dirty="0" smtClean="0"/>
              <a:t>ORGANIZACIÓN DEL DEPARTAMENTO DE MARKETING</a:t>
            </a:r>
            <a:endParaRPr lang="es-PE" b="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775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PE" dirty="0" smtClean="0"/>
              <a:t>Funciones principales del departamento de MARKETING.</a:t>
            </a:r>
            <a:endParaRPr lang="es-PE" dirty="0"/>
          </a:p>
        </p:txBody>
      </p:sp>
      <p:sp>
        <p:nvSpPr>
          <p:cNvPr id="4" name="3 Marcador de contenido"/>
          <p:cNvSpPr>
            <a:spLocks noGrp="1"/>
          </p:cNvSpPr>
          <p:nvPr>
            <p:ph idx="1"/>
          </p:nvPr>
        </p:nvSpPr>
        <p:spPr>
          <a:xfrm>
            <a:off x="872067" y="2675467"/>
            <a:ext cx="7408333" cy="3108543"/>
          </a:xfrm>
          <a:prstGeom prst="rect">
            <a:avLst/>
          </a:prstGeom>
        </p:spPr>
        <p:txBody>
          <a:bodyPr>
            <a:spAutoFit/>
          </a:bodyPr>
          <a:lstStyle/>
          <a:p>
            <a:pPr marL="457200" indent="-457200">
              <a:buFont typeface="+mj-lt"/>
              <a:buAutoNum type="arabicPeriod"/>
            </a:pPr>
            <a:r>
              <a:rPr lang="es-PE" sz="2800" dirty="0" smtClean="0"/>
              <a:t> Investigación de mercado.</a:t>
            </a:r>
          </a:p>
          <a:p>
            <a:pPr marL="457200" indent="-457200">
              <a:buFont typeface="+mj-lt"/>
              <a:buAutoNum type="arabicPeriod"/>
            </a:pPr>
            <a:r>
              <a:rPr lang="es-PE" sz="2800" dirty="0" smtClean="0"/>
              <a:t> Analizar la empresa.</a:t>
            </a:r>
          </a:p>
          <a:p>
            <a:pPr marL="457200" indent="-457200">
              <a:buFont typeface="+mj-lt"/>
              <a:buAutoNum type="arabicPeriod"/>
            </a:pPr>
            <a:r>
              <a:rPr lang="es-PE" sz="2800" dirty="0" smtClean="0"/>
              <a:t>Fijación de precio del producto o servicio.</a:t>
            </a:r>
          </a:p>
          <a:p>
            <a:pPr marL="457200" indent="-457200">
              <a:buFont typeface="+mj-lt"/>
              <a:buAutoNum type="arabicPeriod"/>
            </a:pPr>
            <a:r>
              <a:rPr lang="es-PE" sz="2800" dirty="0" smtClean="0"/>
              <a:t> Investigación y desarrollo.</a:t>
            </a:r>
          </a:p>
          <a:p>
            <a:pPr marL="457200" indent="-457200">
              <a:buFont typeface="+mj-lt"/>
              <a:buAutoNum type="arabicPeriod"/>
            </a:pPr>
            <a:r>
              <a:rPr lang="es-PE" sz="2800" dirty="0" smtClean="0"/>
              <a:t> Elección de las estrategias de comunicación.</a:t>
            </a:r>
          </a:p>
          <a:p>
            <a:pPr marL="457200" indent="-457200">
              <a:buFont typeface="+mj-lt"/>
              <a:buAutoNum type="arabicPeriod"/>
            </a:pPr>
            <a:r>
              <a:rPr lang="es-PE" sz="2800" dirty="0" smtClean="0"/>
              <a:t>Controlar la distribución.</a:t>
            </a:r>
            <a:endParaRPr lang="es-PE"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841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just">
              <a:buNone/>
            </a:pPr>
            <a:r>
              <a:rPr lang="es-PE" sz="2800" b="1" dirty="0">
                <a:latin typeface="Arial Narrow" pitchFamily="34" charset="0"/>
              </a:rPr>
              <a:t>La Evolución del Departamento de Marketing</a:t>
            </a:r>
            <a:endParaRPr lang="es-PE" sz="2800" dirty="0">
              <a:latin typeface="Arial Narrow" pitchFamily="34" charset="0"/>
            </a:endParaRPr>
          </a:p>
          <a:p>
            <a:pPr marL="0" indent="0" algn="just">
              <a:buNone/>
            </a:pPr>
            <a:r>
              <a:rPr lang="es-PE" sz="2800" dirty="0">
                <a:latin typeface="Arial Narrow" pitchFamily="34" charset="0"/>
              </a:rPr>
              <a:t>El moderno departamento de marketing es el producto de una larga evolución, </a:t>
            </a:r>
            <a:r>
              <a:rPr lang="es-PE" sz="2800" dirty="0" smtClean="0">
                <a:latin typeface="Arial Narrow" pitchFamily="34" charset="0"/>
              </a:rPr>
              <a:t>se distinguen cinco etapas:</a:t>
            </a:r>
            <a:endParaRPr lang="es-PE" sz="2800" dirty="0">
              <a:latin typeface="Arial Narrow" pitchFamily="34" charset="0"/>
            </a:endParaRPr>
          </a:p>
        </p:txBody>
      </p:sp>
      <p:sp>
        <p:nvSpPr>
          <p:cNvPr id="2" name="1 Título"/>
          <p:cNvSpPr>
            <a:spLocks noGrp="1"/>
          </p:cNvSpPr>
          <p:nvPr>
            <p:ph type="title"/>
          </p:nvPr>
        </p:nvSpPr>
        <p:spPr/>
        <p:txBody>
          <a:bodyPr>
            <a:noAutofit/>
          </a:bodyPr>
          <a:lstStyle/>
          <a:p>
            <a:r>
              <a:rPr lang="es-PE" sz="2800" b="1" dirty="0"/>
              <a:t>ORGANIZACIÓN DEL DEPARTAMENTO DE </a:t>
            </a:r>
            <a:r>
              <a:rPr lang="es-PE" sz="2800" b="1" dirty="0" smtClean="0"/>
              <a:t>MARKETING.</a:t>
            </a:r>
            <a:r>
              <a:rPr lang="es-PE" sz="2800" dirty="0"/>
              <a:t/>
            </a:r>
            <a:br>
              <a:rPr lang="es-PE" sz="2800" dirty="0"/>
            </a:br>
            <a:endParaRPr lang="es-PE"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4725144"/>
            <a:ext cx="2819400" cy="1619250"/>
          </a:xfrm>
          <a:prstGeom prst="rect">
            <a:avLst/>
          </a:prstGeom>
        </p:spPr>
      </p:pic>
    </p:spTree>
    <p:extLst>
      <p:ext uri="{BB962C8B-B14F-4D97-AF65-F5344CB8AC3E}">
        <p14:creationId xmlns:p14="http://schemas.microsoft.com/office/powerpoint/2010/main" val="2129492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55576" y="2420888"/>
            <a:ext cx="7408333" cy="864096"/>
          </a:xfrm>
        </p:spPr>
        <p:txBody>
          <a:bodyPr/>
          <a:lstStyle/>
          <a:p>
            <a:pPr marL="0" indent="0">
              <a:buNone/>
            </a:pPr>
            <a:r>
              <a:rPr lang="es-PE" dirty="0">
                <a:latin typeface="Arial Narrow" pitchFamily="34" charset="0"/>
              </a:rPr>
              <a:t>Todas las empresas empiezan con cinco funciones </a:t>
            </a:r>
            <a:r>
              <a:rPr lang="es-PE" dirty="0" smtClean="0">
                <a:latin typeface="Arial Narrow" pitchFamily="34" charset="0"/>
              </a:rPr>
              <a:t>básicas:</a:t>
            </a:r>
            <a:endParaRPr lang="es-PE" dirty="0">
              <a:latin typeface="Arial Narrow" pitchFamily="34" charset="0"/>
            </a:endParaRPr>
          </a:p>
        </p:txBody>
      </p:sp>
      <p:sp>
        <p:nvSpPr>
          <p:cNvPr id="3" name="2 Título"/>
          <p:cNvSpPr>
            <a:spLocks noGrp="1"/>
          </p:cNvSpPr>
          <p:nvPr>
            <p:ph type="title"/>
          </p:nvPr>
        </p:nvSpPr>
        <p:spPr>
          <a:xfrm>
            <a:off x="558800" y="548680"/>
            <a:ext cx="8229600" cy="1252728"/>
          </a:xfrm>
        </p:spPr>
        <p:txBody>
          <a:bodyPr>
            <a:normAutofit/>
          </a:bodyPr>
          <a:lstStyle/>
          <a:p>
            <a:r>
              <a:rPr lang="es-PE" sz="3200" b="1" dirty="0" smtClean="0"/>
              <a:t>I). DEPARTAMENTO </a:t>
            </a:r>
            <a:r>
              <a:rPr lang="es-PE" sz="3200" b="1" dirty="0"/>
              <a:t>DE VENTAS SIMPLE.</a:t>
            </a:r>
            <a:r>
              <a:rPr lang="es-PE" sz="3200" dirty="0"/>
              <a:t/>
            </a:r>
            <a:br>
              <a:rPr lang="es-PE" sz="3200" dirty="0"/>
            </a:br>
            <a:endParaRPr lang="es-PE" sz="3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Diagrama"/>
          <p:cNvGraphicFramePr/>
          <p:nvPr>
            <p:extLst>
              <p:ext uri="{D42A27DB-BD31-4B8C-83A1-F6EECF244321}">
                <p14:modId xmlns:p14="http://schemas.microsoft.com/office/powerpoint/2010/main" val="416782611"/>
              </p:ext>
            </p:extLst>
          </p:nvPr>
        </p:nvGraphicFramePr>
        <p:xfrm>
          <a:off x="683568" y="3068960"/>
          <a:ext cx="7920880" cy="18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827584" y="5013176"/>
            <a:ext cx="7344816" cy="1015663"/>
          </a:xfrm>
          <a:prstGeom prst="rect">
            <a:avLst/>
          </a:prstGeom>
        </p:spPr>
        <p:txBody>
          <a:bodyPr wrap="square">
            <a:spAutoFit/>
          </a:bodyPr>
          <a:lstStyle/>
          <a:p>
            <a:pPr algn="just"/>
            <a:r>
              <a:rPr lang="es-PE" sz="2000" dirty="0">
                <a:latin typeface="Arial Narrow" pitchFamily="34" charset="0"/>
              </a:rPr>
              <a:t>Cuando la empresa necesita investigaciones de mercado o de publicidad, el director de ventas gestiona igualmente estas funciones.</a:t>
            </a:r>
          </a:p>
          <a:p>
            <a:pPr algn="just"/>
            <a:r>
              <a:rPr lang="es-PE" sz="2000" dirty="0">
                <a:latin typeface="Arial Narrow" pitchFamily="34" charset="0"/>
              </a:rPr>
              <a:t> </a:t>
            </a:r>
          </a:p>
        </p:txBody>
      </p:sp>
    </p:spTree>
    <p:extLst>
      <p:ext uri="{BB962C8B-B14F-4D97-AF65-F5344CB8AC3E}">
        <p14:creationId xmlns:p14="http://schemas.microsoft.com/office/powerpoint/2010/main" val="3544462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58801" y="2348880"/>
            <a:ext cx="8333680" cy="4176464"/>
          </a:xfrm>
        </p:spPr>
        <p:txBody>
          <a:bodyPr>
            <a:normAutofit fontScale="92500" lnSpcReduction="20000"/>
          </a:bodyPr>
          <a:lstStyle/>
          <a:p>
            <a:pPr marL="0" indent="0" algn="just">
              <a:buNone/>
            </a:pPr>
            <a:r>
              <a:rPr lang="es-PE" dirty="0">
                <a:latin typeface="Arial Narrow" pitchFamily="34" charset="0"/>
              </a:rPr>
              <a:t>A </a:t>
            </a:r>
            <a:r>
              <a:rPr lang="es-PE" b="1" dirty="0">
                <a:latin typeface="Arial Narrow" pitchFamily="34" charset="0"/>
              </a:rPr>
              <a:t> </a:t>
            </a:r>
            <a:r>
              <a:rPr lang="es-PE" dirty="0">
                <a:latin typeface="Arial Narrow" pitchFamily="34" charset="0"/>
              </a:rPr>
              <a:t>medida que la empresa se expande para servir a nuevos consumidores o áreas geográficas, necesita fortalecer ciertas funciones de marketing diferentes de la de ventas</a:t>
            </a:r>
            <a:r>
              <a:rPr lang="es-PE" dirty="0" smtClean="0">
                <a:latin typeface="Arial Narrow" pitchFamily="34" charset="0"/>
              </a:rPr>
              <a:t>.</a:t>
            </a:r>
          </a:p>
          <a:p>
            <a:pPr marL="0" indent="0">
              <a:buNone/>
            </a:pPr>
            <a:r>
              <a:rPr lang="es-PE" dirty="0" smtClean="0">
                <a:latin typeface="Arial Narrow" pitchFamily="34" charset="0"/>
              </a:rPr>
              <a:t>Por </a:t>
            </a:r>
            <a:r>
              <a:rPr lang="es-PE" dirty="0">
                <a:latin typeface="Arial Narrow" pitchFamily="34" charset="0"/>
              </a:rPr>
              <a:t>ejemplo. </a:t>
            </a:r>
          </a:p>
          <a:p>
            <a:pPr algn="just"/>
            <a:r>
              <a:rPr lang="es-PE" b="1" i="1" dirty="0">
                <a:latin typeface="Arial Narrow" pitchFamily="34" charset="0"/>
              </a:rPr>
              <a:t>Una empresa de la Costa Este que planea empezar en el Oeste debe llevar a cabo a priori una investigación de mercado, con objeto de conocer las necesidades de los consumidores y el potencial del mercado. Si abriera un negocio en el Oeste tendría que anunciar su nombre y productos en la zona</a:t>
            </a:r>
            <a:r>
              <a:rPr lang="es-PE" b="1" i="1" dirty="0" smtClean="0">
                <a:latin typeface="Arial Narrow" pitchFamily="34" charset="0"/>
              </a:rPr>
              <a:t>.</a:t>
            </a:r>
          </a:p>
          <a:p>
            <a:pPr algn="just"/>
            <a:endParaRPr lang="es-PE" b="1" i="1" dirty="0" smtClean="0">
              <a:latin typeface="Arial Narrow" pitchFamily="34" charset="0"/>
            </a:endParaRPr>
          </a:p>
          <a:p>
            <a:pPr marL="0" indent="0" algn="just">
              <a:buNone/>
            </a:pPr>
            <a:r>
              <a:rPr lang="es-PE" dirty="0" smtClean="0">
                <a:latin typeface="Arial Narrow" pitchFamily="34" charset="0"/>
              </a:rPr>
              <a:t> </a:t>
            </a:r>
            <a:r>
              <a:rPr lang="es-PE" dirty="0">
                <a:latin typeface="Arial Narrow" pitchFamily="34" charset="0"/>
              </a:rPr>
              <a:t>El director de ventas debería entonces contratar especialistas en el manejo de éstas y de otras actividades de marketing, pudiendo contratar un </a:t>
            </a:r>
            <a:r>
              <a:rPr lang="es-PE" b="1" i="1" dirty="0">
                <a:latin typeface="Arial Narrow" pitchFamily="34" charset="0"/>
              </a:rPr>
              <a:t>director de marketing </a:t>
            </a:r>
            <a:r>
              <a:rPr lang="es-PE" dirty="0">
                <a:latin typeface="Arial Narrow" pitchFamily="34" charset="0"/>
              </a:rPr>
              <a:t>para dirigir estas funciones.</a:t>
            </a:r>
          </a:p>
          <a:p>
            <a:pPr marL="0" indent="0" algn="just">
              <a:buNone/>
            </a:pPr>
            <a:endParaRPr lang="es-PE" dirty="0">
              <a:latin typeface="Arial Narrow" pitchFamily="34" charset="0"/>
            </a:endParaRPr>
          </a:p>
          <a:p>
            <a:pPr algn="just"/>
            <a:endParaRPr lang="es-PE" dirty="0">
              <a:latin typeface="Arial Narrow" pitchFamily="34" charset="0"/>
            </a:endParaRPr>
          </a:p>
        </p:txBody>
      </p:sp>
      <p:sp>
        <p:nvSpPr>
          <p:cNvPr id="3" name="2 Título"/>
          <p:cNvSpPr>
            <a:spLocks noGrp="1"/>
          </p:cNvSpPr>
          <p:nvPr>
            <p:ph type="title"/>
          </p:nvPr>
        </p:nvSpPr>
        <p:spPr>
          <a:xfrm>
            <a:off x="558800" y="497032"/>
            <a:ext cx="8229600" cy="1252728"/>
          </a:xfrm>
        </p:spPr>
        <p:txBody>
          <a:bodyPr>
            <a:noAutofit/>
          </a:bodyPr>
          <a:lstStyle/>
          <a:p>
            <a:r>
              <a:rPr lang="es-PE" sz="2800" b="1" dirty="0" smtClean="0"/>
              <a:t>II).DEPARTAMENTO </a:t>
            </a:r>
            <a:r>
              <a:rPr lang="es-PE" sz="2800" b="1" dirty="0"/>
              <a:t>DE VENTAS CON CIERTAS FUNCIONES DE MARKETING</a:t>
            </a:r>
            <a:r>
              <a:rPr lang="es-PE" sz="2800" dirty="0"/>
              <a:t/>
            </a:r>
            <a:br>
              <a:rPr lang="es-PE" sz="2800" dirty="0"/>
            </a:br>
            <a:r>
              <a:rPr lang="es-PE" sz="2800" b="1" dirty="0"/>
              <a:t>AUXILIAR.</a:t>
            </a:r>
            <a:endParaRPr lang="es-PE"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59960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Personalizado 27">
      <a:dk1>
        <a:srgbClr val="000000"/>
      </a:dk1>
      <a:lt1>
        <a:sysClr val="window" lastClr="FFFFFF"/>
      </a:lt1>
      <a:dk2>
        <a:srgbClr val="000000"/>
      </a:dk2>
      <a:lt2>
        <a:srgbClr val="D2D2D2"/>
      </a:lt2>
      <a:accent1>
        <a:srgbClr val="FF388C"/>
      </a:accent1>
      <a:accent2>
        <a:srgbClr val="68007F"/>
      </a:accent2>
      <a:accent3>
        <a:srgbClr val="9C007F"/>
      </a:accent3>
      <a:accent4>
        <a:srgbClr val="68007F"/>
      </a:accent4>
      <a:accent5>
        <a:srgbClr val="005BD3"/>
      </a:accent5>
      <a:accent6>
        <a:srgbClr val="00349E"/>
      </a:accent6>
      <a:hlink>
        <a:srgbClr val="17BBFD"/>
      </a:hlink>
      <a:folHlink>
        <a:srgbClr val="FF79C2"/>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733</TotalTime>
  <Words>2707</Words>
  <Application>Microsoft Office PowerPoint</Application>
  <PresentationFormat>Presentación en pantalla (4:3)</PresentationFormat>
  <Paragraphs>245</Paragraphs>
  <Slides>41</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41</vt:i4>
      </vt:variant>
    </vt:vector>
  </HeadingPairs>
  <TitlesOfParts>
    <vt:vector size="43" baseType="lpstr">
      <vt:lpstr>Forma de onda</vt:lpstr>
      <vt:lpstr>Documento</vt:lpstr>
      <vt:lpstr>ORGANIZACIÓN  DEL DEPARTAMENTO  DE MARKETING</vt:lpstr>
      <vt:lpstr>Presentación de PowerPoint</vt:lpstr>
      <vt:lpstr>Presentación de PowerPoint</vt:lpstr>
      <vt:lpstr>ORGANIZACIÓN DEL DEPARTAMENTO DE MARKETING</vt:lpstr>
      <vt:lpstr>ORGANIZACIÓN DEL DEPARTAMENTO DE MARKETING</vt:lpstr>
      <vt:lpstr>Funciones principales del departamento de MARKETING.</vt:lpstr>
      <vt:lpstr>ORGANIZACIÓN DEL DEPARTAMENTO DE MARKETING. </vt:lpstr>
      <vt:lpstr>I). DEPARTAMENTO DE VENTAS SIMPLE. </vt:lpstr>
      <vt:lpstr>II).DEPARTAMENTO DE VENTAS CON CIERTAS FUNCIONES DE MARKETING AUXILIAR.</vt:lpstr>
      <vt:lpstr> III. DEPARTAMENTO DE MARKETING INDEPENDIENTE</vt:lpstr>
      <vt:lpstr>IV.EL MODERNO DEPARTAMENTO DE MARKETING </vt:lpstr>
      <vt:lpstr>V.  LA EMPRESA DE MARKETING MODERNA </vt:lpstr>
      <vt:lpstr>FORMAS DE ORGANIZAR EL DEPARTAMENTO DE MARKETING </vt:lpstr>
      <vt:lpstr>ORGANIZACION FUNCIONAL </vt:lpstr>
      <vt:lpstr>ORGANIZACION FUNCIONAL </vt:lpstr>
      <vt:lpstr>ORGANIZACION FUNCIONAL </vt:lpstr>
      <vt:lpstr>ORGANIZACION FUNCIONAL </vt:lpstr>
      <vt:lpstr>ORGANIZACION FUNCIONAL </vt:lpstr>
      <vt:lpstr>ORGANIZACION FUNCIONAL </vt:lpstr>
      <vt:lpstr>ORGANIZACION GEOGRAFICA. </vt:lpstr>
      <vt:lpstr>ORGANIZACION GEOGRAFICA. </vt:lpstr>
      <vt:lpstr>ORGANIZACION GEOGRAFICA. </vt:lpstr>
      <vt:lpstr>ORGANIZACION GEOGRAFICA. </vt:lpstr>
      <vt:lpstr>ORGANIZACION GEOGRAFICA. </vt:lpstr>
      <vt:lpstr>ORGANIZACION DE GESTION DE PRODUCTO Y MARCA. </vt:lpstr>
      <vt:lpstr>ORGANIZACION DE GESTION DE PRODUCTO Y MARCA. </vt:lpstr>
      <vt:lpstr>ORGANIZACION DE GESTION DE PRODUCTO Y MARCA. </vt:lpstr>
      <vt:lpstr>ORGANIZACION DE GESTION DE PRODUCTO Y MARCA. </vt:lpstr>
      <vt:lpstr>ORGANIZACION DE GESTION DE PRODUCTO Y MARCA. </vt:lpstr>
      <vt:lpstr>Presentación de PowerPoint</vt:lpstr>
      <vt:lpstr>ORGANIZACION DE GESTION DE PRODUCTO Y MARCA. </vt:lpstr>
      <vt:lpstr>Presentación de PowerPoint</vt:lpstr>
      <vt:lpstr>Presentación de PowerPoint</vt:lpstr>
      <vt:lpstr>ORGANIZACION DE GESTION DE PRODUCTO Y MARCA. </vt:lpstr>
      <vt:lpstr>ORG. DE LA GESTIÓN EN FUNCIÓN DE LOS MERCADOS </vt:lpstr>
      <vt:lpstr>LA ORGANIZACION DEL SISTEMA PRODUCTO MERCADO </vt:lpstr>
      <vt:lpstr>ORGANIZACION CORPORATIVA DIVISIONAL.</vt:lpstr>
      <vt:lpstr>ORGANIZACION CORPORATIVA DIVISIONAL.</vt:lpstr>
      <vt:lpstr>RELACIONES DEL DEPARTAMENTO DE MARKETING  CON EL RESTO DE LOS DEPARTAMENTOS. </vt:lpstr>
      <vt:lpstr>Presentación de PowerPoint</vt:lpstr>
      <vt:lpstr>"La mejor publicidad es la que hacen los clientes satisfechos".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ORGANIZACIÓN  DEL DEPARTAMENTO  DE MARKETING</dc:title>
  <dc:creator>USUARIO</dc:creator>
  <cp:lastModifiedBy>USUARIO</cp:lastModifiedBy>
  <cp:revision>120</cp:revision>
  <dcterms:created xsi:type="dcterms:W3CDTF">2012-09-28T01:40:29Z</dcterms:created>
  <dcterms:modified xsi:type="dcterms:W3CDTF">2012-10-01T13:28:04Z</dcterms:modified>
</cp:coreProperties>
</file>