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73" r:id="rId33"/>
    <p:sldId id="274" r:id="rId34"/>
    <p:sldId id="275" r:id="rId35"/>
    <p:sldId id="276" r:id="rId36"/>
    <p:sldId id="277" r:id="rId37"/>
    <p:sldId id="292" r:id="rId38"/>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4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2DC5A6-6E2F-4747-A696-1F75AD957139}" type="datetimeFigureOut">
              <a:rPr lang="es-PE" smtClean="0"/>
              <a:t>15/10/2012</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CCC6FD-EB42-431C-9EE4-D008043BA82F}" type="slidenum">
              <a:rPr lang="es-PE" smtClean="0"/>
              <a:t>‹Nº›</a:t>
            </a:fld>
            <a:endParaRPr lang="es-PE"/>
          </a:p>
        </p:txBody>
      </p:sp>
    </p:spTree>
    <p:extLst>
      <p:ext uri="{BB962C8B-B14F-4D97-AF65-F5344CB8AC3E}">
        <p14:creationId xmlns:p14="http://schemas.microsoft.com/office/powerpoint/2010/main" val="326251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98CCC6FD-EB42-431C-9EE4-D008043BA82F}" type="slidenum">
              <a:rPr lang="es-PE" smtClean="0"/>
              <a:t>14</a:t>
            </a:fld>
            <a:endParaRPr lang="es-PE"/>
          </a:p>
        </p:txBody>
      </p:sp>
    </p:spTree>
    <p:extLst>
      <p:ext uri="{BB962C8B-B14F-4D97-AF65-F5344CB8AC3E}">
        <p14:creationId xmlns:p14="http://schemas.microsoft.com/office/powerpoint/2010/main" val="412726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3F7D07A9-0224-4864-8F59-F76FDD293B1F}" type="slidenum">
              <a:rPr lang="es-PE" smtClean="0"/>
              <a:t>21</a:t>
            </a:fld>
            <a:endParaRPr lang="es-PE"/>
          </a:p>
        </p:txBody>
      </p:sp>
    </p:spTree>
    <p:extLst>
      <p:ext uri="{BB962C8B-B14F-4D97-AF65-F5344CB8AC3E}">
        <p14:creationId xmlns:p14="http://schemas.microsoft.com/office/powerpoint/2010/main" val="235011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3F7D07A9-0224-4864-8F59-F76FDD293B1F}" type="slidenum">
              <a:rPr lang="es-PE" smtClean="0"/>
              <a:t>30</a:t>
            </a:fld>
            <a:endParaRPr lang="es-PE"/>
          </a:p>
        </p:txBody>
      </p:sp>
    </p:spTree>
    <p:extLst>
      <p:ext uri="{BB962C8B-B14F-4D97-AF65-F5344CB8AC3E}">
        <p14:creationId xmlns:p14="http://schemas.microsoft.com/office/powerpoint/2010/main" val="219184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98CCC6FD-EB42-431C-9EE4-D008043BA82F}" type="slidenum">
              <a:rPr lang="es-PE" smtClean="0"/>
              <a:t>31</a:t>
            </a:fld>
            <a:endParaRPr lang="es-PE"/>
          </a:p>
        </p:txBody>
      </p:sp>
    </p:spTree>
    <p:extLst>
      <p:ext uri="{BB962C8B-B14F-4D97-AF65-F5344CB8AC3E}">
        <p14:creationId xmlns:p14="http://schemas.microsoft.com/office/powerpoint/2010/main" val="4126827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3BE32AB-B2CD-4DFE-A2F1-DA094F94FED7}" type="datetimeFigureOut">
              <a:rPr lang="es-PE" smtClean="0"/>
              <a:t>15/10/2012</a:t>
            </a:fld>
            <a:endParaRPr lang="es-PE"/>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PE"/>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2C36C77-01FF-4657-A8D5-09E6EF227EB2}" type="slidenum">
              <a:rPr lang="es-PE" smtClean="0"/>
              <a:t>‹Nº›</a:t>
            </a:fld>
            <a:endParaRPr lang="es-P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3BE32AB-B2CD-4DFE-A2F1-DA094F94FED7}" type="datetimeFigureOut">
              <a:rPr lang="es-PE" smtClean="0"/>
              <a:t>15/10/2012</a:t>
            </a:fld>
            <a:endParaRPr lang="es-PE"/>
          </a:p>
        </p:txBody>
      </p:sp>
      <p:sp>
        <p:nvSpPr>
          <p:cNvPr id="5" name="4 Marcador de pie de página"/>
          <p:cNvSpPr>
            <a:spLocks noGrp="1"/>
          </p:cNvSpPr>
          <p:nvPr>
            <p:ph type="ftr" sz="quarter" idx="11"/>
          </p:nvPr>
        </p:nvSpPr>
        <p:spPr/>
        <p:txBody>
          <a:bodyPr/>
          <a:lstStyle>
            <a:extLst/>
          </a:lstStyle>
          <a:p>
            <a:endParaRPr lang="es-PE"/>
          </a:p>
        </p:txBody>
      </p:sp>
      <p:sp>
        <p:nvSpPr>
          <p:cNvPr id="6" name="5 Marcador de número de diapositiva"/>
          <p:cNvSpPr>
            <a:spLocks noGrp="1"/>
          </p:cNvSpPr>
          <p:nvPr>
            <p:ph type="sldNum" sz="quarter" idx="12"/>
          </p:nvPr>
        </p:nvSpPr>
        <p:spPr/>
        <p:txBody>
          <a:bodyPr/>
          <a:lstStyle>
            <a:extLst/>
          </a:lstStyle>
          <a:p>
            <a:fld id="{E2C36C77-01FF-4657-A8D5-09E6EF227EB2}" type="slidenum">
              <a:rPr lang="es-PE" smtClean="0"/>
              <a:t>‹Nº›</a:t>
            </a:fld>
            <a:endParaRPr lang="es-P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83BE32AB-B2CD-4DFE-A2F1-DA094F94FED7}" type="datetimeFigureOut">
              <a:rPr lang="es-PE" smtClean="0"/>
              <a:t>15/10/2012</a:t>
            </a:fld>
            <a:endParaRPr lang="es-PE"/>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PE"/>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2C36C77-01FF-4657-A8D5-09E6EF227EB2}" type="slidenum">
              <a:rPr lang="es-PE" smtClean="0"/>
              <a:t>‹Nº›</a:t>
            </a:fld>
            <a:endParaRPr lang="es-P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3BE32AB-B2CD-4DFE-A2F1-DA094F94FED7}" type="datetimeFigureOut">
              <a:rPr lang="es-PE" smtClean="0"/>
              <a:t>15/10/2012</a:t>
            </a:fld>
            <a:endParaRPr lang="es-PE"/>
          </a:p>
        </p:txBody>
      </p:sp>
      <p:sp>
        <p:nvSpPr>
          <p:cNvPr id="5" name="4 Marcador de pie de página"/>
          <p:cNvSpPr>
            <a:spLocks noGrp="1"/>
          </p:cNvSpPr>
          <p:nvPr>
            <p:ph type="ftr" sz="quarter" idx="11"/>
          </p:nvPr>
        </p:nvSpPr>
        <p:spPr/>
        <p:txBody>
          <a:bodyPr/>
          <a:lstStyle>
            <a:extLst/>
          </a:lstStyle>
          <a:p>
            <a:endParaRPr lang="es-PE"/>
          </a:p>
        </p:txBody>
      </p:sp>
      <p:sp>
        <p:nvSpPr>
          <p:cNvPr id="6" name="5 Marcador de número de diapositiva"/>
          <p:cNvSpPr>
            <a:spLocks noGrp="1"/>
          </p:cNvSpPr>
          <p:nvPr>
            <p:ph type="sldNum" sz="quarter" idx="12"/>
          </p:nvPr>
        </p:nvSpPr>
        <p:spPr/>
        <p:txBody>
          <a:bodyPr/>
          <a:lstStyle>
            <a:extLst/>
          </a:lstStyle>
          <a:p>
            <a:fld id="{E2C36C77-01FF-4657-A8D5-09E6EF227EB2}" type="slidenum">
              <a:rPr lang="es-PE" smtClean="0"/>
              <a:t>‹Nº›</a:t>
            </a:fld>
            <a:endParaRPr lang="es-P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3BE32AB-B2CD-4DFE-A2F1-DA094F94FED7}" type="datetimeFigureOut">
              <a:rPr lang="es-PE" smtClean="0"/>
              <a:t>15/10/2012</a:t>
            </a:fld>
            <a:endParaRPr lang="es-PE"/>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PE"/>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E2C36C77-01FF-4657-A8D5-09E6EF227EB2}" type="slidenum">
              <a:rPr lang="es-PE" smtClean="0"/>
              <a:t>‹Nº›</a:t>
            </a:fld>
            <a:endParaRPr lang="es-P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3BE32AB-B2CD-4DFE-A2F1-DA094F94FED7}" type="datetimeFigureOut">
              <a:rPr lang="es-PE" smtClean="0"/>
              <a:t>15/10/2012</a:t>
            </a:fld>
            <a:endParaRPr lang="es-PE"/>
          </a:p>
        </p:txBody>
      </p:sp>
      <p:sp>
        <p:nvSpPr>
          <p:cNvPr id="6" name="5 Marcador de pie de página"/>
          <p:cNvSpPr>
            <a:spLocks noGrp="1"/>
          </p:cNvSpPr>
          <p:nvPr>
            <p:ph type="ftr" sz="quarter" idx="11"/>
          </p:nvPr>
        </p:nvSpPr>
        <p:spPr/>
        <p:txBody>
          <a:bodyPr/>
          <a:lstStyle>
            <a:extLst/>
          </a:lstStyle>
          <a:p>
            <a:endParaRPr lang="es-PE"/>
          </a:p>
        </p:txBody>
      </p:sp>
      <p:sp>
        <p:nvSpPr>
          <p:cNvPr id="7" name="6 Marcador de número de diapositiva"/>
          <p:cNvSpPr>
            <a:spLocks noGrp="1"/>
          </p:cNvSpPr>
          <p:nvPr>
            <p:ph type="sldNum" sz="quarter" idx="12"/>
          </p:nvPr>
        </p:nvSpPr>
        <p:spPr/>
        <p:txBody>
          <a:bodyPr/>
          <a:lstStyle>
            <a:extLst/>
          </a:lstStyle>
          <a:p>
            <a:fld id="{E2C36C77-01FF-4657-A8D5-09E6EF227EB2}" type="slidenum">
              <a:rPr lang="es-PE" smtClean="0"/>
              <a:t>‹Nº›</a:t>
            </a:fld>
            <a:endParaRPr lang="es-P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83BE32AB-B2CD-4DFE-A2F1-DA094F94FED7}" type="datetimeFigureOut">
              <a:rPr lang="es-PE" smtClean="0"/>
              <a:t>15/10/2012</a:t>
            </a:fld>
            <a:endParaRPr lang="es-PE"/>
          </a:p>
        </p:txBody>
      </p:sp>
      <p:sp>
        <p:nvSpPr>
          <p:cNvPr id="8" name="7 Marcador de pie de página"/>
          <p:cNvSpPr>
            <a:spLocks noGrp="1"/>
          </p:cNvSpPr>
          <p:nvPr>
            <p:ph type="ftr" sz="quarter" idx="11"/>
          </p:nvPr>
        </p:nvSpPr>
        <p:spPr/>
        <p:txBody>
          <a:bodyPr/>
          <a:lstStyle>
            <a:extLst/>
          </a:lstStyle>
          <a:p>
            <a:endParaRPr lang="es-PE"/>
          </a:p>
        </p:txBody>
      </p:sp>
      <p:sp>
        <p:nvSpPr>
          <p:cNvPr id="9" name="8 Marcador de número de diapositiva"/>
          <p:cNvSpPr>
            <a:spLocks noGrp="1"/>
          </p:cNvSpPr>
          <p:nvPr>
            <p:ph type="sldNum" sz="quarter" idx="12"/>
          </p:nvPr>
        </p:nvSpPr>
        <p:spPr/>
        <p:txBody>
          <a:bodyPr/>
          <a:lstStyle>
            <a:extLst/>
          </a:lstStyle>
          <a:p>
            <a:fld id="{E2C36C77-01FF-4657-A8D5-09E6EF227EB2}" type="slidenum">
              <a:rPr lang="es-PE" smtClean="0"/>
              <a:t>‹Nº›</a:t>
            </a:fld>
            <a:endParaRPr lang="es-P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83BE32AB-B2CD-4DFE-A2F1-DA094F94FED7}" type="datetimeFigureOut">
              <a:rPr lang="es-PE" smtClean="0"/>
              <a:t>15/10/2012</a:t>
            </a:fld>
            <a:endParaRPr lang="es-PE"/>
          </a:p>
        </p:txBody>
      </p:sp>
      <p:sp>
        <p:nvSpPr>
          <p:cNvPr id="4" name="3 Marcador de pie de página"/>
          <p:cNvSpPr>
            <a:spLocks noGrp="1"/>
          </p:cNvSpPr>
          <p:nvPr>
            <p:ph type="ftr" sz="quarter" idx="11"/>
          </p:nvPr>
        </p:nvSpPr>
        <p:spPr/>
        <p:txBody>
          <a:bodyPr/>
          <a:lstStyle>
            <a:extLst/>
          </a:lstStyle>
          <a:p>
            <a:endParaRPr lang="es-PE"/>
          </a:p>
        </p:txBody>
      </p:sp>
      <p:sp>
        <p:nvSpPr>
          <p:cNvPr id="5" name="4 Marcador de número de diapositiva"/>
          <p:cNvSpPr>
            <a:spLocks noGrp="1"/>
          </p:cNvSpPr>
          <p:nvPr>
            <p:ph type="sldNum" sz="quarter" idx="12"/>
          </p:nvPr>
        </p:nvSpPr>
        <p:spPr/>
        <p:txBody>
          <a:bodyPr/>
          <a:lstStyle>
            <a:extLst/>
          </a:lstStyle>
          <a:p>
            <a:fld id="{E2C36C77-01FF-4657-A8D5-09E6EF227EB2}" type="slidenum">
              <a:rPr lang="es-PE" smtClean="0"/>
              <a:t>‹Nº›</a:t>
            </a:fld>
            <a:endParaRPr lang="es-P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83BE32AB-B2CD-4DFE-A2F1-DA094F94FED7}" type="datetimeFigureOut">
              <a:rPr lang="es-PE" smtClean="0"/>
              <a:t>15/10/2012</a:t>
            </a:fld>
            <a:endParaRPr lang="es-PE"/>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PE"/>
          </a:p>
        </p:txBody>
      </p:sp>
      <p:sp>
        <p:nvSpPr>
          <p:cNvPr id="4" name="3 Marcador de número de diapositiva"/>
          <p:cNvSpPr>
            <a:spLocks noGrp="1"/>
          </p:cNvSpPr>
          <p:nvPr>
            <p:ph type="sldNum" sz="quarter" idx="12"/>
          </p:nvPr>
        </p:nvSpPr>
        <p:spPr/>
        <p:txBody>
          <a:bodyPr/>
          <a:lstStyle>
            <a:extLst/>
          </a:lstStyle>
          <a:p>
            <a:fld id="{E2C36C77-01FF-4657-A8D5-09E6EF227EB2}" type="slidenum">
              <a:rPr lang="es-PE" smtClean="0"/>
              <a:t>‹Nº›</a:t>
            </a:fld>
            <a:endParaRPr lang="es-P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3BE32AB-B2CD-4DFE-A2F1-DA094F94FED7}" type="datetimeFigureOut">
              <a:rPr lang="es-PE" smtClean="0"/>
              <a:t>15/10/2012</a:t>
            </a:fld>
            <a:endParaRPr lang="es-PE"/>
          </a:p>
        </p:txBody>
      </p:sp>
      <p:sp>
        <p:nvSpPr>
          <p:cNvPr id="6" name="5 Marcador de pie de página"/>
          <p:cNvSpPr>
            <a:spLocks noGrp="1"/>
          </p:cNvSpPr>
          <p:nvPr>
            <p:ph type="ftr" sz="quarter" idx="11"/>
          </p:nvPr>
        </p:nvSpPr>
        <p:spPr/>
        <p:txBody>
          <a:bodyPr/>
          <a:lstStyle>
            <a:extLst/>
          </a:lstStyle>
          <a:p>
            <a:endParaRPr lang="es-PE"/>
          </a:p>
        </p:txBody>
      </p:sp>
      <p:sp>
        <p:nvSpPr>
          <p:cNvPr id="7" name="6 Marcador de número de diapositiva"/>
          <p:cNvSpPr>
            <a:spLocks noGrp="1"/>
          </p:cNvSpPr>
          <p:nvPr>
            <p:ph type="sldNum" sz="quarter" idx="12"/>
          </p:nvPr>
        </p:nvSpPr>
        <p:spPr/>
        <p:txBody>
          <a:bodyPr/>
          <a:lstStyle>
            <a:extLst/>
          </a:lstStyle>
          <a:p>
            <a:fld id="{E2C36C77-01FF-4657-A8D5-09E6EF227EB2}" type="slidenum">
              <a:rPr lang="es-PE" smtClean="0"/>
              <a:t>‹Nº›</a:t>
            </a:fld>
            <a:endParaRPr lang="es-P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83BE32AB-B2CD-4DFE-A2F1-DA094F94FED7}" type="datetimeFigureOut">
              <a:rPr lang="es-PE" smtClean="0"/>
              <a:t>15/10/2012</a:t>
            </a:fld>
            <a:endParaRPr lang="es-PE"/>
          </a:p>
        </p:txBody>
      </p:sp>
      <p:sp>
        <p:nvSpPr>
          <p:cNvPr id="6" name="5 Marcador de pie de página"/>
          <p:cNvSpPr>
            <a:spLocks noGrp="1"/>
          </p:cNvSpPr>
          <p:nvPr>
            <p:ph type="ftr" sz="quarter" idx="11"/>
          </p:nvPr>
        </p:nvSpPr>
        <p:spPr/>
        <p:txBody>
          <a:bodyPr/>
          <a:lstStyle>
            <a:extLst/>
          </a:lstStyle>
          <a:p>
            <a:endParaRPr lang="es-PE"/>
          </a:p>
        </p:txBody>
      </p:sp>
      <p:sp>
        <p:nvSpPr>
          <p:cNvPr id="7" name="6 Marcador de número de diapositiva"/>
          <p:cNvSpPr>
            <a:spLocks noGrp="1"/>
          </p:cNvSpPr>
          <p:nvPr>
            <p:ph type="sldNum" sz="quarter" idx="12"/>
          </p:nvPr>
        </p:nvSpPr>
        <p:spPr/>
        <p:txBody>
          <a:bodyPr/>
          <a:lstStyle>
            <a:extLst/>
          </a:lstStyle>
          <a:p>
            <a:fld id="{E2C36C77-01FF-4657-A8D5-09E6EF227EB2}" type="slidenum">
              <a:rPr lang="es-PE" smtClean="0"/>
              <a:t>‹Nº›</a:t>
            </a:fld>
            <a:endParaRPr lang="es-PE"/>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3BE32AB-B2CD-4DFE-A2F1-DA094F94FED7}" type="datetimeFigureOut">
              <a:rPr lang="es-PE" smtClean="0"/>
              <a:t>15/10/2012</a:t>
            </a:fld>
            <a:endParaRPr lang="es-PE"/>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PE"/>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2C36C77-01FF-4657-A8D5-09E6EF227EB2}" type="slidenum">
              <a:rPr lang="es-PE" smtClean="0"/>
              <a:t>‹Nº›</a:t>
            </a:fld>
            <a:endParaRPr lang="es-PE"/>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buenastareas.com/ensayos/Administraci%C3%B3n-De-Ventas-y-Su-Contexto/1514979.html" TargetMode="External"/><Relationship Id="rId7" Type="http://schemas.openxmlformats.org/officeDocument/2006/relationships/image" Target="../media/image12.png"/><Relationship Id="rId2" Type="http://schemas.openxmlformats.org/officeDocument/2006/relationships/hyperlink" Target="http://www.buenastareas.com/ensayos/Adminitrcion-De-Ventas/1265442.html" TargetMode="External"/><Relationship Id="rId1" Type="http://schemas.openxmlformats.org/officeDocument/2006/relationships/slideLayout" Target="../slideLayouts/slideLayout7.xml"/><Relationship Id="rId6" Type="http://schemas.openxmlformats.org/officeDocument/2006/relationships/hyperlink" Target="http://www.buenastareas.com/ensayos/Programa-De-Ventas/2295254.html" TargetMode="External"/><Relationship Id="rId5" Type="http://schemas.openxmlformats.org/officeDocument/2006/relationships/hyperlink" Target="http://www.buenastareas.com/ensayos/La-Tecnolog%C3%ADa-Como-Herramienta-Para-Fortalecer/2082089.html" TargetMode="External"/><Relationship Id="rId4" Type="http://schemas.openxmlformats.org/officeDocument/2006/relationships/hyperlink" Target="http://www.buenastareas.com/ensayos/T%C3%A9cnicas-De-Ventas/1696935.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buenastareas.com/ensayos/Cronograma-De-Estudio-De-Procesos-y/2675348.html" TargetMode="External"/><Relationship Id="rId2" Type="http://schemas.openxmlformats.org/officeDocument/2006/relationships/hyperlink" Target="http://www.buenastareas.com/ensayos/Fuerza-De-Ventas/2561875.html" TargetMode="External"/><Relationship Id="rId1" Type="http://schemas.openxmlformats.org/officeDocument/2006/relationships/slideLayout" Target="../slideLayouts/slideLayout7.xml"/><Relationship Id="rId6" Type="http://schemas.openxmlformats.org/officeDocument/2006/relationships/hyperlink" Target="http://www.buenastareas.com/ensayos/Ventas/2887588.html" TargetMode="External"/><Relationship Id="rId5" Type="http://schemas.openxmlformats.org/officeDocument/2006/relationships/hyperlink" Target="http://www.buenastareas.com/ensayos/Administracion-De-Ventas-2-Mercados/2757008.html" TargetMode="External"/><Relationship Id="rId4" Type="http://schemas.openxmlformats.org/officeDocument/2006/relationships/hyperlink" Target="http://www.buenastareas.com/ensayos/Proceso-Administrativo-Del-%C3%81rea-De-Ventas/2678393.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es.wikipedia.org/wiki/VCC" TargetMode="External"/><Relationship Id="rId2" Type="http://schemas.openxmlformats.org/officeDocument/2006/relationships/hyperlink" Target="http://es.wikipedia.org/wiki/Customer_relationship_management" TargetMode="Externa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http://es.wikipedia.org/wiki/Estad%C3%ADsticas" TargetMode="External"/><Relationship Id="rId4" Type="http://schemas.openxmlformats.org/officeDocument/2006/relationships/hyperlink" Target="http://es.wikipedia.org/w/index.php?title=Best_Commerce&amp;action=edit&amp;redlink=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1264567"/>
            <a:ext cx="8784976" cy="3170099"/>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s-ES" sz="4800" b="1" dirty="0" smtClean="0">
                <a:ln w="11430">
                  <a:solidFill>
                    <a:srgbClr val="FFFF00"/>
                  </a:solidFill>
                </a:ln>
                <a:solidFill>
                  <a:srgbClr val="00B050"/>
                </a:solidFill>
                <a:latin typeface="Arial" pitchFamily="34" charset="0"/>
                <a:cs typeface="Arial" pitchFamily="34" charset="0"/>
              </a:rPr>
              <a:t>INTEGRANTES:</a:t>
            </a:r>
          </a:p>
          <a:p>
            <a:endParaRPr lang="es-ES" sz="4400" b="1" dirty="0" smtClean="0">
              <a:ln w="11430">
                <a:solidFill>
                  <a:srgbClr val="FFFF00"/>
                </a:solidFill>
              </a:ln>
              <a:solidFill>
                <a:srgbClr val="00B050"/>
              </a:solidFill>
              <a:latin typeface="Arial" pitchFamily="34" charset="0"/>
              <a:cs typeface="Arial" pitchFamily="34" charset="0"/>
            </a:endParaRPr>
          </a:p>
          <a:p>
            <a:pPr marL="571500" indent="-571500" algn="just">
              <a:buFont typeface="Arial" pitchFamily="34" charset="0"/>
              <a:buChar char="•"/>
            </a:pPr>
            <a:r>
              <a:rPr lang="es-ES" sz="3600" b="1" cap="none" spc="0" dirty="0" smtClean="0">
                <a:ln w="11430">
                  <a:solidFill>
                    <a:srgbClr val="FFFF00"/>
                  </a:solidFill>
                </a:ln>
                <a:solidFill>
                  <a:schemeClr val="bg1"/>
                </a:solidFill>
                <a:latin typeface="Arial" pitchFamily="34" charset="0"/>
                <a:cs typeface="Arial" pitchFamily="34" charset="0"/>
              </a:rPr>
              <a:t>CABRERA IDROGO MARIA IRMA</a:t>
            </a:r>
          </a:p>
          <a:p>
            <a:pPr marL="571500" indent="-571500" algn="just">
              <a:buFont typeface="Arial" pitchFamily="34" charset="0"/>
              <a:buChar char="•"/>
            </a:pPr>
            <a:r>
              <a:rPr lang="es-ES" sz="3600" b="1" dirty="0" smtClean="0">
                <a:ln w="11430">
                  <a:solidFill>
                    <a:srgbClr val="FFFF00"/>
                  </a:solidFill>
                </a:ln>
                <a:solidFill>
                  <a:schemeClr val="bg1"/>
                </a:solidFill>
                <a:latin typeface="Arial" pitchFamily="34" charset="0"/>
                <a:cs typeface="Arial" pitchFamily="34" charset="0"/>
              </a:rPr>
              <a:t>ROJAS TARRILLO DEYSI LILIANA</a:t>
            </a:r>
          </a:p>
          <a:p>
            <a:pPr marL="571500" indent="-571500" algn="just">
              <a:buFont typeface="Arial" pitchFamily="34" charset="0"/>
              <a:buChar char="•"/>
            </a:pPr>
            <a:r>
              <a:rPr lang="es-ES" sz="3600" b="1" cap="none" spc="0" dirty="0" smtClean="0">
                <a:ln w="11430">
                  <a:solidFill>
                    <a:srgbClr val="FFFF00"/>
                  </a:solidFill>
                </a:ln>
                <a:solidFill>
                  <a:schemeClr val="bg1"/>
                </a:solidFill>
                <a:latin typeface="Arial" pitchFamily="34" charset="0"/>
                <a:cs typeface="Arial" pitchFamily="34" charset="0"/>
              </a:rPr>
              <a:t>SABEDRA CAMPOS JUVER DANNY</a:t>
            </a:r>
            <a:endParaRPr lang="es-ES" sz="3600" b="1" cap="none" spc="0" dirty="0">
              <a:ln w="11430">
                <a:solidFill>
                  <a:srgbClr val="FFFF00"/>
                </a:solidFill>
              </a:ln>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96536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600" y="804744"/>
            <a:ext cx="4572000" cy="28623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just"/>
            <a:r>
              <a:rPr lang="es-PE" dirty="0"/>
              <a:t> </a:t>
            </a:r>
            <a:r>
              <a:rPr lang="es-PE" b="1" dirty="0">
                <a:solidFill>
                  <a:schemeClr val="bg1"/>
                </a:solidFill>
              </a:rPr>
              <a:t>Estándares de Control:	</a:t>
            </a:r>
          </a:p>
          <a:p>
            <a:pPr algn="just"/>
            <a:r>
              <a:rPr lang="es-PE" b="1" dirty="0">
                <a:solidFill>
                  <a:schemeClr val="bg1"/>
                </a:solidFill>
              </a:rPr>
              <a:t>Ejercer la función de control implica definir unos estándares de referencia corno elementos de comparación para los resultados reales. Los estándares deben ser por tanto conceptos cuantitativos que permitan una visión medible y objetiva.• Básicamente hay </a:t>
            </a:r>
            <a:r>
              <a:rPr lang="es-PE" b="1" dirty="0" smtClean="0">
                <a:solidFill>
                  <a:schemeClr val="bg1"/>
                </a:solidFill>
              </a:rPr>
              <a:t>tres tipos </a:t>
            </a:r>
            <a:r>
              <a:rPr lang="es-PE" b="1" dirty="0">
                <a:solidFill>
                  <a:schemeClr val="bg1"/>
                </a:solidFill>
              </a:rPr>
              <a:t>de </a:t>
            </a:r>
            <a:r>
              <a:rPr lang="es-PE" b="1" dirty="0" smtClean="0">
                <a:solidFill>
                  <a:schemeClr val="bg1"/>
                </a:solidFill>
              </a:rPr>
              <a:t>stand Ards </a:t>
            </a:r>
            <a:r>
              <a:rPr lang="es-PE" b="1" dirty="0">
                <a:solidFill>
                  <a:schemeClr val="bg1"/>
                </a:solidFill>
              </a:rPr>
              <a:t>o </a:t>
            </a:r>
            <a:r>
              <a:rPr lang="es-PE" b="1" dirty="0" smtClean="0">
                <a:solidFill>
                  <a:schemeClr val="bg1"/>
                </a:solidFill>
              </a:rPr>
              <a:t>indicadores</a:t>
            </a:r>
            <a:r>
              <a:rPr lang="es-PE" dirty="0" smtClean="0"/>
              <a:t>: </a:t>
            </a:r>
            <a:endParaRPr lang="es-PE" dirty="0"/>
          </a:p>
        </p:txBody>
      </p:sp>
      <p:sp>
        <p:nvSpPr>
          <p:cNvPr id="3" name="2 Rectángulo"/>
          <p:cNvSpPr/>
          <p:nvPr/>
        </p:nvSpPr>
        <p:spPr>
          <a:xfrm>
            <a:off x="4613880" y="76200"/>
            <a:ext cx="4319856" cy="923330"/>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es-PE" b="1" dirty="0">
                <a:solidFill>
                  <a:schemeClr val="bg1"/>
                </a:solidFill>
              </a:rPr>
              <a:t>Los fijos o absolutos:</a:t>
            </a:r>
          </a:p>
          <a:p>
            <a:r>
              <a:rPr lang="es-PE" b="1" dirty="0">
                <a:solidFill>
                  <a:schemeClr val="bg1"/>
                </a:solidFill>
              </a:rPr>
              <a:t>El indicador fijo por excelencia es la cuota anual de ventas</a:t>
            </a:r>
          </a:p>
        </p:txBody>
      </p:sp>
      <p:sp>
        <p:nvSpPr>
          <p:cNvPr id="4" name="3 Rectángulo"/>
          <p:cNvSpPr/>
          <p:nvPr/>
        </p:nvSpPr>
        <p:spPr>
          <a:xfrm>
            <a:off x="4788024" y="1081743"/>
            <a:ext cx="4145712" cy="2585323"/>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just"/>
            <a:r>
              <a:rPr lang="es-PE" dirty="0"/>
              <a:t> </a:t>
            </a:r>
            <a:r>
              <a:rPr lang="es-PE" b="1" dirty="0">
                <a:solidFill>
                  <a:schemeClr val="bg1"/>
                </a:solidFill>
              </a:rPr>
              <a:t>Los variables:</a:t>
            </a:r>
          </a:p>
          <a:p>
            <a:pPr algn="just"/>
            <a:r>
              <a:rPr lang="es-PE" b="1" dirty="0">
                <a:solidFill>
                  <a:schemeClr val="bg1"/>
                </a:solidFill>
              </a:rPr>
              <a:t> Comparan los resultados reales con los objetivos planificados mensuales, semanal o diariamente. Estos indicadores permiten descubrir más rápidamente las desviaciones producidas pero tampoco descubren el origen de los problemas. </a:t>
            </a:r>
          </a:p>
        </p:txBody>
      </p:sp>
      <p:sp>
        <p:nvSpPr>
          <p:cNvPr id="5" name="4 Rectángulo"/>
          <p:cNvSpPr/>
          <p:nvPr/>
        </p:nvSpPr>
        <p:spPr>
          <a:xfrm>
            <a:off x="-13632" y="3861046"/>
            <a:ext cx="7038528" cy="258532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s-PE" b="1" dirty="0">
                <a:solidFill>
                  <a:schemeClr val="bg1"/>
                </a:solidFill>
              </a:rPr>
              <a:t>Medición del desempeño </a:t>
            </a:r>
          </a:p>
          <a:p>
            <a:pPr algn="just"/>
            <a:r>
              <a:rPr lang="es-PE" b="1" dirty="0">
                <a:solidFill>
                  <a:schemeClr val="bg1"/>
                </a:solidFill>
              </a:rPr>
              <a:t> Evaluaciones cuantitativas:</a:t>
            </a:r>
          </a:p>
          <a:p>
            <a:pPr algn="just"/>
            <a:r>
              <a:rPr lang="es-PE" b="1" dirty="0">
                <a:solidFill>
                  <a:schemeClr val="bg1"/>
                </a:solidFill>
              </a:rPr>
              <a:t> Las evaluaciones cuantitativas, llamadas cuotas, se basan en los objetivos relacionados con la producción y los aportes que se establecieron en el plan de ventas. Las medidas relacionadas con los aportes se centran en las actividades reales desempeñadas por los vendedores, como las que tienen que ver con las visitas de ventas, gastos de las ventas y políticas de administración de </a:t>
            </a:r>
            <a:r>
              <a:rPr lang="es-PE" b="1" dirty="0" smtClean="0">
                <a:solidFill>
                  <a:schemeClr val="bg1"/>
                </a:solidFill>
              </a:rPr>
              <a:t>cuentas</a:t>
            </a:r>
            <a:endParaRPr lang="es-PE" b="1" dirty="0">
              <a:solidFill>
                <a:schemeClr val="bg1"/>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4896" y="3848078"/>
            <a:ext cx="2191341" cy="2736304"/>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4823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18632" y="116632"/>
            <a:ext cx="4572000" cy="28623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just"/>
            <a:r>
              <a:rPr lang="es-PE" b="1" dirty="0" smtClean="0">
                <a:solidFill>
                  <a:schemeClr val="bg1"/>
                </a:solidFill>
              </a:rPr>
              <a:t>RATIOS DE CONTROL:</a:t>
            </a:r>
          </a:p>
          <a:p>
            <a:pPr algn="just"/>
            <a:r>
              <a:rPr lang="es-PE" b="1" dirty="0" smtClean="0">
                <a:solidFill>
                  <a:schemeClr val="bg1"/>
                </a:solidFill>
              </a:rPr>
              <a:t> </a:t>
            </a:r>
            <a:r>
              <a:rPr lang="es-PE" b="1" dirty="0">
                <a:solidFill>
                  <a:schemeClr val="bg1"/>
                </a:solidFill>
              </a:rPr>
              <a:t>Los ratios de control relacionan entre sí magnitudes comerciales significativas e interpretan la situación comercial de la </a:t>
            </a:r>
            <a:r>
              <a:rPr lang="es-PE" b="1" dirty="0" smtClean="0">
                <a:solidFill>
                  <a:schemeClr val="bg1"/>
                </a:solidFill>
              </a:rPr>
              <a:t>empresa. Eligiendo </a:t>
            </a:r>
            <a:r>
              <a:rPr lang="es-PE" b="1" dirty="0">
                <a:solidFill>
                  <a:schemeClr val="bg1"/>
                </a:solidFill>
              </a:rPr>
              <a:t>los parámetros de control que más interesen en cada caso y relacionándolos entre sí, se obtienen una serie de valores denominados ratios de </a:t>
            </a:r>
            <a:r>
              <a:rPr lang="es-PE" b="1" dirty="0" smtClean="0">
                <a:solidFill>
                  <a:schemeClr val="bg1"/>
                </a:solidFill>
              </a:rPr>
              <a:t>gestión. Condiciones </a:t>
            </a:r>
            <a:r>
              <a:rPr lang="es-PE" b="1" dirty="0">
                <a:solidFill>
                  <a:schemeClr val="bg1"/>
                </a:solidFill>
              </a:rPr>
              <a:t>que deben cumplir</a:t>
            </a:r>
            <a:r>
              <a:rPr lang="es-PE" dirty="0"/>
              <a:t>. </a:t>
            </a:r>
          </a:p>
        </p:txBody>
      </p:sp>
      <p:sp>
        <p:nvSpPr>
          <p:cNvPr id="3" name="2 Rectángulo"/>
          <p:cNvSpPr/>
          <p:nvPr/>
        </p:nvSpPr>
        <p:spPr>
          <a:xfrm>
            <a:off x="60960" y="3076491"/>
            <a:ext cx="5015096" cy="34163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r>
              <a:rPr lang="es-PE" b="1" dirty="0" smtClean="0">
                <a:solidFill>
                  <a:schemeClr val="bg1"/>
                </a:solidFill>
              </a:rPr>
              <a:t>MÉT</a:t>
            </a:r>
            <a:r>
              <a:rPr lang="es-PE" b="1" dirty="0" smtClean="0">
                <a:solidFill>
                  <a:schemeClr val="bg1"/>
                </a:solidFill>
                <a:latin typeface="Arial" pitchFamily="34" charset="0"/>
                <a:cs typeface="Arial" pitchFamily="34" charset="0"/>
              </a:rPr>
              <a:t>ODOS DE CONTROL DE LAS FUERZAS DE VENTAS: Una </a:t>
            </a:r>
            <a:r>
              <a:rPr lang="es-PE" b="1" dirty="0">
                <a:solidFill>
                  <a:schemeClr val="bg1"/>
                </a:solidFill>
                <a:latin typeface="Arial" pitchFamily="34" charset="0"/>
                <a:cs typeface="Arial" pitchFamily="34" charset="0"/>
              </a:rPr>
              <a:t>vez que se han establecido lo que hay que controlar y los parámetros de valoración, hay que fijar la manera de disponer de la información. Sistemas, De horarios o personales.-Estos métodos se utilizan cuando se trata de equipos numerosos, cuando no hay demasiada conciencia profesional o cuando el sistema de remuneración no incita especialmente al trabajo. </a:t>
            </a:r>
          </a:p>
          <a:p>
            <a:endParaRPr lang="es-PE" dirty="0"/>
          </a:p>
        </p:txBody>
      </p:sp>
      <p:sp>
        <p:nvSpPr>
          <p:cNvPr id="4" name="3 Rectángulo"/>
          <p:cNvSpPr/>
          <p:nvPr/>
        </p:nvSpPr>
        <p:spPr>
          <a:xfrm>
            <a:off x="5042480" y="187897"/>
            <a:ext cx="3672408" cy="1477328"/>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es-PE" b="1" dirty="0"/>
              <a:t>Directos por un jefe :	</a:t>
            </a:r>
            <a:endParaRPr lang="es-PE" dirty="0"/>
          </a:p>
          <a:p>
            <a:r>
              <a:rPr lang="es-PE" dirty="0"/>
              <a:t>El jefe de ventas acompaña periódicamente a los vendedores o visita individualmente a los clientes. </a:t>
            </a:r>
          </a:p>
        </p:txBody>
      </p:sp>
      <p:sp>
        <p:nvSpPr>
          <p:cNvPr id="5" name="4 Rectángulo"/>
          <p:cNvSpPr/>
          <p:nvPr/>
        </p:nvSpPr>
        <p:spPr>
          <a:xfrm>
            <a:off x="5165792" y="1936081"/>
            <a:ext cx="3425784" cy="923330"/>
          </a:xfrm>
          <a:prstGeom prst="rect">
            <a:avLst/>
          </a:prstGeom>
          <a:solidFill>
            <a:srgbClr val="92D050"/>
          </a:solidFill>
        </p:spPr>
        <p:txBody>
          <a:bodyPr wrap="square">
            <a:spAutoFit/>
          </a:bodyPr>
          <a:lstStyle/>
          <a:p>
            <a:pPr algn="just"/>
            <a:r>
              <a:rPr lang="es-PE" b="1" dirty="0">
                <a:solidFill>
                  <a:schemeClr val="bg1"/>
                </a:solidFill>
              </a:rPr>
              <a:t>Supervisar las actividades de venta a través de: El nivel de ocupación y su </a:t>
            </a:r>
            <a:r>
              <a:rPr lang="es-PE" b="1" dirty="0" smtClean="0">
                <a:solidFill>
                  <a:schemeClr val="bg1"/>
                </a:solidFill>
              </a:rPr>
              <a:t>eficacia</a:t>
            </a:r>
            <a:endParaRPr lang="es-PE" b="1" dirty="0">
              <a:solidFill>
                <a:schemeClr val="bg1"/>
              </a:solidFill>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5792" y="2978954"/>
            <a:ext cx="3711312" cy="366328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5359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634604" y="184666"/>
            <a:ext cx="5399308" cy="661338"/>
          </a:xfrm>
          <a:prstGeom prst="rect">
            <a:avLst/>
          </a:prstGeom>
          <a:solidFill>
            <a:schemeClr val="accent5">
              <a:lumMod val="60000"/>
              <a:lumOff val="40000"/>
            </a:schemeClr>
          </a:solidFill>
        </p:spPr>
        <p:txBody>
          <a:bodyPr wrap="square">
            <a:spAutoFit/>
          </a:bodyPr>
          <a:lstStyle/>
          <a:p>
            <a:r>
              <a:rPr lang="es-ES" b="1" dirty="0" smtClean="0">
                <a:solidFill>
                  <a:schemeClr val="bg1"/>
                </a:solidFill>
              </a:rPr>
              <a:t>3</a:t>
            </a:r>
            <a:r>
              <a:rPr lang="es-ES" b="1" dirty="0" smtClean="0"/>
              <a:t>. </a:t>
            </a:r>
            <a:r>
              <a:rPr lang="es-ES" b="1" dirty="0" smtClean="0">
                <a:solidFill>
                  <a:schemeClr val="bg1"/>
                </a:solidFill>
              </a:rPr>
              <a:t>EVALUACIÓN Y CONTROL DEL PROGRAMA DE VENTAS</a:t>
            </a:r>
            <a:r>
              <a:rPr lang="es-ES" dirty="0" smtClean="0">
                <a:solidFill>
                  <a:schemeClr val="bg1"/>
                </a:solidFill>
              </a:rPr>
              <a:t>: </a:t>
            </a:r>
            <a:endParaRPr lang="es-PE" dirty="0">
              <a:solidFill>
                <a:schemeClr val="bg1"/>
              </a:solidFill>
            </a:endParaRPr>
          </a:p>
        </p:txBody>
      </p:sp>
      <p:sp>
        <p:nvSpPr>
          <p:cNvPr id="3" name="2 Rectángulo"/>
          <p:cNvSpPr/>
          <p:nvPr/>
        </p:nvSpPr>
        <p:spPr>
          <a:xfrm>
            <a:off x="3419872" y="865141"/>
            <a:ext cx="5614040" cy="923330"/>
          </a:xfrm>
          <a:prstGeom prst="rect">
            <a:avLst/>
          </a:prstGeom>
          <a:solidFill>
            <a:schemeClr val="accent5">
              <a:lumMod val="75000"/>
            </a:schemeClr>
          </a:solidFill>
        </p:spPr>
        <p:txBody>
          <a:bodyPr wrap="square">
            <a:spAutoFit/>
          </a:bodyPr>
          <a:lstStyle/>
          <a:p>
            <a:r>
              <a:rPr lang="es-ES" dirty="0"/>
              <a:t>La fase de evaluación implica elaborar métodos para observar y evaluar el desempeño de la fuerza de ventas. </a:t>
            </a:r>
            <a:endParaRPr lang="es-PE" dirty="0"/>
          </a:p>
        </p:txBody>
      </p:sp>
      <p:sp>
        <p:nvSpPr>
          <p:cNvPr id="5" name="4 Rectángulo"/>
          <p:cNvSpPr/>
          <p:nvPr/>
        </p:nvSpPr>
        <p:spPr>
          <a:xfrm>
            <a:off x="4788024" y="5697378"/>
            <a:ext cx="4355976" cy="923330"/>
          </a:xfrm>
          <a:prstGeom prst="rect">
            <a:avLst/>
          </a:prstGeom>
          <a:solidFill>
            <a:schemeClr val="accent1">
              <a:lumMod val="50000"/>
            </a:schemeClr>
          </a:solidFill>
        </p:spPr>
        <p:txBody>
          <a:bodyPr wrap="square">
            <a:spAutoFit/>
          </a:bodyPr>
          <a:lstStyle/>
          <a:p>
            <a:pPr lvl="0"/>
            <a:r>
              <a:rPr lang="es-PE" b="1" dirty="0">
                <a:hlinkClick r:id="rId2" tooltip="Adminitrcion De Ventas"/>
              </a:rPr>
              <a:t>Administración De Ventas</a:t>
            </a:r>
            <a:endParaRPr lang="es-PE" dirty="0"/>
          </a:p>
          <a:p>
            <a:r>
              <a:rPr lang="es-PE" dirty="0"/>
              <a:t>Evaluación y Control del programa de ventas</a:t>
            </a:r>
          </a:p>
        </p:txBody>
      </p:sp>
      <p:sp>
        <p:nvSpPr>
          <p:cNvPr id="6" name="5 Rectángulo"/>
          <p:cNvSpPr/>
          <p:nvPr/>
        </p:nvSpPr>
        <p:spPr>
          <a:xfrm>
            <a:off x="15592" y="3666054"/>
            <a:ext cx="4572000" cy="2031325"/>
          </a:xfrm>
          <a:prstGeom prst="rect">
            <a:avLst/>
          </a:prstGeom>
          <a:solidFill>
            <a:schemeClr val="accent3">
              <a:lumMod val="75000"/>
            </a:schemeClr>
          </a:solidFill>
        </p:spPr>
        <p:txBody>
          <a:bodyPr>
            <a:spAutoFit/>
          </a:bodyPr>
          <a:lstStyle/>
          <a:p>
            <a:pPr lvl="0"/>
            <a:r>
              <a:rPr lang="es-PE" b="1" dirty="0" smtClean="0">
                <a:hlinkClick r:id="rId3" tooltip="Administración De Ventas y Su Contexto"/>
              </a:rPr>
              <a:t>Administración De Ventas y Su Contexto</a:t>
            </a:r>
            <a:endParaRPr lang="es-PE" dirty="0" smtClean="0"/>
          </a:p>
          <a:p>
            <a:r>
              <a:rPr lang="es-PE" dirty="0" smtClean="0"/>
              <a:t>de las ventas. Explicar los elementos de un programa de ventas, incluso su formulación institución, evaluación y control. Señalar e ilustrar.</a:t>
            </a:r>
          </a:p>
          <a:p>
            <a:r>
              <a:rPr lang="es-PE" dirty="0" smtClean="0"/>
              <a:t>	</a:t>
            </a:r>
            <a:endParaRPr lang="es-PE" dirty="0"/>
          </a:p>
        </p:txBody>
      </p:sp>
      <p:sp>
        <p:nvSpPr>
          <p:cNvPr id="7" name="6 Rectángulo"/>
          <p:cNvSpPr/>
          <p:nvPr/>
        </p:nvSpPr>
        <p:spPr>
          <a:xfrm>
            <a:off x="4667632" y="3875405"/>
            <a:ext cx="4572000" cy="1754326"/>
          </a:xfrm>
          <a:prstGeom prst="rect">
            <a:avLst/>
          </a:prstGeom>
          <a:solidFill>
            <a:schemeClr val="accent5">
              <a:lumMod val="75000"/>
            </a:schemeClr>
          </a:solidFill>
        </p:spPr>
        <p:txBody>
          <a:bodyPr>
            <a:spAutoFit/>
          </a:bodyPr>
          <a:lstStyle/>
          <a:p>
            <a:r>
              <a:rPr lang="es-PE" b="1" u="sng" dirty="0" smtClean="0">
                <a:solidFill>
                  <a:srgbClr val="0070C0"/>
                </a:solidFill>
              </a:rPr>
              <a:t>Ventas Personales</a:t>
            </a:r>
          </a:p>
          <a:p>
            <a:r>
              <a:rPr lang="es-PE" dirty="0" smtClean="0"/>
              <a:t>Evaluación y Control del programa de ventas. La fase de evaluación implica elaborar métodos para observar y evaluar el desempeño de la fuerza de ventas.</a:t>
            </a:r>
            <a:endParaRPr lang="es-PE" dirty="0"/>
          </a:p>
        </p:txBody>
      </p:sp>
      <p:sp>
        <p:nvSpPr>
          <p:cNvPr id="8" name="7 Rectángulo"/>
          <p:cNvSpPr/>
          <p:nvPr/>
        </p:nvSpPr>
        <p:spPr>
          <a:xfrm>
            <a:off x="-16416" y="5697379"/>
            <a:ext cx="4572000" cy="923330"/>
          </a:xfrm>
          <a:prstGeom prst="rect">
            <a:avLst/>
          </a:prstGeom>
          <a:solidFill>
            <a:srgbClr val="FFC000"/>
          </a:solidFill>
        </p:spPr>
        <p:txBody>
          <a:bodyPr>
            <a:spAutoFit/>
          </a:bodyPr>
          <a:lstStyle/>
          <a:p>
            <a:pPr lvl="0"/>
            <a:r>
              <a:rPr lang="es-PE" b="1" dirty="0">
                <a:hlinkClick r:id="rId4" tooltip="Técnicas De Ventas"/>
              </a:rPr>
              <a:t>Técnicas De Ventas</a:t>
            </a:r>
            <a:endParaRPr lang="es-PE" dirty="0"/>
          </a:p>
          <a:p>
            <a:r>
              <a:rPr lang="es-PE" dirty="0"/>
              <a:t>Evaluación): Lugar de actuación: La acción de ventas.</a:t>
            </a:r>
          </a:p>
        </p:txBody>
      </p:sp>
      <p:sp>
        <p:nvSpPr>
          <p:cNvPr id="9" name="8 Rectángulo"/>
          <p:cNvSpPr/>
          <p:nvPr/>
        </p:nvSpPr>
        <p:spPr>
          <a:xfrm>
            <a:off x="4694624" y="1769334"/>
            <a:ext cx="4572000" cy="2031325"/>
          </a:xfrm>
          <a:prstGeom prst="rect">
            <a:avLst/>
          </a:prstGeom>
          <a:solidFill>
            <a:schemeClr val="accent4">
              <a:lumMod val="75000"/>
            </a:schemeClr>
          </a:solidFill>
        </p:spPr>
        <p:txBody>
          <a:bodyPr>
            <a:spAutoFit/>
          </a:bodyPr>
          <a:lstStyle/>
          <a:p>
            <a:pPr lvl="0"/>
            <a:r>
              <a:rPr lang="es-PE" b="1" dirty="0">
                <a:hlinkClick r:id="rId5" tooltip="La Tecnología Como Herramienta Para Fortalecer Las Ventas"/>
              </a:rPr>
              <a:t>La Tecnología Como Herramienta Para Fortalecer Las Ventas</a:t>
            </a:r>
            <a:endParaRPr lang="es-PE" dirty="0"/>
          </a:p>
          <a:p>
            <a:r>
              <a:rPr lang="es-PE" dirty="0"/>
              <a:t>Ofrecen relaciones de largo plazo. Desventajas. Renuncia del control sobre el proceso de ventas. Los agentes siguen sus propias reglas. Son personas</a:t>
            </a:r>
          </a:p>
        </p:txBody>
      </p:sp>
      <p:sp>
        <p:nvSpPr>
          <p:cNvPr id="10" name="9 Rectángulo"/>
          <p:cNvSpPr/>
          <p:nvPr/>
        </p:nvSpPr>
        <p:spPr>
          <a:xfrm>
            <a:off x="0" y="1780439"/>
            <a:ext cx="4572000" cy="1754326"/>
          </a:xfrm>
          <a:prstGeom prst="rect">
            <a:avLst/>
          </a:prstGeom>
          <a:solidFill>
            <a:srgbClr val="7030A0"/>
          </a:solidFill>
        </p:spPr>
        <p:txBody>
          <a:bodyPr>
            <a:spAutoFit/>
          </a:bodyPr>
          <a:lstStyle/>
          <a:p>
            <a:pPr lvl="0"/>
            <a:r>
              <a:rPr lang="es-PE" b="1" dirty="0">
                <a:hlinkClick r:id="rId6" tooltip="Programa De Ventas"/>
              </a:rPr>
              <a:t>Programa De Ventas</a:t>
            </a:r>
            <a:endParaRPr lang="es-PE" dirty="0"/>
          </a:p>
          <a:p>
            <a:r>
              <a:rPr lang="es-PE" dirty="0"/>
              <a:t>de manera ágil y sistemática de los aspectos relacionados con las Ventas. Se trabajará en base al programa por competencias con el propósito de que cada uno de los.</a:t>
            </a:r>
          </a:p>
        </p:txBody>
      </p:sp>
      <p:pic>
        <p:nvPicPr>
          <p:cNvPr id="112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4177"/>
            <a:ext cx="3374504" cy="158115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1143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09992" y="174397"/>
            <a:ext cx="4572000" cy="1754326"/>
          </a:xfrm>
          <a:prstGeom prst="rect">
            <a:avLst/>
          </a:prstGeom>
          <a:solidFill>
            <a:schemeClr val="accent5">
              <a:lumMod val="75000"/>
            </a:schemeClr>
          </a:solidFill>
        </p:spPr>
        <p:txBody>
          <a:bodyPr>
            <a:spAutoFit/>
          </a:bodyPr>
          <a:lstStyle/>
          <a:p>
            <a:pPr lvl="0" algn="just"/>
            <a:r>
              <a:rPr lang="es-PE" b="1" dirty="0">
                <a:hlinkClick r:id="rId2" tooltip="Fuerza De Ventas"/>
              </a:rPr>
              <a:t>Fuerza De Ventas</a:t>
            </a:r>
            <a:endParaRPr lang="es-PE" dirty="0"/>
          </a:p>
          <a:p>
            <a:pPr algn="just"/>
            <a:r>
              <a:rPr lang="es-PE" dirty="0"/>
              <a:t>: Formulación de un programa de ventas, aplicación del programa de ventas, Evaluación y control del programa de ventas. La aplicación del programa de ventas.</a:t>
            </a:r>
          </a:p>
        </p:txBody>
      </p:sp>
      <p:sp>
        <p:nvSpPr>
          <p:cNvPr id="3" name="2 Rectángulo"/>
          <p:cNvSpPr/>
          <p:nvPr/>
        </p:nvSpPr>
        <p:spPr>
          <a:xfrm>
            <a:off x="104488" y="4344397"/>
            <a:ext cx="4572000" cy="2031325"/>
          </a:xfrm>
          <a:prstGeom prst="rect">
            <a:avLst/>
          </a:prstGeom>
          <a:solidFill>
            <a:schemeClr val="tx2">
              <a:lumMod val="25000"/>
            </a:schemeClr>
          </a:solidFill>
        </p:spPr>
        <p:txBody>
          <a:bodyPr>
            <a:spAutoFit/>
          </a:bodyPr>
          <a:lstStyle/>
          <a:p>
            <a:pPr lvl="0" algn="just"/>
            <a:r>
              <a:rPr lang="es-PE" b="1" dirty="0">
                <a:hlinkClick r:id="rId3" tooltip="Cronograma De Estudio De Procesos y Evaluación De Control Interno"/>
              </a:rPr>
              <a:t>Cronograma De Estudio De Procesos y Evaluación De Control Interno</a:t>
            </a:r>
            <a:endParaRPr lang="es-PE" dirty="0"/>
          </a:p>
          <a:p>
            <a:pPr algn="just"/>
            <a:r>
              <a:rPr lang="es-PE" dirty="0"/>
              <a:t>Tiempo dedicado a las actividades a ejecutar. Programa y cronograma de trabajo así como evaluar su sistema de control interno de acuerdo a la normativa </a:t>
            </a:r>
            <a:r>
              <a:rPr lang="es-PE" dirty="0" smtClean="0"/>
              <a:t>vigente</a:t>
            </a:r>
            <a:endParaRPr lang="es-PE" dirty="0"/>
          </a:p>
        </p:txBody>
      </p:sp>
      <p:sp>
        <p:nvSpPr>
          <p:cNvPr id="4" name="3 Rectángulo"/>
          <p:cNvSpPr/>
          <p:nvPr/>
        </p:nvSpPr>
        <p:spPr>
          <a:xfrm>
            <a:off x="137160" y="2156480"/>
            <a:ext cx="4572000" cy="1754326"/>
          </a:xfrm>
          <a:prstGeom prst="rect">
            <a:avLst/>
          </a:prstGeom>
          <a:solidFill>
            <a:srgbClr val="7030A0"/>
          </a:solidFill>
        </p:spPr>
        <p:txBody>
          <a:bodyPr>
            <a:spAutoFit/>
          </a:bodyPr>
          <a:lstStyle/>
          <a:p>
            <a:pPr lvl="0" algn="just"/>
            <a:r>
              <a:rPr lang="es-PE" b="1" dirty="0">
                <a:hlinkClick r:id="rId4" tooltip="Proceso Administrativo Del Área De Ventas"/>
              </a:rPr>
              <a:t>Proceso Administrativo Del Área De Ventas</a:t>
            </a:r>
            <a:endParaRPr lang="es-PE" dirty="0"/>
          </a:p>
          <a:p>
            <a:pPr algn="just"/>
            <a:r>
              <a:rPr lang="es-PE" dirty="0"/>
              <a:t>Control, Ambiente interno y externo para el análisis de las ventas ,Transición de las ventas ,Presupuesto y Programa Política. </a:t>
            </a:r>
          </a:p>
        </p:txBody>
      </p:sp>
      <p:sp>
        <p:nvSpPr>
          <p:cNvPr id="5" name="4 Rectángulo"/>
          <p:cNvSpPr/>
          <p:nvPr/>
        </p:nvSpPr>
        <p:spPr>
          <a:xfrm>
            <a:off x="4945048" y="991702"/>
            <a:ext cx="3947432" cy="4801314"/>
          </a:xfrm>
          <a:prstGeom prst="rect">
            <a:avLst/>
          </a:prstGeom>
          <a:solidFill>
            <a:schemeClr val="accent2">
              <a:lumMod val="50000"/>
            </a:schemeClr>
          </a:solidFill>
        </p:spPr>
        <p:txBody>
          <a:bodyPr wrap="square">
            <a:spAutoFit/>
          </a:bodyPr>
          <a:lstStyle/>
          <a:p>
            <a:pPr lvl="0" algn="just"/>
            <a:r>
              <a:rPr lang="es-PE" b="1" dirty="0">
                <a:hlinkClick r:id="rId5" tooltip="Administracion De Ventas 2. Mercados"/>
              </a:rPr>
              <a:t>Administración De Ventas 2. Mercados</a:t>
            </a:r>
            <a:endParaRPr lang="es-PE" dirty="0"/>
          </a:p>
          <a:p>
            <a:pPr lvl="0" algn="just"/>
            <a:r>
              <a:rPr lang="es-PE" b="1" dirty="0"/>
              <a:t>mercados</a:t>
            </a:r>
            <a:endParaRPr lang="es-PE" dirty="0"/>
          </a:p>
          <a:p>
            <a:pPr algn="just"/>
            <a:r>
              <a:rPr lang="es-PE" dirty="0"/>
              <a:t>Evaluación y Control del programa de ventas. La fase de evaluación implica elaborar métodos para observar y evaluar el desempeño de la fuerza de ventas...</a:t>
            </a:r>
          </a:p>
          <a:p>
            <a:pPr algn="just"/>
            <a:r>
              <a:rPr lang="es-PE" dirty="0"/>
              <a:t>	</a:t>
            </a:r>
          </a:p>
          <a:p>
            <a:pPr lvl="0" algn="just"/>
            <a:r>
              <a:rPr lang="es-PE" b="1" dirty="0">
                <a:hlinkClick r:id="rId6" tooltip="Ventas"/>
              </a:rPr>
              <a:t>Ventas</a:t>
            </a:r>
            <a:endParaRPr lang="es-PE" dirty="0"/>
          </a:p>
          <a:p>
            <a:pPr algn="just"/>
            <a:r>
              <a:rPr lang="es-PE" dirty="0"/>
              <a:t>Evaluación y Control del programa de ventas. La fase de evaluación implica elaborar métodos para observar y evaluar el desempeño de la fuerza de ventas...</a:t>
            </a:r>
          </a:p>
        </p:txBody>
      </p:sp>
    </p:spTree>
    <p:extLst>
      <p:ext uri="{BB962C8B-B14F-4D97-AF65-F5344CB8AC3E}">
        <p14:creationId xmlns:p14="http://schemas.microsoft.com/office/powerpoint/2010/main" val="3913486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339752" y="590586"/>
            <a:ext cx="6624736" cy="1477328"/>
          </a:xfrm>
          <a:prstGeom prst="rect">
            <a:avLst/>
          </a:prstGeom>
          <a:solidFill>
            <a:srgbClr val="7030A0"/>
          </a:solidFill>
        </p:spPr>
        <p:txBody>
          <a:bodyPr wrap="square">
            <a:spAutoFit/>
          </a:bodyPr>
          <a:lstStyle/>
          <a:p>
            <a:pPr algn="just"/>
            <a:r>
              <a:rPr lang="es-PE" b="1" dirty="0"/>
              <a:t>La administración de ventas facilita:</a:t>
            </a:r>
            <a:endParaRPr lang="es-PE" dirty="0"/>
          </a:p>
          <a:p>
            <a:pPr algn="just"/>
            <a:r>
              <a:rPr lang="es-PE" dirty="0"/>
              <a:t>Dirección de las operaciones de un equipo de ventas Normalmente las recompensas a la venta se determina por el volumen general de ventas desplazadas por los vendedores; la venta de los </a:t>
            </a:r>
            <a:r>
              <a:rPr lang="es-PE" b="1" dirty="0"/>
              <a:t>productos más rentables</a:t>
            </a:r>
            <a:r>
              <a:rPr lang="es-PE" dirty="0"/>
              <a:t>, </a:t>
            </a:r>
          </a:p>
        </p:txBody>
      </p:sp>
      <p:sp>
        <p:nvSpPr>
          <p:cNvPr id="3" name="2 Rectángulo"/>
          <p:cNvSpPr/>
          <p:nvPr/>
        </p:nvSpPr>
        <p:spPr>
          <a:xfrm>
            <a:off x="131397" y="2348880"/>
            <a:ext cx="2989921" cy="369332"/>
          </a:xfrm>
          <a:prstGeom prst="rect">
            <a:avLst/>
          </a:prstGeom>
          <a:solidFill>
            <a:schemeClr val="accent4">
              <a:lumMod val="50000"/>
            </a:schemeClr>
          </a:solidFill>
        </p:spPr>
        <p:txBody>
          <a:bodyPr wrap="none">
            <a:spAutoFit/>
          </a:bodyPr>
          <a:lstStyle/>
          <a:p>
            <a:r>
              <a:rPr lang="es-PE" b="1" dirty="0"/>
              <a:t>ESTRATEGIADE MERCADO</a:t>
            </a:r>
            <a:endParaRPr lang="es-PE" dirty="0"/>
          </a:p>
        </p:txBody>
      </p:sp>
      <p:sp>
        <p:nvSpPr>
          <p:cNvPr id="4" name="3 Rectángulo"/>
          <p:cNvSpPr/>
          <p:nvPr/>
        </p:nvSpPr>
        <p:spPr>
          <a:xfrm>
            <a:off x="161877" y="2744108"/>
            <a:ext cx="4572000" cy="3970318"/>
          </a:xfrm>
          <a:prstGeom prst="rect">
            <a:avLst/>
          </a:prstGeom>
          <a:solidFill>
            <a:schemeClr val="accent5">
              <a:lumMod val="60000"/>
              <a:lumOff val="40000"/>
            </a:schemeClr>
          </a:solidFill>
        </p:spPr>
        <p:txBody>
          <a:bodyPr>
            <a:spAutoFit/>
          </a:bodyPr>
          <a:lstStyle/>
          <a:p>
            <a:pPr marL="285750" indent="-285750">
              <a:buFont typeface="Arial" pitchFamily="34" charset="0"/>
              <a:buChar char="•"/>
            </a:pPr>
            <a:r>
              <a:rPr lang="es-PE" b="1" dirty="0">
                <a:solidFill>
                  <a:schemeClr val="bg1"/>
                </a:solidFill>
              </a:rPr>
              <a:t>Objetivo.</a:t>
            </a:r>
          </a:p>
          <a:p>
            <a:pPr marL="285750" lvl="0" indent="-285750">
              <a:buFont typeface="Arial" pitchFamily="34" charset="0"/>
              <a:buChar char="•"/>
            </a:pPr>
            <a:r>
              <a:rPr lang="es-PE" b="1" dirty="0">
                <a:solidFill>
                  <a:schemeClr val="bg1"/>
                </a:solidFill>
              </a:rPr>
              <a:t>Tarea Plan desincentivos</a:t>
            </a:r>
          </a:p>
          <a:p>
            <a:pPr marL="285750" lvl="0" indent="-285750">
              <a:buFont typeface="Arial" pitchFamily="34" charset="0"/>
              <a:buChar char="•"/>
            </a:pPr>
            <a:r>
              <a:rPr lang="es-PE" b="1" dirty="0">
                <a:solidFill>
                  <a:schemeClr val="bg1"/>
                </a:solidFill>
              </a:rPr>
              <a:t>Construir Asegurar</a:t>
            </a:r>
          </a:p>
          <a:p>
            <a:pPr marL="285750" lvl="0" indent="-285750">
              <a:buFont typeface="Arial" pitchFamily="34" charset="0"/>
              <a:buChar char="•"/>
            </a:pPr>
            <a:r>
              <a:rPr lang="es-PE" b="1" dirty="0">
                <a:solidFill>
                  <a:schemeClr val="bg1"/>
                </a:solidFill>
              </a:rPr>
              <a:t>incrementos en las ventas</a:t>
            </a:r>
          </a:p>
          <a:p>
            <a:pPr marL="285750" lvl="0" indent="-285750">
              <a:buFont typeface="Arial" pitchFamily="34" charset="0"/>
              <a:buChar char="•"/>
            </a:pPr>
            <a:r>
              <a:rPr lang="es-PE" b="1" dirty="0">
                <a:solidFill>
                  <a:schemeClr val="bg1"/>
                </a:solidFill>
              </a:rPr>
              <a:t>Visita a cuentas potenciales</a:t>
            </a:r>
          </a:p>
          <a:p>
            <a:pPr marL="285750" lvl="0" indent="-285750">
              <a:buFont typeface="Arial" pitchFamily="34" charset="0"/>
              <a:buChar char="•"/>
            </a:pPr>
            <a:r>
              <a:rPr lang="es-PE" b="1" dirty="0">
                <a:solidFill>
                  <a:schemeClr val="bg1"/>
                </a:solidFill>
              </a:rPr>
              <a:t>Servicio</a:t>
            </a:r>
          </a:p>
          <a:p>
            <a:pPr marL="285750" lvl="0" indent="-285750">
              <a:buFont typeface="Arial" pitchFamily="34" charset="0"/>
              <a:buChar char="•"/>
            </a:pPr>
            <a:r>
              <a:rPr lang="es-PE" b="1" dirty="0">
                <a:solidFill>
                  <a:schemeClr val="bg1"/>
                </a:solidFill>
              </a:rPr>
              <a:t>Retroalimentación</a:t>
            </a:r>
          </a:p>
          <a:p>
            <a:pPr marL="285750" lvl="0" indent="-285750">
              <a:buFont typeface="Arial" pitchFamily="34" charset="0"/>
              <a:buChar char="•"/>
            </a:pPr>
            <a:r>
              <a:rPr lang="es-PE" b="1" dirty="0">
                <a:solidFill>
                  <a:schemeClr val="bg1"/>
                </a:solidFill>
              </a:rPr>
              <a:t>producto/mercado</a:t>
            </a:r>
          </a:p>
          <a:p>
            <a:pPr marL="285750" lvl="0" indent="-285750">
              <a:buFont typeface="Arial" pitchFamily="34" charset="0"/>
              <a:buChar char="•"/>
            </a:pPr>
            <a:r>
              <a:rPr lang="es-PE" b="1" dirty="0">
                <a:solidFill>
                  <a:schemeClr val="bg1"/>
                </a:solidFill>
              </a:rPr>
              <a:t>Comisiones</a:t>
            </a:r>
          </a:p>
          <a:p>
            <a:pPr marL="285750" lvl="0" indent="-285750">
              <a:buFont typeface="Arial" pitchFamily="34" charset="0"/>
              <a:buChar char="•"/>
            </a:pPr>
            <a:r>
              <a:rPr lang="es-PE" b="1" dirty="0" smtClean="0">
                <a:solidFill>
                  <a:schemeClr val="bg1"/>
                </a:solidFill>
              </a:rPr>
              <a:t>Mantener </a:t>
            </a:r>
            <a:r>
              <a:rPr lang="es-PE" b="1" dirty="0">
                <a:solidFill>
                  <a:schemeClr val="bg1"/>
                </a:solidFill>
              </a:rPr>
              <a:t>Consolidar la</a:t>
            </a:r>
          </a:p>
          <a:p>
            <a:pPr marL="285750" lvl="0" indent="-285750">
              <a:buFont typeface="Arial" pitchFamily="34" charset="0"/>
              <a:buChar char="•"/>
            </a:pPr>
            <a:r>
              <a:rPr lang="es-PE" b="1" dirty="0">
                <a:solidFill>
                  <a:schemeClr val="bg1"/>
                </a:solidFill>
              </a:rPr>
              <a:t>posición de mercadeo</a:t>
            </a:r>
          </a:p>
          <a:p>
            <a:pPr marL="285750" lvl="0" indent="-285750">
              <a:buFont typeface="Arial" pitchFamily="34" charset="0"/>
              <a:buChar char="•"/>
            </a:pPr>
            <a:r>
              <a:rPr lang="es-PE" b="1" dirty="0">
                <a:solidFill>
                  <a:schemeClr val="bg1"/>
                </a:solidFill>
              </a:rPr>
              <a:t>Acreditar el servicio</a:t>
            </a:r>
          </a:p>
          <a:p>
            <a:pPr marL="285750" lvl="0" indent="-285750">
              <a:buFont typeface="Arial" pitchFamily="34" charset="0"/>
              <a:buChar char="•"/>
            </a:pPr>
            <a:r>
              <a:rPr lang="es-PE" b="1" dirty="0">
                <a:solidFill>
                  <a:schemeClr val="bg1"/>
                </a:solidFill>
              </a:rPr>
              <a:t>Visitas a cuentas nuevas</a:t>
            </a:r>
          </a:p>
          <a:p>
            <a:pPr marL="285750" lvl="0" indent="-285750">
              <a:buFont typeface="Arial" pitchFamily="34" charset="0"/>
              <a:buChar char="•"/>
            </a:pPr>
            <a:r>
              <a:rPr lang="es-PE" b="1" dirty="0">
                <a:solidFill>
                  <a:schemeClr val="bg1"/>
                </a:solidFill>
              </a:rPr>
              <a:t>Sueldo y Comisiones</a:t>
            </a:r>
          </a:p>
        </p:txBody>
      </p:sp>
      <p:sp>
        <p:nvSpPr>
          <p:cNvPr id="5" name="4 Rectángulo"/>
          <p:cNvSpPr/>
          <p:nvPr/>
        </p:nvSpPr>
        <p:spPr>
          <a:xfrm>
            <a:off x="5004048" y="2329190"/>
            <a:ext cx="3225563" cy="369332"/>
          </a:xfrm>
          <a:prstGeom prst="rect">
            <a:avLst/>
          </a:prstGeom>
          <a:solidFill>
            <a:schemeClr val="accent4">
              <a:lumMod val="50000"/>
            </a:schemeClr>
          </a:solidFill>
        </p:spPr>
        <p:txBody>
          <a:bodyPr wrap="none">
            <a:spAutoFit/>
          </a:bodyPr>
          <a:lstStyle/>
          <a:p>
            <a:r>
              <a:rPr lang="es-PE" b="1" dirty="0"/>
              <a:t>Métodos de remuneración:</a:t>
            </a:r>
            <a:endParaRPr lang="es-PE" dirty="0"/>
          </a:p>
        </p:txBody>
      </p:sp>
      <p:sp>
        <p:nvSpPr>
          <p:cNvPr id="6" name="5 Rectángulo"/>
          <p:cNvSpPr/>
          <p:nvPr/>
        </p:nvSpPr>
        <p:spPr>
          <a:xfrm>
            <a:off x="4860032" y="2967334"/>
            <a:ext cx="4283968" cy="1200329"/>
          </a:xfrm>
          <a:prstGeom prst="rect">
            <a:avLst/>
          </a:prstGeom>
          <a:solidFill>
            <a:schemeClr val="accent3">
              <a:lumMod val="75000"/>
            </a:schemeClr>
          </a:solidFill>
        </p:spPr>
        <p:txBody>
          <a:bodyPr wrap="square">
            <a:spAutoFit/>
          </a:bodyPr>
          <a:lstStyle/>
          <a:p>
            <a:pPr algn="just"/>
            <a:r>
              <a:rPr lang="es-PE" b="1" dirty="0">
                <a:solidFill>
                  <a:schemeClr val="bg1"/>
                </a:solidFill>
              </a:rPr>
              <a:t>Los planes de remuneración deben adaptarse a los cambios que ocurren dentro de un ambiente competitivo.</a:t>
            </a:r>
          </a:p>
        </p:txBody>
      </p:sp>
      <p:sp>
        <p:nvSpPr>
          <p:cNvPr id="7" name="6 Rectángulo"/>
          <p:cNvSpPr/>
          <p:nvPr/>
        </p:nvSpPr>
        <p:spPr>
          <a:xfrm>
            <a:off x="4888160" y="4167663"/>
            <a:ext cx="4255840" cy="2308324"/>
          </a:xfrm>
          <a:prstGeom prst="rect">
            <a:avLst/>
          </a:prstGeom>
          <a:solidFill>
            <a:schemeClr val="accent3"/>
          </a:solidFill>
        </p:spPr>
        <p:txBody>
          <a:bodyPr wrap="square">
            <a:spAutoFit/>
          </a:bodyPr>
          <a:lstStyle/>
          <a:p>
            <a:pPr algn="just"/>
            <a:r>
              <a:rPr lang="es-PE" b="1" dirty="0">
                <a:solidFill>
                  <a:schemeClr val="bg1"/>
                </a:solidFill>
              </a:rPr>
              <a:t>,El sueldo es una remuneración que consiste en pagar un sueldo fijo que recompensa el tiempo que dedica el vendedor al desempeño del trabajo. El sueldo representa un costo fijo para la empresa y la proporción disminuye conforme aumentan las ventas.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754" y="183312"/>
            <a:ext cx="2133600" cy="213360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9891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12680"/>
            <a:ext cx="4572000" cy="3416320"/>
          </a:xfrm>
          <a:prstGeom prst="rect">
            <a:avLst/>
          </a:prstGeom>
          <a:solidFill>
            <a:srgbClr val="92D050"/>
          </a:solidFill>
        </p:spPr>
        <p:txBody>
          <a:bodyPr>
            <a:spAutoFit/>
          </a:bodyPr>
          <a:lstStyle/>
          <a:p>
            <a:pPr algn="just"/>
            <a:r>
              <a:rPr lang="es-PE" b="1" dirty="0" smtClean="0">
                <a:solidFill>
                  <a:schemeClr val="bg1"/>
                </a:solidFill>
              </a:rPr>
              <a:t>EMPRESAS QUE INICIAN SU OPERACIÓN:</a:t>
            </a:r>
          </a:p>
          <a:p>
            <a:pPr algn="just"/>
            <a:r>
              <a:rPr lang="es-PE" b="1" dirty="0" smtClean="0">
                <a:solidFill>
                  <a:schemeClr val="bg1"/>
                </a:solidFill>
              </a:rPr>
              <a:t>Nuevos </a:t>
            </a:r>
            <a:r>
              <a:rPr lang="es-PE" b="1" dirty="0">
                <a:solidFill>
                  <a:schemeClr val="bg1"/>
                </a:solidFill>
              </a:rPr>
              <a:t>productos</a:t>
            </a:r>
          </a:p>
          <a:p>
            <a:pPr algn="just"/>
            <a:r>
              <a:rPr lang="es-PE" b="1" dirty="0">
                <a:solidFill>
                  <a:schemeClr val="bg1"/>
                </a:solidFill>
              </a:rPr>
              <a:t>Método Sueldo más Comisiones</a:t>
            </a:r>
          </a:p>
          <a:p>
            <a:r>
              <a:rPr lang="es-PE" b="1" dirty="0">
                <a:solidFill>
                  <a:schemeClr val="bg1"/>
                </a:solidFill>
              </a:rPr>
              <a:t>La combinación de un salario base </a:t>
            </a:r>
            <a:r>
              <a:rPr lang="es-PE" b="1" dirty="0" smtClean="0">
                <a:solidFill>
                  <a:schemeClr val="bg1"/>
                </a:solidFill>
              </a:rPr>
              <a:t>comisiones</a:t>
            </a:r>
            <a:r>
              <a:rPr lang="es-PE" b="1" dirty="0">
                <a:solidFill>
                  <a:schemeClr val="bg1"/>
                </a:solidFill>
              </a:rPr>
              <a:t>, da seguridad al vendedor, incrementa su ingreso y logra alcanzar el objetivo de la empresa. Las comisiones suelen pagarse un mes después de haberse concretado para reforzar es esfuerzo del vendedor y evitar cancelaciones.</a:t>
            </a:r>
          </a:p>
          <a:p>
            <a:r>
              <a:rPr lang="es-PE" dirty="0"/>
              <a:t> </a:t>
            </a:r>
          </a:p>
        </p:txBody>
      </p:sp>
      <p:sp>
        <p:nvSpPr>
          <p:cNvPr id="3" name="2 Rectángulo"/>
          <p:cNvSpPr/>
          <p:nvPr/>
        </p:nvSpPr>
        <p:spPr>
          <a:xfrm>
            <a:off x="115144" y="3444553"/>
            <a:ext cx="4572000" cy="2862322"/>
          </a:xfrm>
          <a:prstGeom prst="rect">
            <a:avLst/>
          </a:prstGeom>
          <a:solidFill>
            <a:srgbClr val="7030A0"/>
          </a:solidFill>
        </p:spPr>
        <p:txBody>
          <a:bodyPr>
            <a:spAutoFit/>
          </a:bodyPr>
          <a:lstStyle/>
          <a:p>
            <a:r>
              <a:rPr lang="es-PE" b="1" dirty="0" smtClean="0"/>
              <a:t>VENTAJAS:</a:t>
            </a:r>
            <a:endParaRPr lang="es-PE" dirty="0" smtClean="0"/>
          </a:p>
          <a:p>
            <a:r>
              <a:rPr lang="es-PE" dirty="0" smtClean="0"/>
              <a:t>El plan de compensaciones puede ajustarse a las necesidades del plan de ventas</a:t>
            </a:r>
          </a:p>
          <a:p>
            <a:r>
              <a:rPr lang="es-PE" dirty="0" smtClean="0"/>
              <a:t>El porcentaje puede manipularse para lograr diversidad de ventas: motivación, intensificar los esfuerzos entre segmentos específicos del mercado, rentabilidad del producto, etc.</a:t>
            </a:r>
            <a:endParaRPr lang="es-PE" dirty="0"/>
          </a:p>
        </p:txBody>
      </p:sp>
      <p:sp>
        <p:nvSpPr>
          <p:cNvPr id="4" name="3 Rectángulo"/>
          <p:cNvSpPr/>
          <p:nvPr/>
        </p:nvSpPr>
        <p:spPr>
          <a:xfrm>
            <a:off x="4679504" y="797510"/>
            <a:ext cx="4572000" cy="923330"/>
          </a:xfrm>
          <a:prstGeom prst="rect">
            <a:avLst/>
          </a:prstGeom>
          <a:solidFill>
            <a:srgbClr val="C00000"/>
          </a:solidFill>
        </p:spPr>
        <p:txBody>
          <a:bodyPr>
            <a:spAutoFit/>
          </a:bodyPr>
          <a:lstStyle/>
          <a:p>
            <a:r>
              <a:rPr lang="es-PE" b="1" dirty="0"/>
              <a:t>DESVENTAJAS:</a:t>
            </a:r>
            <a:endParaRPr lang="es-PE" dirty="0"/>
          </a:p>
          <a:p>
            <a:r>
              <a:rPr lang="es-PE" dirty="0"/>
              <a:t>Los costos de venta se elevan</a:t>
            </a:r>
          </a:p>
          <a:p>
            <a:r>
              <a:rPr lang="es-PE" b="1" dirty="0"/>
              <a:t> </a:t>
            </a:r>
            <a:endParaRPr lang="es-PE"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423" y="1916832"/>
            <a:ext cx="4348769" cy="4104456"/>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9403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246976"/>
            <a:ext cx="3816424" cy="5632311"/>
          </a:xfrm>
          <a:prstGeom prst="rect">
            <a:avLst/>
          </a:prstGeom>
          <a:solidFill>
            <a:schemeClr val="accent2">
              <a:lumMod val="75000"/>
            </a:schemeClr>
          </a:solidFill>
        </p:spPr>
        <p:txBody>
          <a:bodyPr wrap="square">
            <a:spAutoFit/>
          </a:bodyPr>
          <a:lstStyle/>
          <a:p>
            <a:pPr algn="just"/>
            <a:r>
              <a:rPr lang="es-PE" b="1" dirty="0">
                <a:solidFill>
                  <a:schemeClr val="bg1"/>
                </a:solidFill>
              </a:rPr>
              <a:t>EL SUELDO</a:t>
            </a:r>
          </a:p>
          <a:p>
            <a:pPr algn="just"/>
            <a:r>
              <a:rPr lang="es-PE" b="1" dirty="0">
                <a:solidFill>
                  <a:schemeClr val="bg1"/>
                </a:solidFill>
              </a:rPr>
              <a:t>Recompensará a los vendedores por la actividad y la comisión y bonificaciones</a:t>
            </a:r>
          </a:p>
          <a:p>
            <a:pPr algn="just"/>
            <a:r>
              <a:rPr lang="es-PE" b="1" dirty="0">
                <a:solidFill>
                  <a:schemeClr val="bg1"/>
                </a:solidFill>
              </a:rPr>
              <a:t>Proporcionarán incentivos para vender el producto y abrir nuevas cuentas. Casi todas las empresas que pagan sueldos directos o alguna combinación de sueldo,</a:t>
            </a:r>
          </a:p>
          <a:p>
            <a:pPr algn="just"/>
            <a:r>
              <a:rPr lang="es-PE" b="1" dirty="0">
                <a:solidFill>
                  <a:schemeClr val="bg1"/>
                </a:solidFill>
              </a:rPr>
              <a:t>comisión y bonificación cubren los gastos de sus vendedores. La idea consiste rembolsar a la fuerza de ventas los gastos de campo legítimos. Los tipos de gastos son los siguientes:</a:t>
            </a:r>
          </a:p>
          <a:p>
            <a:pPr algn="just"/>
            <a:r>
              <a:rPr lang="es-PE" b="1" dirty="0">
                <a:solidFill>
                  <a:schemeClr val="bg1"/>
                </a:solidFill>
              </a:rPr>
              <a:t> </a:t>
            </a:r>
          </a:p>
          <a:p>
            <a:pPr algn="just"/>
            <a:r>
              <a:rPr lang="es-PE" b="1" dirty="0">
                <a:solidFill>
                  <a:schemeClr val="bg1"/>
                </a:solidFill>
              </a:rPr>
              <a:t>Ilimitado. Pago de documentos</a:t>
            </a:r>
          </a:p>
          <a:p>
            <a:pPr algn="just"/>
            <a:r>
              <a:rPr lang="es-PE" b="1" dirty="0">
                <a:solidFill>
                  <a:schemeClr val="bg1"/>
                </a:solidFill>
              </a:rPr>
              <a:t>Por día. Cálculo del gasto por visitas</a:t>
            </a:r>
          </a:p>
        </p:txBody>
      </p:sp>
      <p:sp>
        <p:nvSpPr>
          <p:cNvPr id="3" name="2 Rectángulo"/>
          <p:cNvSpPr/>
          <p:nvPr/>
        </p:nvSpPr>
        <p:spPr>
          <a:xfrm>
            <a:off x="4019560" y="272872"/>
            <a:ext cx="4572000" cy="4247317"/>
          </a:xfrm>
          <a:prstGeom prst="rect">
            <a:avLst/>
          </a:prstGeom>
          <a:solidFill>
            <a:schemeClr val="accent5">
              <a:lumMod val="40000"/>
              <a:lumOff val="60000"/>
            </a:schemeClr>
          </a:solidFill>
        </p:spPr>
        <p:txBody>
          <a:bodyPr>
            <a:spAutoFit/>
          </a:bodyPr>
          <a:lstStyle/>
          <a:p>
            <a:pPr algn="just"/>
            <a:r>
              <a:rPr lang="es-PE" b="1" dirty="0">
                <a:solidFill>
                  <a:schemeClr val="bg1"/>
                </a:solidFill>
              </a:rPr>
              <a:t>ejemplo será:</a:t>
            </a:r>
          </a:p>
          <a:p>
            <a:pPr algn="just"/>
            <a:r>
              <a:rPr lang="es-PE" b="1" dirty="0">
                <a:solidFill>
                  <a:schemeClr val="bg1"/>
                </a:solidFill>
              </a:rPr>
              <a:t>Vamos a suponer que estamos en un proceso de crecimiento de la actividad comercial, pero que con el sistema de comisiones que utilizamos quien decide qué vender es, prácticamente, la fuerza de ventas. ¿Cómo podemos hacer para direccional las ventas hacia los objetivos de la empresa sin afectar los ingresos de los vendedores? La respuesta es clara: hay que implantar un Plan de Incentivos de Ventas para orientarlas y establecer objetivos diferenciales de cumplimiento.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3" y="4575534"/>
            <a:ext cx="4608512" cy="2006914"/>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8537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548680"/>
            <a:ext cx="5796136" cy="3139321"/>
          </a:xfrm>
          <a:prstGeom prst="rect">
            <a:avLst/>
          </a:prstGeom>
          <a:solidFill>
            <a:schemeClr val="accent5">
              <a:lumMod val="60000"/>
              <a:lumOff val="40000"/>
            </a:schemeClr>
          </a:solidFill>
        </p:spPr>
        <p:txBody>
          <a:bodyPr wrap="square">
            <a:spAutoFit/>
          </a:bodyPr>
          <a:lstStyle/>
          <a:p>
            <a:pPr algn="just"/>
            <a:r>
              <a:rPr lang="es-ES" b="1" dirty="0">
                <a:solidFill>
                  <a:schemeClr val="bg1"/>
                </a:solidFill>
              </a:rPr>
              <a:t>La administración de ventas facilita los procesos de seguimiento y cierre de las oportunidades de negocio.</a:t>
            </a:r>
            <a:endParaRPr lang="es-PE" b="1" dirty="0">
              <a:solidFill>
                <a:schemeClr val="bg1"/>
              </a:solidFill>
            </a:endParaRPr>
          </a:p>
          <a:p>
            <a:pPr algn="just"/>
            <a:r>
              <a:rPr lang="es-ES" b="1" dirty="0">
                <a:solidFill>
                  <a:schemeClr val="bg1"/>
                </a:solidFill>
              </a:rPr>
              <a:t>Además permite mantener al día tanto a los vendedores como a los clientes.</a:t>
            </a:r>
            <a:endParaRPr lang="es-PE" b="1" dirty="0">
              <a:solidFill>
                <a:schemeClr val="bg1"/>
              </a:solidFill>
            </a:endParaRPr>
          </a:p>
          <a:p>
            <a:pPr algn="just"/>
            <a:r>
              <a:rPr lang="es-ES" b="1" dirty="0">
                <a:solidFill>
                  <a:schemeClr val="bg1"/>
                </a:solidFill>
              </a:rPr>
              <a:t>La administración de ventas es un concepto que es manejado por la mayoría de las aplicaciones </a:t>
            </a:r>
            <a:r>
              <a:rPr lang="es-ES" b="1" dirty="0">
                <a:solidFill>
                  <a:schemeClr val="bg1"/>
                </a:solidFill>
                <a:hlinkClick r:id="rId2" tooltip="Customer relationship management"/>
              </a:rPr>
              <a:t>CRM</a:t>
            </a:r>
            <a:r>
              <a:rPr lang="es-ES" b="1" dirty="0">
                <a:solidFill>
                  <a:schemeClr val="bg1"/>
                </a:solidFill>
              </a:rPr>
              <a:t> (por ejemplo </a:t>
            </a:r>
            <a:r>
              <a:rPr lang="es-ES" b="1" dirty="0">
                <a:solidFill>
                  <a:schemeClr val="bg1"/>
                </a:solidFill>
                <a:hlinkClick r:id="rId3" tooltip="VCC"/>
              </a:rPr>
              <a:t>VCC</a:t>
            </a:r>
            <a:r>
              <a:rPr lang="es-ES" b="1" dirty="0">
                <a:solidFill>
                  <a:schemeClr val="bg1"/>
                </a:solidFill>
              </a:rPr>
              <a:t> de </a:t>
            </a:r>
            <a:r>
              <a:rPr lang="es-ES" b="1" dirty="0" err="1">
                <a:solidFill>
                  <a:schemeClr val="bg1"/>
                </a:solidFill>
                <a:hlinkClick r:id="rId4" tooltip="Best Commerce (aún no redactado)"/>
              </a:rPr>
              <a:t>Best</a:t>
            </a:r>
            <a:r>
              <a:rPr lang="es-ES" b="1" dirty="0">
                <a:solidFill>
                  <a:schemeClr val="bg1"/>
                </a:solidFill>
                <a:hlinkClick r:id="rId4" tooltip="Best Commerce (aún no redactado)"/>
              </a:rPr>
              <a:t> Commerce</a:t>
            </a:r>
            <a:r>
              <a:rPr lang="es-ES" b="1" dirty="0">
                <a:solidFill>
                  <a:schemeClr val="bg1"/>
                </a:solidFill>
              </a:rPr>
              <a:t>) las cuales agrupan </a:t>
            </a:r>
            <a:r>
              <a:rPr lang="es-ES" b="1" dirty="0">
                <a:solidFill>
                  <a:schemeClr val="bg1"/>
                </a:solidFill>
                <a:hlinkClick r:id="rId5" tooltip="Estadísticas"/>
              </a:rPr>
              <a:t>estadísticas</a:t>
            </a:r>
            <a:r>
              <a:rPr lang="es-ES" b="1" dirty="0">
                <a:solidFill>
                  <a:schemeClr val="bg1"/>
                </a:solidFill>
              </a:rPr>
              <a:t> y procesos de venta que permiten evaluar a cada miembro del equipo de ventas y al grupo en su conjunto.</a:t>
            </a:r>
            <a:endParaRPr lang="es-PE" b="1" dirty="0">
              <a:solidFill>
                <a:schemeClr val="bg1"/>
              </a:solidFill>
            </a:endParaRPr>
          </a:p>
        </p:txBody>
      </p:sp>
      <p:sp>
        <p:nvSpPr>
          <p:cNvPr id="3" name="2 Rectángulo"/>
          <p:cNvSpPr/>
          <p:nvPr/>
        </p:nvSpPr>
        <p:spPr>
          <a:xfrm>
            <a:off x="353108" y="4005064"/>
            <a:ext cx="4572000" cy="1754326"/>
          </a:xfrm>
          <a:prstGeom prst="rect">
            <a:avLst/>
          </a:prstGeom>
          <a:solidFill>
            <a:srgbClr val="7030A0"/>
          </a:solidFill>
        </p:spPr>
        <p:txBody>
          <a:bodyPr>
            <a:spAutoFit/>
          </a:bodyPr>
          <a:lstStyle/>
          <a:p>
            <a:pPr algn="just"/>
            <a:r>
              <a:rPr lang="es-ES" b="1" dirty="0">
                <a:solidFill>
                  <a:schemeClr val="bg1"/>
                </a:solidFill>
              </a:rPr>
              <a:t>La administración de ventas también genera reportes e indicadores que facilitan la medición del desempeño bajo estándares robustos y claros para todos los miembros del equipo de ventas.</a:t>
            </a:r>
            <a:endParaRPr lang="es-PE" b="1" dirty="0">
              <a:solidFill>
                <a:schemeClr val="bg1"/>
              </a:solidFill>
            </a:endParaRPr>
          </a:p>
        </p:txBody>
      </p:sp>
      <p:pic>
        <p:nvPicPr>
          <p:cNvPr id="92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7656" y="260648"/>
            <a:ext cx="2988840" cy="648072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7656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Llamada de nube"/>
          <p:cNvSpPr/>
          <p:nvPr/>
        </p:nvSpPr>
        <p:spPr>
          <a:xfrm>
            <a:off x="179512" y="119630"/>
            <a:ext cx="8568952" cy="1080120"/>
          </a:xfrm>
          <a:prstGeom prst="cloudCallou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s-PE" sz="2400" b="1" dirty="0">
                <a:solidFill>
                  <a:schemeClr val="tx1"/>
                </a:solidFill>
                <a:latin typeface="Arial" pitchFamily="34" charset="0"/>
                <a:cs typeface="Arial" pitchFamily="34" charset="0"/>
              </a:rPr>
              <a:t>ADMINISTRACIÓN DE LA FUERZA DE VENTAS</a:t>
            </a:r>
            <a:endParaRPr lang="es-PE" sz="2400" dirty="0">
              <a:solidFill>
                <a:schemeClr val="tx1"/>
              </a:solidFill>
              <a:latin typeface="Arial" pitchFamily="34" charset="0"/>
              <a:cs typeface="Arial" pitchFamily="34" charset="0"/>
            </a:endParaRPr>
          </a:p>
        </p:txBody>
      </p:sp>
      <p:sp>
        <p:nvSpPr>
          <p:cNvPr id="6" name="5 Llamada de nube"/>
          <p:cNvSpPr/>
          <p:nvPr/>
        </p:nvSpPr>
        <p:spPr>
          <a:xfrm>
            <a:off x="-174461" y="2693795"/>
            <a:ext cx="4170397" cy="1333020"/>
          </a:xfrm>
          <a:prstGeom prst="cloudCallout">
            <a:avLst/>
          </a:prstGeom>
          <a:ln/>
        </p:spPr>
        <p:style>
          <a:lnRef idx="0">
            <a:schemeClr val="accent3"/>
          </a:lnRef>
          <a:fillRef idx="3">
            <a:schemeClr val="accent3"/>
          </a:fillRef>
          <a:effectRef idx="3">
            <a:schemeClr val="accent3"/>
          </a:effectRef>
          <a:fontRef idx="minor">
            <a:schemeClr val="lt1"/>
          </a:fontRef>
        </p:style>
        <p:txBody>
          <a:bodyPr rtlCol="0" anchor="ctr"/>
          <a:lstStyle/>
          <a:p>
            <a:r>
              <a:rPr lang="es-PE" sz="2400" dirty="0" smtClean="0">
                <a:solidFill>
                  <a:schemeClr val="tx1"/>
                </a:solidFill>
              </a:rPr>
              <a:t>1.Reclutamiento </a:t>
            </a:r>
            <a:r>
              <a:rPr lang="es-PE" sz="2400" dirty="0">
                <a:solidFill>
                  <a:schemeClr val="tx1"/>
                </a:solidFill>
              </a:rPr>
              <a:t>y </a:t>
            </a:r>
            <a:r>
              <a:rPr lang="es-PE" sz="2400" dirty="0" smtClean="0">
                <a:solidFill>
                  <a:schemeClr val="tx1"/>
                </a:solidFill>
              </a:rPr>
              <a:t>selección</a:t>
            </a:r>
            <a:endParaRPr lang="es-PE" sz="2400" dirty="0">
              <a:solidFill>
                <a:schemeClr val="tx1"/>
              </a:solidFill>
            </a:endParaRPr>
          </a:p>
        </p:txBody>
      </p:sp>
      <p:sp>
        <p:nvSpPr>
          <p:cNvPr id="8" name="7 Llamada de nube"/>
          <p:cNvSpPr/>
          <p:nvPr/>
        </p:nvSpPr>
        <p:spPr>
          <a:xfrm>
            <a:off x="270550" y="4309005"/>
            <a:ext cx="2870207" cy="1080120"/>
          </a:xfrm>
          <a:prstGeom prst="cloudCallou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s-PE" sz="2400" dirty="0" smtClean="0">
                <a:solidFill>
                  <a:schemeClr val="tx1"/>
                </a:solidFill>
              </a:rPr>
              <a:t>4. </a:t>
            </a:r>
            <a:r>
              <a:rPr lang="es-PE" sz="2400" dirty="0">
                <a:solidFill>
                  <a:schemeClr val="tx1"/>
                </a:solidFill>
              </a:rPr>
              <a:t>motivación</a:t>
            </a:r>
            <a:endParaRPr lang="es-PE" sz="2400" dirty="0">
              <a:solidFill>
                <a:schemeClr val="tx1"/>
              </a:solidFill>
              <a:latin typeface="Arial" pitchFamily="34" charset="0"/>
              <a:cs typeface="Arial" pitchFamily="34" charset="0"/>
            </a:endParaRPr>
          </a:p>
        </p:txBody>
      </p:sp>
      <p:sp>
        <p:nvSpPr>
          <p:cNvPr id="9" name="8 Llamada de nube"/>
          <p:cNvSpPr/>
          <p:nvPr/>
        </p:nvSpPr>
        <p:spPr>
          <a:xfrm>
            <a:off x="3411309" y="4149080"/>
            <a:ext cx="2870207" cy="1080120"/>
          </a:xfrm>
          <a:prstGeom prst="cloudCallou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s-PE" sz="2400" dirty="0" smtClean="0">
                <a:solidFill>
                  <a:schemeClr val="tx1"/>
                </a:solidFill>
              </a:rPr>
              <a:t>5. evaluación</a:t>
            </a:r>
            <a:endParaRPr lang="es-PE" sz="2400" dirty="0">
              <a:solidFill>
                <a:schemeClr val="tx1"/>
              </a:solidFill>
              <a:latin typeface="Arial" pitchFamily="34" charset="0"/>
              <a:cs typeface="Arial" pitchFamily="34" charset="0"/>
            </a:endParaRPr>
          </a:p>
        </p:txBody>
      </p:sp>
      <p:sp>
        <p:nvSpPr>
          <p:cNvPr id="10" name="9 Llamada de nube"/>
          <p:cNvSpPr/>
          <p:nvPr/>
        </p:nvSpPr>
        <p:spPr>
          <a:xfrm>
            <a:off x="3376245" y="2642409"/>
            <a:ext cx="3317064" cy="1080120"/>
          </a:xfrm>
          <a:prstGeom prst="cloudCallou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s-PE" sz="2400" dirty="0" smtClean="0">
                <a:solidFill>
                  <a:schemeClr val="tx1"/>
                </a:solidFill>
              </a:rPr>
              <a:t>2. </a:t>
            </a:r>
            <a:r>
              <a:rPr lang="es-PE" sz="2400" dirty="0">
                <a:solidFill>
                  <a:schemeClr val="tx1"/>
                </a:solidFill>
              </a:rPr>
              <a:t>capacitación</a:t>
            </a:r>
            <a:endParaRPr lang="es-PE" sz="2400" dirty="0">
              <a:solidFill>
                <a:schemeClr val="tx1"/>
              </a:solidFill>
              <a:latin typeface="Arial" pitchFamily="34" charset="0"/>
              <a:cs typeface="Arial" pitchFamily="34" charset="0"/>
            </a:endParaRPr>
          </a:p>
        </p:txBody>
      </p:sp>
      <p:sp>
        <p:nvSpPr>
          <p:cNvPr id="11" name="10 Llamada de nube"/>
          <p:cNvSpPr/>
          <p:nvPr/>
        </p:nvSpPr>
        <p:spPr>
          <a:xfrm>
            <a:off x="6429399" y="2591621"/>
            <a:ext cx="2555776" cy="1080120"/>
          </a:xfrm>
          <a:prstGeom prst="cloudCallou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s-PE" sz="2400" dirty="0" smtClean="0">
                <a:solidFill>
                  <a:schemeClr val="tx1"/>
                </a:solidFill>
              </a:rPr>
              <a:t>3. </a:t>
            </a:r>
            <a:r>
              <a:rPr lang="es-PE" sz="2400" dirty="0">
                <a:solidFill>
                  <a:schemeClr val="tx1"/>
                </a:solidFill>
              </a:rPr>
              <a:t>dirección</a:t>
            </a:r>
            <a:endParaRPr lang="es-PE" sz="2400" dirty="0">
              <a:solidFill>
                <a:schemeClr val="tx1"/>
              </a:solidFill>
              <a:latin typeface="Arial" pitchFamily="34" charset="0"/>
              <a:cs typeface="Arial" pitchFamily="34" charset="0"/>
            </a:endParaRPr>
          </a:p>
        </p:txBody>
      </p:sp>
      <p:sp>
        <p:nvSpPr>
          <p:cNvPr id="12" name="11 Llamada de nube"/>
          <p:cNvSpPr/>
          <p:nvPr/>
        </p:nvSpPr>
        <p:spPr>
          <a:xfrm>
            <a:off x="5652120" y="4005064"/>
            <a:ext cx="3816425" cy="1224136"/>
          </a:xfrm>
          <a:prstGeom prst="cloudCallou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s-PE" sz="2400" dirty="0" smtClean="0">
                <a:solidFill>
                  <a:schemeClr val="tx1"/>
                </a:solidFill>
              </a:rPr>
              <a:t>6.compensación</a:t>
            </a:r>
            <a:endParaRPr lang="es-PE" sz="2400" dirty="0">
              <a:solidFill>
                <a:schemeClr val="tx1"/>
              </a:solidFill>
              <a:latin typeface="Arial" pitchFamily="34" charset="0"/>
              <a:cs typeface="Arial" pitchFamily="34" charset="0"/>
            </a:endParaRPr>
          </a:p>
        </p:txBody>
      </p:sp>
      <p:sp>
        <p:nvSpPr>
          <p:cNvPr id="13" name="12 Llamada de nube"/>
          <p:cNvSpPr/>
          <p:nvPr/>
        </p:nvSpPr>
        <p:spPr>
          <a:xfrm>
            <a:off x="3559192" y="5589240"/>
            <a:ext cx="2870207" cy="1080120"/>
          </a:xfrm>
          <a:prstGeom prst="cloudCallou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s-PE" sz="2400" dirty="0" smtClean="0">
                <a:solidFill>
                  <a:schemeClr val="tx1"/>
                </a:solidFill>
              </a:rPr>
              <a:t>7.supervisión</a:t>
            </a:r>
            <a:endParaRPr lang="es-PE" sz="2400" dirty="0">
              <a:solidFill>
                <a:schemeClr val="tx1"/>
              </a:solidFill>
              <a:latin typeface="Arial" pitchFamily="34" charset="0"/>
              <a:cs typeface="Arial" pitchFamily="34" charset="0"/>
            </a:endParaRPr>
          </a:p>
        </p:txBody>
      </p:sp>
      <p:sp>
        <p:nvSpPr>
          <p:cNvPr id="14" name="13 Flecha abajo"/>
          <p:cNvSpPr/>
          <p:nvPr/>
        </p:nvSpPr>
        <p:spPr>
          <a:xfrm>
            <a:off x="4463988" y="1199750"/>
            <a:ext cx="530307" cy="609939"/>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s-PE"/>
          </a:p>
        </p:txBody>
      </p:sp>
      <p:sp>
        <p:nvSpPr>
          <p:cNvPr id="15" name="14 Rectángulo"/>
          <p:cNvSpPr/>
          <p:nvPr/>
        </p:nvSpPr>
        <p:spPr>
          <a:xfrm>
            <a:off x="1835696" y="1809689"/>
            <a:ext cx="6264696" cy="78726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es-PE"/>
          </a:p>
        </p:txBody>
      </p:sp>
      <p:sp>
        <p:nvSpPr>
          <p:cNvPr id="16" name="15 Rectángulo"/>
          <p:cNvSpPr/>
          <p:nvPr/>
        </p:nvSpPr>
        <p:spPr>
          <a:xfrm>
            <a:off x="2195736" y="1809689"/>
            <a:ext cx="5505908" cy="646331"/>
          </a:xfrm>
          <a:prstGeom prst="rect">
            <a:avLst/>
          </a:prstGeom>
        </p:spPr>
        <p:txBody>
          <a:bodyPr wrap="square">
            <a:spAutoFit/>
          </a:bodyPr>
          <a:lstStyle/>
          <a:p>
            <a:pPr algn="just"/>
            <a:r>
              <a:rPr lang="es-PE" b="1" dirty="0">
                <a:solidFill>
                  <a:schemeClr val="bg1"/>
                </a:solidFill>
                <a:latin typeface="Arial" pitchFamily="34" charset="0"/>
                <a:cs typeface="Arial" pitchFamily="34" charset="0"/>
              </a:rPr>
              <a:t>según diversos expertos, incluye un conjunto de actividades que se pueden clasificar en: </a:t>
            </a:r>
          </a:p>
        </p:txBody>
      </p:sp>
    </p:spTree>
    <p:extLst>
      <p:ext uri="{BB962C8B-B14F-4D97-AF65-F5344CB8AC3E}">
        <p14:creationId xmlns:p14="http://schemas.microsoft.com/office/powerpoint/2010/main" val="3810736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macenamiento interno"/>
          <p:cNvSpPr/>
          <p:nvPr/>
        </p:nvSpPr>
        <p:spPr>
          <a:xfrm>
            <a:off x="899592" y="188640"/>
            <a:ext cx="7632848" cy="1080120"/>
          </a:xfrm>
          <a:prstGeom prst="flowChartInternalStorag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PE" sz="2400" dirty="0">
                <a:solidFill>
                  <a:schemeClr val="tx1"/>
                </a:solidFill>
                <a:latin typeface="Arial" pitchFamily="34" charset="0"/>
                <a:cs typeface="Arial" pitchFamily="34" charset="0"/>
              </a:rPr>
              <a:t>1. Reclutamiento y Selección del Personal de Ventas:</a:t>
            </a:r>
          </a:p>
        </p:txBody>
      </p:sp>
      <p:sp>
        <p:nvSpPr>
          <p:cNvPr id="5" name="4 Bisel"/>
          <p:cNvSpPr/>
          <p:nvPr/>
        </p:nvSpPr>
        <p:spPr>
          <a:xfrm>
            <a:off x="1079612" y="1592987"/>
            <a:ext cx="7452828" cy="1882012"/>
          </a:xfrm>
          <a:prstGeom prst="beve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PE" sz="2000" dirty="0">
                <a:solidFill>
                  <a:schemeClr val="bg1"/>
                </a:solidFill>
                <a:latin typeface="Arial" pitchFamily="34" charset="0"/>
                <a:cs typeface="Arial" pitchFamily="34" charset="0"/>
              </a:rPr>
              <a:t>El éxito de una </a:t>
            </a:r>
            <a:r>
              <a:rPr lang="es-PE" sz="2000" b="1" i="1" dirty="0">
                <a:solidFill>
                  <a:schemeClr val="bg1"/>
                </a:solidFill>
                <a:latin typeface="Arial" pitchFamily="34" charset="0"/>
                <a:cs typeface="Arial" pitchFamily="34" charset="0"/>
              </a:rPr>
              <a:t>fuerza de ventas</a:t>
            </a:r>
            <a:r>
              <a:rPr lang="es-PE" sz="2000" dirty="0">
                <a:solidFill>
                  <a:schemeClr val="bg1"/>
                </a:solidFill>
                <a:latin typeface="Arial" pitchFamily="34" charset="0"/>
                <a:cs typeface="Arial" pitchFamily="34" charset="0"/>
              </a:rPr>
              <a:t> comienza con la selección y contratación de buenos profesionales de la venta. </a:t>
            </a:r>
            <a:endParaRPr lang="es-PE" sz="2000" dirty="0" smtClean="0">
              <a:solidFill>
                <a:schemeClr val="bg1"/>
              </a:solidFill>
              <a:latin typeface="Arial" pitchFamily="34" charset="0"/>
              <a:cs typeface="Arial" pitchFamily="34" charset="0"/>
            </a:endParaRPr>
          </a:p>
          <a:p>
            <a:pPr algn="ctr"/>
            <a:r>
              <a:rPr lang="es-PE" sz="2000" dirty="0" smtClean="0">
                <a:solidFill>
                  <a:schemeClr val="bg1"/>
                </a:solidFill>
                <a:latin typeface="Arial" pitchFamily="34" charset="0"/>
                <a:cs typeface="Arial" pitchFamily="34" charset="0"/>
              </a:rPr>
              <a:t>para </a:t>
            </a:r>
            <a:r>
              <a:rPr lang="es-PE" sz="2000" dirty="0">
                <a:solidFill>
                  <a:schemeClr val="bg1"/>
                </a:solidFill>
                <a:latin typeface="Arial" pitchFamily="34" charset="0"/>
                <a:cs typeface="Arial" pitchFamily="34" charset="0"/>
              </a:rPr>
              <a:t>que una empresa tenga un buen sistema de reclutamiento necesita realizar al menos cinco funciones: </a:t>
            </a:r>
          </a:p>
          <a:p>
            <a:pPr algn="ctr"/>
            <a:endParaRPr lang="es-PE" sz="2000" dirty="0">
              <a:solidFill>
                <a:schemeClr val="tx1"/>
              </a:solidFill>
              <a:latin typeface="Arial" pitchFamily="34" charset="0"/>
              <a:cs typeface="Arial" pitchFamily="34" charset="0"/>
            </a:endParaRPr>
          </a:p>
        </p:txBody>
      </p:sp>
      <p:sp>
        <p:nvSpPr>
          <p:cNvPr id="6" name="5 Flecha abajo"/>
          <p:cNvSpPr/>
          <p:nvPr/>
        </p:nvSpPr>
        <p:spPr>
          <a:xfrm>
            <a:off x="4716016" y="1340768"/>
            <a:ext cx="216024" cy="36004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PE" dirty="0"/>
          </a:p>
        </p:txBody>
      </p:sp>
      <p:sp>
        <p:nvSpPr>
          <p:cNvPr id="11" name="10 Flecha abajo"/>
          <p:cNvSpPr/>
          <p:nvPr/>
        </p:nvSpPr>
        <p:spPr>
          <a:xfrm>
            <a:off x="1331640" y="3474999"/>
            <a:ext cx="216024" cy="395053"/>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PE" dirty="0"/>
          </a:p>
        </p:txBody>
      </p:sp>
      <p:sp>
        <p:nvSpPr>
          <p:cNvPr id="12" name="11 Rectángulo"/>
          <p:cNvSpPr/>
          <p:nvPr/>
        </p:nvSpPr>
        <p:spPr>
          <a:xfrm>
            <a:off x="41908" y="3853204"/>
            <a:ext cx="1872208" cy="30047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PE" sz="1600" dirty="0">
                <a:solidFill>
                  <a:schemeClr val="bg1"/>
                </a:solidFill>
                <a:latin typeface="Arial" pitchFamily="34" charset="0"/>
                <a:cs typeface="Arial" pitchFamily="34" charset="0"/>
              </a:rPr>
              <a:t>1. Recibir de forma continua los C.V. (currículum </a:t>
            </a:r>
            <a:r>
              <a:rPr lang="es-PE" sz="1600" dirty="0" smtClean="0">
                <a:solidFill>
                  <a:schemeClr val="bg1"/>
                </a:solidFill>
                <a:latin typeface="Arial" pitchFamily="34" charset="0"/>
                <a:cs typeface="Arial" pitchFamily="34" charset="0"/>
              </a:rPr>
              <a:t>vitales</a:t>
            </a:r>
            <a:r>
              <a:rPr lang="es-PE" sz="1600" dirty="0">
                <a:solidFill>
                  <a:schemeClr val="bg1"/>
                </a:solidFill>
                <a:latin typeface="Arial" pitchFamily="34" charset="0"/>
                <a:cs typeface="Arial" pitchFamily="34" charset="0"/>
              </a:rPr>
              <a:t>) de personas que están interesados en postular al cargo de </a:t>
            </a:r>
            <a:r>
              <a:rPr lang="es-PE" sz="1600" dirty="0" smtClean="0">
                <a:solidFill>
                  <a:schemeClr val="bg1"/>
                </a:solidFill>
                <a:latin typeface="Arial" pitchFamily="34" charset="0"/>
                <a:cs typeface="Arial" pitchFamily="34" charset="0"/>
              </a:rPr>
              <a:t>vendedor</a:t>
            </a:r>
            <a:endParaRPr lang="es-PE" sz="1600" dirty="0">
              <a:solidFill>
                <a:schemeClr val="bg1"/>
              </a:solidFill>
            </a:endParaRPr>
          </a:p>
        </p:txBody>
      </p:sp>
      <p:sp>
        <p:nvSpPr>
          <p:cNvPr id="13" name="12 Rectángulo"/>
          <p:cNvSpPr/>
          <p:nvPr/>
        </p:nvSpPr>
        <p:spPr>
          <a:xfrm>
            <a:off x="2091803" y="3870050"/>
            <a:ext cx="1584176" cy="29936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PE" dirty="0" smtClean="0">
                <a:solidFill>
                  <a:schemeClr val="bg1"/>
                </a:solidFill>
                <a:latin typeface="Arial" pitchFamily="34" charset="0"/>
                <a:cs typeface="Arial" pitchFamily="34" charset="0"/>
              </a:rPr>
              <a:t>2. </a:t>
            </a:r>
            <a:r>
              <a:rPr lang="es-PE" dirty="0">
                <a:solidFill>
                  <a:schemeClr val="bg1"/>
                </a:solidFill>
                <a:latin typeface="Arial" pitchFamily="34" charset="0"/>
                <a:cs typeface="Arial" pitchFamily="34" charset="0"/>
              </a:rPr>
              <a:t>capturar información de los mejores vendedores de la competencia o de otros </a:t>
            </a:r>
            <a:r>
              <a:rPr lang="es-PE" dirty="0" smtClean="0">
                <a:solidFill>
                  <a:schemeClr val="bg1"/>
                </a:solidFill>
                <a:latin typeface="Arial" pitchFamily="34" charset="0"/>
                <a:cs typeface="Arial" pitchFamily="34" charset="0"/>
              </a:rPr>
              <a:t>rubro</a:t>
            </a:r>
            <a:r>
              <a:rPr lang="es-PE" dirty="0" smtClean="0">
                <a:solidFill>
                  <a:schemeClr val="tx1"/>
                </a:solidFill>
                <a:latin typeface="Arial" pitchFamily="34" charset="0"/>
                <a:cs typeface="Arial" pitchFamily="34" charset="0"/>
              </a:rPr>
              <a:t>s.</a:t>
            </a:r>
            <a:endParaRPr lang="es-PE" dirty="0">
              <a:solidFill>
                <a:schemeClr val="tx1"/>
              </a:solidFill>
              <a:latin typeface="Arial" pitchFamily="34" charset="0"/>
              <a:cs typeface="Arial" pitchFamily="34" charset="0"/>
            </a:endParaRPr>
          </a:p>
        </p:txBody>
      </p:sp>
      <p:sp>
        <p:nvSpPr>
          <p:cNvPr id="14" name="13 Rectángulo"/>
          <p:cNvSpPr/>
          <p:nvPr/>
        </p:nvSpPr>
        <p:spPr>
          <a:xfrm>
            <a:off x="3851920" y="3853204"/>
            <a:ext cx="1728192" cy="307202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PE" sz="1600" dirty="0" smtClean="0">
                <a:solidFill>
                  <a:schemeClr val="bg1"/>
                </a:solidFill>
              </a:rPr>
              <a:t>3. </a:t>
            </a:r>
            <a:r>
              <a:rPr lang="es-PE" sz="1600" dirty="0">
                <a:solidFill>
                  <a:schemeClr val="bg1"/>
                </a:solidFill>
              </a:rPr>
              <a:t>tener contacto </a:t>
            </a:r>
            <a:r>
              <a:rPr lang="es-PE" sz="1400" dirty="0">
                <a:solidFill>
                  <a:schemeClr val="bg1"/>
                </a:solidFill>
                <a:latin typeface="Arial" pitchFamily="34" charset="0"/>
                <a:cs typeface="Arial" pitchFamily="34" charset="0"/>
              </a:rPr>
              <a:t>frecuente con todas las fuentes adecuadas de postulantes (universidades, bolsas de trabajo, empresas especializadas en contratación de personal, caza-talentos, etc</a:t>
            </a:r>
            <a:r>
              <a:rPr lang="es-PE" sz="1400" dirty="0" smtClean="0">
                <a:solidFill>
                  <a:schemeClr val="bg1"/>
                </a:solidFill>
                <a:latin typeface="Arial" pitchFamily="34" charset="0"/>
                <a:cs typeface="Arial" pitchFamily="34" charset="0"/>
              </a:rPr>
              <a:t>...).</a:t>
            </a:r>
            <a:endParaRPr lang="es-PE" sz="1400" dirty="0">
              <a:solidFill>
                <a:schemeClr val="bg1"/>
              </a:solidFill>
              <a:latin typeface="Arial" pitchFamily="34" charset="0"/>
              <a:cs typeface="Arial" pitchFamily="34" charset="0"/>
            </a:endParaRPr>
          </a:p>
        </p:txBody>
      </p:sp>
      <p:sp>
        <p:nvSpPr>
          <p:cNvPr id="15" name="14 Rectángulo"/>
          <p:cNvSpPr/>
          <p:nvPr/>
        </p:nvSpPr>
        <p:spPr>
          <a:xfrm>
            <a:off x="5796135" y="3870051"/>
            <a:ext cx="1446425" cy="299369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PE" sz="1600" dirty="0">
                <a:solidFill>
                  <a:schemeClr val="bg1"/>
                </a:solidFill>
                <a:latin typeface="Arial" pitchFamily="34" charset="0"/>
                <a:cs typeface="Arial" pitchFamily="34" charset="0"/>
              </a:rPr>
              <a:t>4) tener un banco de datos de postulantes actualizado</a:t>
            </a:r>
            <a:r>
              <a:rPr lang="es-PE" sz="1600" dirty="0" smtClean="0">
                <a:solidFill>
                  <a:schemeClr val="tx1"/>
                </a:solidFill>
                <a:latin typeface="Arial" pitchFamily="34" charset="0"/>
                <a:cs typeface="Arial" pitchFamily="34" charset="0"/>
              </a:rPr>
              <a:t>.</a:t>
            </a:r>
            <a:endParaRPr lang="es-PE" sz="1600" dirty="0">
              <a:solidFill>
                <a:schemeClr val="tx1"/>
              </a:solidFill>
              <a:latin typeface="Arial" pitchFamily="34" charset="0"/>
              <a:cs typeface="Arial" pitchFamily="34" charset="0"/>
            </a:endParaRPr>
          </a:p>
        </p:txBody>
      </p:sp>
      <p:sp>
        <p:nvSpPr>
          <p:cNvPr id="17" name="16 Rectángulo"/>
          <p:cNvSpPr/>
          <p:nvPr/>
        </p:nvSpPr>
        <p:spPr>
          <a:xfrm>
            <a:off x="7380313" y="3870052"/>
            <a:ext cx="1668714" cy="29879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PE" sz="1600" dirty="0" smtClean="0">
                <a:solidFill>
                  <a:schemeClr val="bg1"/>
                </a:solidFill>
                <a:latin typeface="Arial" pitchFamily="34" charset="0"/>
                <a:cs typeface="Arial" pitchFamily="34" charset="0"/>
              </a:rPr>
              <a:t>5.Proporcionar un grupo de solicitantes más  calificados de lo que se necesita durante el periodo del </a:t>
            </a:r>
            <a:r>
              <a:rPr lang="es-PE" sz="1600" dirty="0" err="1" smtClean="0">
                <a:solidFill>
                  <a:schemeClr val="bg1"/>
                </a:solidFill>
                <a:latin typeface="Arial" pitchFamily="34" charset="0"/>
                <a:cs typeface="Arial" pitchFamily="34" charset="0"/>
              </a:rPr>
              <a:t>recutamiento</a:t>
            </a:r>
            <a:r>
              <a:rPr lang="es-PE" sz="1600" dirty="0" smtClean="0">
                <a:solidFill>
                  <a:schemeClr val="bg1"/>
                </a:solidFill>
                <a:latin typeface="Arial" pitchFamily="34" charset="0"/>
                <a:cs typeface="Arial" pitchFamily="34" charset="0"/>
              </a:rPr>
              <a:t>.</a:t>
            </a:r>
            <a:endParaRPr lang="es-PE" sz="1600" dirty="0">
              <a:solidFill>
                <a:schemeClr val="bg1"/>
              </a:solidFill>
              <a:latin typeface="Arial" pitchFamily="34" charset="0"/>
              <a:cs typeface="Arial" pitchFamily="34" charset="0"/>
            </a:endParaRPr>
          </a:p>
        </p:txBody>
      </p:sp>
      <p:sp>
        <p:nvSpPr>
          <p:cNvPr id="18" name="17 Flecha abajo"/>
          <p:cNvSpPr/>
          <p:nvPr/>
        </p:nvSpPr>
        <p:spPr>
          <a:xfrm>
            <a:off x="4545427" y="3429872"/>
            <a:ext cx="216024" cy="395053"/>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PE" dirty="0"/>
          </a:p>
        </p:txBody>
      </p:sp>
      <p:sp>
        <p:nvSpPr>
          <p:cNvPr id="19" name="18 Flecha abajo"/>
          <p:cNvSpPr/>
          <p:nvPr/>
        </p:nvSpPr>
        <p:spPr>
          <a:xfrm>
            <a:off x="2555776" y="3496420"/>
            <a:ext cx="216024" cy="395053"/>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PE" dirty="0"/>
          </a:p>
        </p:txBody>
      </p:sp>
      <p:sp>
        <p:nvSpPr>
          <p:cNvPr id="20" name="19 Flecha abajo"/>
          <p:cNvSpPr/>
          <p:nvPr/>
        </p:nvSpPr>
        <p:spPr>
          <a:xfrm>
            <a:off x="6411336" y="3521459"/>
            <a:ext cx="216024" cy="395053"/>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PE" dirty="0"/>
          </a:p>
        </p:txBody>
      </p:sp>
      <p:sp>
        <p:nvSpPr>
          <p:cNvPr id="21" name="20 Flecha abajo"/>
          <p:cNvSpPr/>
          <p:nvPr/>
        </p:nvSpPr>
        <p:spPr>
          <a:xfrm>
            <a:off x="8106658" y="3484251"/>
            <a:ext cx="216024" cy="395053"/>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3246733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401162"/>
            <a:ext cx="8136904" cy="523220"/>
          </a:xfrm>
          <a:prstGeom prst="rect">
            <a:avLst/>
          </a:prstGeom>
        </p:spPr>
        <p:txBody>
          <a:bodyPr wrap="square">
            <a:spAutoFit/>
          </a:bodyPr>
          <a:lstStyle/>
          <a:p>
            <a:r>
              <a:rPr lang="es-PE" sz="2800" b="1" dirty="0">
                <a:latin typeface="Arial" pitchFamily="34" charset="0"/>
                <a:cs typeface="Arial" pitchFamily="34" charset="0"/>
              </a:rPr>
              <a:t>1.LA ADMINISTRACIÓN DE VENTAS</a:t>
            </a:r>
            <a:r>
              <a:rPr lang="es-PE" b="1" dirty="0"/>
              <a:t>:</a:t>
            </a:r>
            <a:endParaRPr lang="es-PE" dirty="0"/>
          </a:p>
        </p:txBody>
      </p:sp>
      <p:sp>
        <p:nvSpPr>
          <p:cNvPr id="3" name="2 Rectángulo"/>
          <p:cNvSpPr/>
          <p:nvPr/>
        </p:nvSpPr>
        <p:spPr>
          <a:xfrm>
            <a:off x="731404" y="1484784"/>
            <a:ext cx="3712016" cy="255628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s-ES" dirty="0">
                <a:solidFill>
                  <a:schemeClr val="bg1"/>
                </a:solidFill>
                <a:latin typeface="Arial" pitchFamily="34" charset="0"/>
                <a:cs typeface="Arial" pitchFamily="34" charset="0"/>
              </a:rPr>
              <a:t>La </a:t>
            </a:r>
            <a:r>
              <a:rPr lang="es-ES" b="1" dirty="0">
                <a:solidFill>
                  <a:schemeClr val="bg1"/>
                </a:solidFill>
                <a:latin typeface="Arial" pitchFamily="34" charset="0"/>
                <a:cs typeface="Arial" pitchFamily="34" charset="0"/>
              </a:rPr>
              <a:t>administración de ventas</a:t>
            </a:r>
            <a:r>
              <a:rPr lang="es-ES" dirty="0"/>
              <a:t> </a:t>
            </a:r>
            <a:r>
              <a:rPr lang="es-ES" b="1" dirty="0" smtClean="0">
                <a:solidFill>
                  <a:schemeClr val="bg1"/>
                </a:solidFill>
              </a:rPr>
              <a:t>ventas</a:t>
            </a:r>
            <a:r>
              <a:rPr lang="es-ES" dirty="0" smtClean="0">
                <a:solidFill>
                  <a:schemeClr val="bg1"/>
                </a:solidFill>
              </a:rPr>
              <a:t> </a:t>
            </a:r>
            <a:r>
              <a:rPr lang="es-ES" dirty="0">
                <a:solidFill>
                  <a:schemeClr val="bg1"/>
                </a:solidFill>
              </a:rPr>
              <a:t>son todas las actividades, procesos y decisiones que abarca la función de la administración de ventas de una </a:t>
            </a:r>
            <a:r>
              <a:rPr lang="es-ES" dirty="0" smtClean="0">
                <a:solidFill>
                  <a:schemeClr val="bg1"/>
                </a:solidFill>
              </a:rPr>
              <a:t>empresa</a:t>
            </a:r>
          </a:p>
          <a:p>
            <a:r>
              <a:rPr lang="es-ES" b="1" dirty="0">
                <a:solidFill>
                  <a:schemeClr val="bg1"/>
                </a:solidFill>
              </a:rPr>
              <a:t>.</a:t>
            </a:r>
            <a:r>
              <a:rPr lang="es-PE" dirty="0">
                <a:solidFill>
                  <a:schemeClr val="bg1"/>
                </a:solidFill>
              </a:rPr>
              <a:t> La función de la administración de ventas es llevar a cavo la </a:t>
            </a:r>
          </a:p>
        </p:txBody>
      </p:sp>
      <p:sp>
        <p:nvSpPr>
          <p:cNvPr id="7" name="6 Rectángulo"/>
          <p:cNvSpPr/>
          <p:nvPr/>
        </p:nvSpPr>
        <p:spPr>
          <a:xfrm>
            <a:off x="904784" y="4193468"/>
            <a:ext cx="3559204" cy="233187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marL="285750" indent="-285750" algn="just">
              <a:buFont typeface="Arial" pitchFamily="34" charset="0"/>
              <a:buChar char="•"/>
            </a:pPr>
            <a:r>
              <a:rPr lang="es-PE" b="1" dirty="0">
                <a:solidFill>
                  <a:schemeClr val="bg1"/>
                </a:solidFill>
                <a:latin typeface="Arial" pitchFamily="34" charset="0"/>
                <a:cs typeface="Arial" pitchFamily="34" charset="0"/>
              </a:rPr>
              <a:t>la </a:t>
            </a:r>
            <a:r>
              <a:rPr lang="es-PE" b="1" dirty="0" smtClean="0">
                <a:solidFill>
                  <a:schemeClr val="bg1"/>
                </a:solidFill>
                <a:latin typeface="Arial" pitchFamily="34" charset="0"/>
                <a:cs typeface="Arial" pitchFamily="34" charset="0"/>
              </a:rPr>
              <a:t>planeación</a:t>
            </a:r>
          </a:p>
          <a:p>
            <a:pPr marL="285750" indent="-285750" algn="just">
              <a:buFont typeface="Arial" pitchFamily="34" charset="0"/>
              <a:buChar char="•"/>
            </a:pPr>
            <a:r>
              <a:rPr lang="es-PE" b="1" dirty="0" smtClean="0">
                <a:solidFill>
                  <a:schemeClr val="bg1"/>
                </a:solidFill>
                <a:latin typeface="Arial" pitchFamily="34" charset="0"/>
                <a:cs typeface="Arial" pitchFamily="34" charset="0"/>
              </a:rPr>
              <a:t>ejecución </a:t>
            </a:r>
            <a:r>
              <a:rPr lang="es-PE" b="1" dirty="0">
                <a:solidFill>
                  <a:schemeClr val="bg1"/>
                </a:solidFill>
                <a:latin typeface="Arial" pitchFamily="34" charset="0"/>
                <a:cs typeface="Arial" pitchFamily="34" charset="0"/>
              </a:rPr>
              <a:t>y control de todas aquellas actividades relacionadas con las </a:t>
            </a:r>
            <a:r>
              <a:rPr lang="es-PE" b="1" dirty="0" smtClean="0">
                <a:solidFill>
                  <a:schemeClr val="bg1"/>
                </a:solidFill>
                <a:latin typeface="Arial" pitchFamily="34" charset="0"/>
                <a:cs typeface="Arial" pitchFamily="34" charset="0"/>
              </a:rPr>
              <a:t>ventas</a:t>
            </a:r>
            <a:r>
              <a:rPr lang="es-PE" dirty="0"/>
              <a:t>.</a:t>
            </a:r>
            <a:endParaRPr lang="es-PE" dirty="0" smtClean="0"/>
          </a:p>
          <a:p>
            <a:pPr marL="285750" indent="-285750" algn="just">
              <a:buFont typeface="Arial" pitchFamily="34" charset="0"/>
              <a:buChar char="•"/>
            </a:pPr>
            <a:r>
              <a:rPr lang="es-PE" b="1" dirty="0" smtClean="0">
                <a:solidFill>
                  <a:schemeClr val="bg1"/>
                </a:solidFill>
                <a:latin typeface="Arial" pitchFamily="34" charset="0"/>
                <a:cs typeface="Arial" pitchFamily="34" charset="0"/>
              </a:rPr>
              <a:t>Ejemplos</a:t>
            </a:r>
          </a:p>
          <a:p>
            <a:pPr marL="285750" indent="-285750" algn="just">
              <a:buFont typeface="Arial" pitchFamily="34" charset="0"/>
              <a:buChar char="•"/>
            </a:pPr>
            <a:r>
              <a:rPr lang="es-PE" b="1" dirty="0" smtClean="0">
                <a:solidFill>
                  <a:schemeClr val="bg1"/>
                </a:solidFill>
                <a:latin typeface="Arial" pitchFamily="34" charset="0"/>
                <a:cs typeface="Arial" pitchFamily="34" charset="0"/>
              </a:rPr>
              <a:t>que productos salen... </a:t>
            </a:r>
            <a:endParaRPr lang="es-PE" b="1" dirty="0">
              <a:solidFill>
                <a:schemeClr val="bg1"/>
              </a:solidFill>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9314" y="1484784"/>
            <a:ext cx="3384376" cy="4896543"/>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636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304898" y="404664"/>
            <a:ext cx="6696744" cy="9361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PE" sz="2000" dirty="0">
                <a:solidFill>
                  <a:schemeClr val="bg1"/>
                </a:solidFill>
                <a:latin typeface="Arial" pitchFamily="34" charset="0"/>
                <a:cs typeface="Arial" pitchFamily="34" charset="0"/>
              </a:rPr>
              <a:t>El reclutamiento incluye, por lo general, las siguientes tareas:</a:t>
            </a:r>
          </a:p>
        </p:txBody>
      </p:sp>
      <p:sp>
        <p:nvSpPr>
          <p:cNvPr id="5" name="4 Proceso predefinido"/>
          <p:cNvSpPr/>
          <p:nvPr/>
        </p:nvSpPr>
        <p:spPr>
          <a:xfrm>
            <a:off x="476806" y="2325421"/>
            <a:ext cx="8352928" cy="1512168"/>
          </a:xfrm>
          <a:prstGeom prst="flowChartPredefined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PE" i="1" dirty="0" smtClean="0">
                <a:solidFill>
                  <a:schemeClr val="bg1"/>
                </a:solidFill>
                <a:latin typeface="Arial" pitchFamily="34" charset="0"/>
                <a:cs typeface="Arial" pitchFamily="34" charset="0"/>
              </a:rPr>
              <a:t>1.-Preparar </a:t>
            </a:r>
            <a:r>
              <a:rPr lang="es-PE" i="1" dirty="0">
                <a:solidFill>
                  <a:schemeClr val="bg1"/>
                </a:solidFill>
                <a:latin typeface="Arial" pitchFamily="34" charset="0"/>
                <a:cs typeface="Arial" pitchFamily="34" charset="0"/>
              </a:rPr>
              <a:t>por escrito una descripción del puesto:</a:t>
            </a:r>
            <a:r>
              <a:rPr lang="es-PE" dirty="0">
                <a:solidFill>
                  <a:schemeClr val="bg1"/>
                </a:solidFill>
                <a:latin typeface="Arial" pitchFamily="34" charset="0"/>
                <a:cs typeface="Arial" pitchFamily="34" charset="0"/>
              </a:rPr>
              <a:t> Esto sirve para 1) determinar el perfil de los candidatos, 2) explicar a los postulantes lo que se espera de ellos en caso de ser contratados y 3) para determinar si el postulante cumple con el perfil requerido. </a:t>
            </a:r>
          </a:p>
        </p:txBody>
      </p:sp>
      <p:sp>
        <p:nvSpPr>
          <p:cNvPr id="6" name="5 Flecha abajo"/>
          <p:cNvSpPr/>
          <p:nvPr/>
        </p:nvSpPr>
        <p:spPr>
          <a:xfrm>
            <a:off x="4752020" y="1340768"/>
            <a:ext cx="180020" cy="64807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PE" dirty="0"/>
          </a:p>
        </p:txBody>
      </p:sp>
      <p:sp>
        <p:nvSpPr>
          <p:cNvPr id="7" name="6 Flecha abajo"/>
          <p:cNvSpPr/>
          <p:nvPr/>
        </p:nvSpPr>
        <p:spPr>
          <a:xfrm>
            <a:off x="4653270" y="3863307"/>
            <a:ext cx="180020" cy="64807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PE" dirty="0"/>
          </a:p>
        </p:txBody>
      </p:sp>
      <p:sp>
        <p:nvSpPr>
          <p:cNvPr id="10" name="9 Proceso predefinido"/>
          <p:cNvSpPr/>
          <p:nvPr/>
        </p:nvSpPr>
        <p:spPr>
          <a:xfrm>
            <a:off x="600173" y="4550773"/>
            <a:ext cx="8352928" cy="1512168"/>
          </a:xfrm>
          <a:prstGeom prst="flowChartPredefined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PE" i="1" dirty="0" smtClean="0">
                <a:latin typeface="Arial" pitchFamily="34" charset="0"/>
                <a:cs typeface="Arial" pitchFamily="34" charset="0"/>
              </a:rPr>
              <a:t>2.Reclutar </a:t>
            </a:r>
            <a:r>
              <a:rPr lang="es-PE" i="1" dirty="0">
                <a:latin typeface="Arial" pitchFamily="34" charset="0"/>
                <a:cs typeface="Arial" pitchFamily="34" charset="0"/>
              </a:rPr>
              <a:t>un número adecuado de solicitantes:</a:t>
            </a:r>
            <a:r>
              <a:rPr lang="es-PE" dirty="0">
                <a:latin typeface="Arial" pitchFamily="34" charset="0"/>
                <a:cs typeface="Arial" pitchFamily="34" charset="0"/>
              </a:rPr>
              <a:t> Para ello, la empresa puede acudir a su Banco de Postulantes o a opciones externas de reclutamiento, como agencias de empleo, universidades, etc.</a:t>
            </a:r>
            <a:endParaRPr lang="es-PE"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823543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Proceso predefinido"/>
          <p:cNvSpPr/>
          <p:nvPr/>
        </p:nvSpPr>
        <p:spPr>
          <a:xfrm>
            <a:off x="347076" y="116632"/>
            <a:ext cx="8617412" cy="2016224"/>
          </a:xfrm>
          <a:prstGeom prst="flowChartPredefinedProcess">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es-PE" i="1" dirty="0"/>
              <a:t>Elegir entre los postulantes a las personas más calificadas para el puesto</a:t>
            </a:r>
            <a:r>
              <a:rPr lang="es-PE" dirty="0"/>
              <a:t>: Para ello, se realiza una exhaustiva revisión de los C.V. (Currículum </a:t>
            </a:r>
            <a:r>
              <a:rPr lang="es-PE" dirty="0" smtClean="0"/>
              <a:t>Vitales</a:t>
            </a:r>
            <a:r>
              <a:rPr lang="es-PE" dirty="0"/>
              <a:t>) para determinar si existe una compatibilidad preliminar entre las características del postulante y los requerimientos de la empresa. En algunos casos, es necesario solicitar referencias de los anteriores trabajos.</a:t>
            </a:r>
          </a:p>
        </p:txBody>
      </p:sp>
      <p:sp>
        <p:nvSpPr>
          <p:cNvPr id="5" name="4 Llamada de nube"/>
          <p:cNvSpPr/>
          <p:nvPr/>
        </p:nvSpPr>
        <p:spPr>
          <a:xfrm>
            <a:off x="1151620" y="2256625"/>
            <a:ext cx="7200800" cy="1224136"/>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PE" dirty="0"/>
              <a:t>En lo referente a la fase de </a:t>
            </a:r>
            <a:r>
              <a:rPr lang="es-PE" i="1" dirty="0"/>
              <a:t>"selección"</a:t>
            </a:r>
            <a:r>
              <a:rPr lang="es-PE" dirty="0"/>
              <a:t> del personal de ventas, es importante conocer y utilizar las diversas herramientas </a:t>
            </a:r>
            <a:r>
              <a:rPr lang="es-PE" dirty="0" smtClean="0"/>
              <a:t>.</a:t>
            </a:r>
            <a:endParaRPr lang="es-PE" dirty="0"/>
          </a:p>
        </p:txBody>
      </p:sp>
      <p:sp>
        <p:nvSpPr>
          <p:cNvPr id="6" name="5 Rectángulo"/>
          <p:cNvSpPr/>
          <p:nvPr/>
        </p:nvSpPr>
        <p:spPr>
          <a:xfrm>
            <a:off x="0" y="4101930"/>
            <a:ext cx="1800200" cy="270892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s-PE" dirty="0" smtClean="0"/>
              <a:t>1.-Los </a:t>
            </a:r>
            <a:r>
              <a:rPr lang="es-PE" dirty="0"/>
              <a:t>formularios de solicitud de empleo en los que se solicita la mayor cantidad de datos que puedan ser de </a:t>
            </a:r>
            <a:r>
              <a:rPr lang="es-PE" dirty="0" smtClean="0"/>
              <a:t>utilidad.</a:t>
            </a:r>
            <a:endParaRPr lang="es-PE" dirty="0"/>
          </a:p>
        </p:txBody>
      </p:sp>
      <p:sp>
        <p:nvSpPr>
          <p:cNvPr id="7" name="6 Rectángulo"/>
          <p:cNvSpPr/>
          <p:nvPr/>
        </p:nvSpPr>
        <p:spPr>
          <a:xfrm>
            <a:off x="1907704" y="4101930"/>
            <a:ext cx="1370175" cy="275681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s-PE" dirty="0" smtClean="0"/>
              <a:t>2.-las </a:t>
            </a:r>
            <a:r>
              <a:rPr lang="es-PE" dirty="0"/>
              <a:t>entrevistas (al menos dos o tres para conocer mejor a la </a:t>
            </a:r>
            <a:r>
              <a:rPr lang="es-PE" dirty="0" smtClean="0"/>
              <a:t>persona.</a:t>
            </a:r>
            <a:endParaRPr lang="es-PE" dirty="0"/>
          </a:p>
        </p:txBody>
      </p:sp>
      <p:sp>
        <p:nvSpPr>
          <p:cNvPr id="9" name="8 Rectángulo"/>
          <p:cNvSpPr/>
          <p:nvPr/>
        </p:nvSpPr>
        <p:spPr>
          <a:xfrm>
            <a:off x="3419872" y="4101930"/>
            <a:ext cx="1584176" cy="276594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a:r>
              <a:rPr lang="es-PE" dirty="0" smtClean="0"/>
              <a:t>3.la </a:t>
            </a:r>
            <a:r>
              <a:rPr lang="es-PE" dirty="0"/>
              <a:t>obtención de referencias (especialmente de sus anteriores trabajos</a:t>
            </a:r>
            <a:r>
              <a:rPr lang="es-PE" dirty="0" smtClean="0"/>
              <a:t>). </a:t>
            </a:r>
            <a:endParaRPr lang="es-PE" dirty="0"/>
          </a:p>
          <a:p>
            <a:r>
              <a:rPr lang="es-PE" b="1" dirty="0"/>
              <a:t> </a:t>
            </a:r>
            <a:endParaRPr lang="es-PE" dirty="0"/>
          </a:p>
        </p:txBody>
      </p:sp>
      <p:sp>
        <p:nvSpPr>
          <p:cNvPr id="10" name="9 Rectángulo"/>
          <p:cNvSpPr/>
          <p:nvPr/>
        </p:nvSpPr>
        <p:spPr>
          <a:xfrm>
            <a:off x="5148064" y="4106835"/>
            <a:ext cx="1728192" cy="270892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s-PE" dirty="0"/>
              <a:t> </a:t>
            </a:r>
            <a:r>
              <a:rPr lang="es-PE" dirty="0" smtClean="0"/>
              <a:t>4.-la </a:t>
            </a:r>
            <a:r>
              <a:rPr lang="es-PE" dirty="0"/>
              <a:t>revisión de informes crediticios (para asegurarse que no tenga problemas legales por deudas a entidades financieras)</a:t>
            </a:r>
            <a:r>
              <a:rPr lang="es-PE" b="1" dirty="0"/>
              <a:t> </a:t>
            </a:r>
            <a:endParaRPr lang="es-PE" dirty="0"/>
          </a:p>
        </p:txBody>
      </p:sp>
      <p:sp>
        <p:nvSpPr>
          <p:cNvPr id="11" name="10 Rectángulo"/>
          <p:cNvSpPr/>
          <p:nvPr/>
        </p:nvSpPr>
        <p:spPr>
          <a:xfrm>
            <a:off x="6948264" y="4101930"/>
            <a:ext cx="2195736" cy="272824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s-PE" sz="1600" b="1" dirty="0"/>
              <a:t> </a:t>
            </a:r>
            <a:r>
              <a:rPr lang="es-PE" sz="1600" b="1" dirty="0" smtClean="0"/>
              <a:t>                                                                                                                                                                                                                      </a:t>
            </a:r>
            <a:r>
              <a:rPr lang="es-PE" sz="1600" dirty="0" smtClean="0"/>
              <a:t>                                </a:t>
            </a:r>
          </a:p>
          <a:p>
            <a:endParaRPr lang="es-PE" sz="1600" dirty="0"/>
          </a:p>
          <a:p>
            <a:endParaRPr lang="es-PE" sz="1600" dirty="0" smtClean="0"/>
          </a:p>
          <a:p>
            <a:endParaRPr lang="es-PE" sz="1600" dirty="0"/>
          </a:p>
          <a:p>
            <a:endParaRPr lang="es-PE" sz="1600" dirty="0" smtClean="0"/>
          </a:p>
          <a:p>
            <a:endParaRPr lang="es-PE" sz="1600" dirty="0"/>
          </a:p>
          <a:p>
            <a:endParaRPr lang="es-PE" sz="1600" dirty="0" smtClean="0"/>
          </a:p>
          <a:p>
            <a:endParaRPr lang="es-PE" sz="1600" dirty="0"/>
          </a:p>
          <a:p>
            <a:endParaRPr lang="es-PE" sz="1600" dirty="0" smtClean="0"/>
          </a:p>
          <a:p>
            <a:endParaRPr lang="es-PE" sz="1600" dirty="0"/>
          </a:p>
          <a:p>
            <a:r>
              <a:rPr lang="es-PE" sz="1600" dirty="0" smtClean="0"/>
              <a:t>5.-las </a:t>
            </a:r>
            <a:r>
              <a:rPr lang="es-PE" sz="1600" dirty="0"/>
              <a:t>auscultaciones médicas (realizadas por médicos del trabajo). Cabe señalar, que los métodos de selección a utilizar dependen del perfil que se necesite para el puesto y el nivel de ingresos al que pueda aspirar el nuevo vendedor.</a:t>
            </a:r>
            <a:endParaRPr lang="es-PE" sz="1600" b="1" dirty="0" smtClean="0"/>
          </a:p>
          <a:p>
            <a:endParaRPr lang="es-PE" b="1" dirty="0"/>
          </a:p>
          <a:p>
            <a:endParaRPr lang="es-PE" b="1" dirty="0" smtClean="0"/>
          </a:p>
          <a:p>
            <a:endParaRPr lang="es-PE" b="1" dirty="0"/>
          </a:p>
          <a:p>
            <a:endParaRPr lang="es-PE" b="1" dirty="0" smtClean="0"/>
          </a:p>
          <a:p>
            <a:endParaRPr lang="es-PE" b="1" dirty="0"/>
          </a:p>
          <a:p>
            <a:endParaRPr lang="es-PE" b="1" dirty="0" smtClean="0"/>
          </a:p>
          <a:p>
            <a:endParaRPr lang="es-PE" b="1" dirty="0"/>
          </a:p>
          <a:p>
            <a:endParaRPr lang="es-PE" b="1" dirty="0" smtClean="0"/>
          </a:p>
          <a:p>
            <a:endParaRPr lang="es-PE" dirty="0"/>
          </a:p>
        </p:txBody>
      </p:sp>
      <p:sp>
        <p:nvSpPr>
          <p:cNvPr id="13" name="12 Flecha abajo"/>
          <p:cNvSpPr/>
          <p:nvPr/>
        </p:nvSpPr>
        <p:spPr>
          <a:xfrm rot="1996617">
            <a:off x="965674" y="3065557"/>
            <a:ext cx="368097" cy="88965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a:p>
        </p:txBody>
      </p:sp>
      <p:sp>
        <p:nvSpPr>
          <p:cNvPr id="15" name="14 Flecha abajo"/>
          <p:cNvSpPr/>
          <p:nvPr/>
        </p:nvSpPr>
        <p:spPr>
          <a:xfrm rot="20151815">
            <a:off x="7594204" y="3070741"/>
            <a:ext cx="368097" cy="889655"/>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dirty="0"/>
          </a:p>
        </p:txBody>
      </p:sp>
      <p:sp>
        <p:nvSpPr>
          <p:cNvPr id="16" name="15 Flecha abajo"/>
          <p:cNvSpPr/>
          <p:nvPr/>
        </p:nvSpPr>
        <p:spPr>
          <a:xfrm>
            <a:off x="5715204" y="3420481"/>
            <a:ext cx="453645" cy="669387"/>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dirty="0"/>
          </a:p>
        </p:txBody>
      </p:sp>
      <p:sp>
        <p:nvSpPr>
          <p:cNvPr id="17" name="16 Flecha abajo"/>
          <p:cNvSpPr/>
          <p:nvPr/>
        </p:nvSpPr>
        <p:spPr>
          <a:xfrm>
            <a:off x="3985137" y="3481353"/>
            <a:ext cx="453645" cy="669387"/>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dirty="0"/>
          </a:p>
        </p:txBody>
      </p:sp>
      <p:sp>
        <p:nvSpPr>
          <p:cNvPr id="18" name="17 Flecha abajo"/>
          <p:cNvSpPr/>
          <p:nvPr/>
        </p:nvSpPr>
        <p:spPr>
          <a:xfrm>
            <a:off x="2365968" y="3443494"/>
            <a:ext cx="453645" cy="669387"/>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1589604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macenamiento interno"/>
          <p:cNvSpPr/>
          <p:nvPr/>
        </p:nvSpPr>
        <p:spPr>
          <a:xfrm>
            <a:off x="1187624" y="332656"/>
            <a:ext cx="6480720" cy="1152128"/>
          </a:xfrm>
          <a:prstGeom prst="flowChartInternalStorage">
            <a:avLst/>
          </a:prstGeom>
        </p:spPr>
        <p:style>
          <a:lnRef idx="1">
            <a:schemeClr val="accent2"/>
          </a:lnRef>
          <a:fillRef idx="2">
            <a:schemeClr val="accent2"/>
          </a:fillRef>
          <a:effectRef idx="1">
            <a:schemeClr val="accent2"/>
          </a:effectRef>
          <a:fontRef idx="minor">
            <a:schemeClr val="dk1"/>
          </a:fontRef>
        </p:style>
        <p:txBody>
          <a:bodyPr rtlCol="0" anchor="ctr"/>
          <a:lstStyle/>
          <a:p>
            <a:r>
              <a:rPr lang="es-PE" sz="2400" b="1" dirty="0">
                <a:latin typeface="Arial" pitchFamily="34" charset="0"/>
                <a:cs typeface="Arial" pitchFamily="34" charset="0"/>
              </a:rPr>
              <a:t>. Capacitación de la </a:t>
            </a:r>
            <a:r>
              <a:rPr lang="es-PE" sz="2400" b="1" i="1" dirty="0">
                <a:latin typeface="Arial" pitchFamily="34" charset="0"/>
                <a:cs typeface="Arial" pitchFamily="34" charset="0"/>
              </a:rPr>
              <a:t>Fuerza de Ventas</a:t>
            </a:r>
            <a:r>
              <a:rPr lang="es-PE" sz="2400" b="1" dirty="0">
                <a:latin typeface="Arial" pitchFamily="34" charset="0"/>
                <a:cs typeface="Arial" pitchFamily="34" charset="0"/>
              </a:rPr>
              <a:t>:</a:t>
            </a:r>
            <a:endParaRPr lang="es-PE" sz="2400" dirty="0">
              <a:latin typeface="Arial" pitchFamily="34" charset="0"/>
              <a:cs typeface="Arial" pitchFamily="34" charset="0"/>
            </a:endParaRPr>
          </a:p>
        </p:txBody>
      </p:sp>
      <p:sp>
        <p:nvSpPr>
          <p:cNvPr id="3" name="2 Rectángulo"/>
          <p:cNvSpPr/>
          <p:nvPr/>
        </p:nvSpPr>
        <p:spPr>
          <a:xfrm>
            <a:off x="2843808" y="1849194"/>
            <a:ext cx="3168352" cy="11521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PE" dirty="0"/>
              <a:t>La fase de capacitación, por lo general, apunta a que la </a:t>
            </a:r>
            <a:r>
              <a:rPr lang="es-PE" b="1" i="1" dirty="0"/>
              <a:t>fuerza de ventas</a:t>
            </a:r>
            <a:r>
              <a:rPr lang="es-PE" dirty="0"/>
              <a:t> obtenga los siguientes conocimientos:</a:t>
            </a:r>
          </a:p>
        </p:txBody>
      </p:sp>
      <p:sp>
        <p:nvSpPr>
          <p:cNvPr id="4" name="3 Flecha abajo"/>
          <p:cNvSpPr/>
          <p:nvPr/>
        </p:nvSpPr>
        <p:spPr>
          <a:xfrm>
            <a:off x="4211960" y="1484784"/>
            <a:ext cx="216024" cy="36441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PE"/>
          </a:p>
        </p:txBody>
      </p:sp>
      <p:sp>
        <p:nvSpPr>
          <p:cNvPr id="5" name="4 Rectángulo"/>
          <p:cNvSpPr/>
          <p:nvPr/>
        </p:nvSpPr>
        <p:spPr>
          <a:xfrm>
            <a:off x="7812360" y="-230332"/>
            <a:ext cx="4572000" cy="369332"/>
          </a:xfrm>
          <a:prstGeom prst="rect">
            <a:avLst/>
          </a:prstGeom>
        </p:spPr>
        <p:txBody>
          <a:bodyPr>
            <a:spAutoFit/>
          </a:bodyPr>
          <a:lstStyle/>
          <a:p>
            <a:r>
              <a:rPr lang="es-PE" dirty="0"/>
              <a:t>  </a:t>
            </a:r>
          </a:p>
        </p:txBody>
      </p:sp>
      <p:sp>
        <p:nvSpPr>
          <p:cNvPr id="6" name="5 Almacenamiento interno"/>
          <p:cNvSpPr/>
          <p:nvPr/>
        </p:nvSpPr>
        <p:spPr>
          <a:xfrm>
            <a:off x="0" y="3573016"/>
            <a:ext cx="2843808" cy="3284984"/>
          </a:xfrm>
          <a:prstGeom prst="flowChartInternalStorage">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es-PE" i="1" dirty="0" smtClean="0"/>
              <a:t>1.-Conocimiento de la empresa u organización:</a:t>
            </a:r>
            <a:r>
              <a:rPr lang="es-PE" dirty="0" smtClean="0"/>
              <a:t> En lo relacionado a su historia, objetivos, organización, políticas de venta, estructura financiera, instalaciones, principales productos y servicios, participación en el mercado, etc. </a:t>
            </a:r>
          </a:p>
          <a:p>
            <a:r>
              <a:rPr lang="es-PE" dirty="0" smtClean="0"/>
              <a:t> </a:t>
            </a:r>
            <a:endParaRPr lang="es-PE" dirty="0"/>
          </a:p>
        </p:txBody>
      </p:sp>
      <p:sp>
        <p:nvSpPr>
          <p:cNvPr id="9" name="8 Almacenamiento interno"/>
          <p:cNvSpPr/>
          <p:nvPr/>
        </p:nvSpPr>
        <p:spPr>
          <a:xfrm>
            <a:off x="5580112" y="3429000"/>
            <a:ext cx="3563888" cy="3429000"/>
          </a:xfrm>
          <a:prstGeom prst="flowChartInternalStorage">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es-PE" b="1" i="1" dirty="0" smtClean="0"/>
              <a:t>3.-Conocimiento de las técnicas de venta:</a:t>
            </a:r>
            <a:r>
              <a:rPr lang="es-PE" dirty="0" smtClean="0"/>
              <a:t> Por ejemplo, acerca de cómo identificar, seleccionar y clasificar a los clientes, cómo preparar cada entrevista, cómo realizar presentaciones de ventas eficaces, cómo dar seguimiento a las ventas realizadas, cómo brindar servicios de pre y post venta, entre otros. </a:t>
            </a:r>
            <a:endParaRPr lang="es-PE" dirty="0"/>
          </a:p>
        </p:txBody>
      </p:sp>
      <p:sp>
        <p:nvSpPr>
          <p:cNvPr id="10" name="9 Almacenamiento interno"/>
          <p:cNvSpPr/>
          <p:nvPr/>
        </p:nvSpPr>
        <p:spPr>
          <a:xfrm>
            <a:off x="3131840" y="3429000"/>
            <a:ext cx="2160240" cy="3429000"/>
          </a:xfrm>
          <a:prstGeom prst="flowChartInternalStorage">
            <a:avLst/>
          </a:prstGeom>
        </p:spPr>
        <p:style>
          <a:lnRef idx="1">
            <a:schemeClr val="accent4"/>
          </a:lnRef>
          <a:fillRef idx="2">
            <a:schemeClr val="accent4"/>
          </a:fillRef>
          <a:effectRef idx="1">
            <a:schemeClr val="accent4"/>
          </a:effectRef>
          <a:fontRef idx="minor">
            <a:schemeClr val="dk1"/>
          </a:fontRef>
        </p:style>
        <p:txBody>
          <a:bodyPr rtlCol="0" anchor="ctr"/>
          <a:lstStyle/>
          <a:p>
            <a:pPr lvl="0"/>
            <a:r>
              <a:rPr lang="es-PE" b="1" dirty="0" smtClean="0"/>
              <a:t>2.-Conocimiento del producto: De</a:t>
            </a:r>
            <a:r>
              <a:rPr lang="es-PE" dirty="0" smtClean="0"/>
              <a:t> sus características, ventajas y beneficios. </a:t>
            </a:r>
            <a:endParaRPr lang="es-PE" dirty="0"/>
          </a:p>
        </p:txBody>
      </p:sp>
      <p:sp>
        <p:nvSpPr>
          <p:cNvPr id="11" name="10 Flecha abajo"/>
          <p:cNvSpPr/>
          <p:nvPr/>
        </p:nvSpPr>
        <p:spPr>
          <a:xfrm rot="1749378">
            <a:off x="2336497" y="2612019"/>
            <a:ext cx="360040" cy="927405"/>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PE" dirty="0"/>
          </a:p>
        </p:txBody>
      </p:sp>
      <p:sp>
        <p:nvSpPr>
          <p:cNvPr id="12" name="11 Flecha abajo"/>
          <p:cNvSpPr/>
          <p:nvPr/>
        </p:nvSpPr>
        <p:spPr>
          <a:xfrm rot="18646770">
            <a:off x="6368268" y="2423325"/>
            <a:ext cx="360040" cy="1105475"/>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PE" dirty="0"/>
          </a:p>
        </p:txBody>
      </p:sp>
      <p:sp>
        <p:nvSpPr>
          <p:cNvPr id="13" name="12 Flecha abajo"/>
          <p:cNvSpPr/>
          <p:nvPr/>
        </p:nvSpPr>
        <p:spPr>
          <a:xfrm>
            <a:off x="4319972" y="3075721"/>
            <a:ext cx="252028" cy="353279"/>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PE"/>
          </a:p>
        </p:txBody>
      </p:sp>
    </p:spTree>
    <p:extLst>
      <p:ext uri="{BB962C8B-B14F-4D97-AF65-F5344CB8AC3E}">
        <p14:creationId xmlns:p14="http://schemas.microsoft.com/office/powerpoint/2010/main" val="151758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macenamiento interno"/>
          <p:cNvSpPr/>
          <p:nvPr/>
        </p:nvSpPr>
        <p:spPr>
          <a:xfrm>
            <a:off x="1115616" y="476672"/>
            <a:ext cx="7056784" cy="1944216"/>
          </a:xfrm>
          <a:prstGeom prst="flowChartInternalStorage">
            <a:avLst/>
          </a:prstGeom>
        </p:spPr>
        <p:style>
          <a:lnRef idx="1">
            <a:schemeClr val="accent4"/>
          </a:lnRef>
          <a:fillRef idx="2">
            <a:schemeClr val="accent4"/>
          </a:fillRef>
          <a:effectRef idx="1">
            <a:schemeClr val="accent4"/>
          </a:effectRef>
          <a:fontRef idx="minor">
            <a:schemeClr val="dk1"/>
          </a:fontRef>
        </p:style>
        <p:txBody>
          <a:bodyPr rtlCol="0" anchor="ctr"/>
          <a:lstStyle/>
          <a:p>
            <a:r>
              <a:rPr lang="es-PE" b="1" i="1" dirty="0" smtClean="0"/>
              <a:t>4.-Conocimiento de las técnicas de venta:</a:t>
            </a:r>
            <a:r>
              <a:rPr lang="es-PE" dirty="0" smtClean="0"/>
              <a:t> Por ejemplo, acerca de cómo identificar, seleccionar y clasificar a los clientes, cómo preparar cada entrevista, cómo realizar presentaciones de ventas eficaces, cómo dar seguimiento a las ventas realizadas, cómo brindar servicios de pre y post venta, entre otros. </a:t>
            </a:r>
            <a:endParaRPr lang="es-PE" dirty="0"/>
          </a:p>
        </p:txBody>
      </p:sp>
      <p:sp>
        <p:nvSpPr>
          <p:cNvPr id="5" name="4 Almacenamiento interno"/>
          <p:cNvSpPr/>
          <p:nvPr/>
        </p:nvSpPr>
        <p:spPr>
          <a:xfrm>
            <a:off x="1115616" y="2852936"/>
            <a:ext cx="7056784" cy="1800200"/>
          </a:xfrm>
          <a:prstGeom prst="flowChartInternalStorag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PE" dirty="0">
                <a:latin typeface="Arial" pitchFamily="34" charset="0"/>
                <a:cs typeface="Arial" pitchFamily="34" charset="0"/>
              </a:rPr>
              <a:t>Cabe destacar, que después de la capacitación inicial, la mayoría de empresas brindan a su </a:t>
            </a:r>
            <a:r>
              <a:rPr lang="es-PE" b="1" i="1" dirty="0">
                <a:latin typeface="Arial" pitchFamily="34" charset="0"/>
                <a:cs typeface="Arial" pitchFamily="34" charset="0"/>
              </a:rPr>
              <a:t>fuerza de ventas</a:t>
            </a:r>
            <a:r>
              <a:rPr lang="es-PE" dirty="0">
                <a:latin typeface="Arial" pitchFamily="34" charset="0"/>
                <a:cs typeface="Arial" pitchFamily="34" charset="0"/>
              </a:rPr>
              <a:t> una </a:t>
            </a:r>
            <a:r>
              <a:rPr lang="es-PE" i="1" dirty="0">
                <a:latin typeface="Arial" pitchFamily="34" charset="0"/>
                <a:cs typeface="Arial" pitchFamily="34" charset="0"/>
              </a:rPr>
              <a:t>capacitación continua</a:t>
            </a:r>
            <a:r>
              <a:rPr lang="es-PE" dirty="0">
                <a:latin typeface="Arial" pitchFamily="34" charset="0"/>
                <a:cs typeface="Arial" pitchFamily="34" charset="0"/>
              </a:rPr>
              <a:t> a través de seminarios, </a:t>
            </a:r>
          </a:p>
        </p:txBody>
      </p:sp>
    </p:spTree>
    <p:extLst>
      <p:ext uri="{BB962C8B-B14F-4D97-AF65-F5344CB8AC3E}">
        <p14:creationId xmlns:p14="http://schemas.microsoft.com/office/powerpoint/2010/main" val="3220762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Llamada de nube"/>
          <p:cNvSpPr/>
          <p:nvPr/>
        </p:nvSpPr>
        <p:spPr>
          <a:xfrm>
            <a:off x="1259632" y="260648"/>
            <a:ext cx="6696744" cy="1584176"/>
          </a:xfrm>
          <a:prstGeom prst="cloudCallo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r>
              <a:rPr lang="es-PE" sz="2400" b="1" dirty="0">
                <a:latin typeface="Arial" pitchFamily="34" charset="0"/>
                <a:cs typeface="Arial" pitchFamily="34" charset="0"/>
              </a:rPr>
              <a:t>Dirección de la </a:t>
            </a:r>
            <a:r>
              <a:rPr lang="es-PE" sz="2400" b="1" i="1" dirty="0">
                <a:latin typeface="Arial" pitchFamily="34" charset="0"/>
                <a:cs typeface="Arial" pitchFamily="34" charset="0"/>
              </a:rPr>
              <a:t>Fuerza de Ventas</a:t>
            </a:r>
            <a:r>
              <a:rPr lang="es-PE" sz="2400" b="1" dirty="0">
                <a:latin typeface="Arial" pitchFamily="34" charset="0"/>
                <a:cs typeface="Arial" pitchFamily="34" charset="0"/>
              </a:rPr>
              <a:t>:</a:t>
            </a:r>
            <a:endParaRPr lang="es-PE" sz="2400" dirty="0">
              <a:latin typeface="Arial" pitchFamily="34" charset="0"/>
              <a:cs typeface="Arial" pitchFamily="34" charset="0"/>
            </a:endParaRPr>
          </a:p>
        </p:txBody>
      </p:sp>
      <p:sp>
        <p:nvSpPr>
          <p:cNvPr id="3" name="2 Almacenamiento interno"/>
          <p:cNvSpPr/>
          <p:nvPr/>
        </p:nvSpPr>
        <p:spPr>
          <a:xfrm>
            <a:off x="323528" y="2924944"/>
            <a:ext cx="8424936" cy="2808312"/>
          </a:xfrm>
          <a:prstGeom prst="flowChartInternalStorage">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PE" dirty="0">
                <a:latin typeface="Arial" pitchFamily="34" charset="0"/>
                <a:cs typeface="Arial" pitchFamily="34" charset="0"/>
              </a:rPr>
              <a:t>Consiste básicamente en direccionar el trabajo de la fuerza de ventas en la realización de actividades tan importantes como: La identificación, selección y clasificación adecuada de los clientes, la cantidad de visitas que deben realizar al día (cobertura), la frecuencia de visita que le deben dar a cada cliente (p. ej. 1 visita al mes como mínimo), la elaboración de una ruta de visitas coherente y productiva, el cumplimiento de las normas de visita a los clientes, la elaboración y presentación de informes, etc.</a:t>
            </a:r>
          </a:p>
        </p:txBody>
      </p:sp>
      <p:sp>
        <p:nvSpPr>
          <p:cNvPr id="4" name="3 Flecha abajo"/>
          <p:cNvSpPr/>
          <p:nvPr/>
        </p:nvSpPr>
        <p:spPr>
          <a:xfrm>
            <a:off x="4788024" y="1844824"/>
            <a:ext cx="360040" cy="108012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196415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Llamada de nube"/>
          <p:cNvSpPr/>
          <p:nvPr/>
        </p:nvSpPr>
        <p:spPr>
          <a:xfrm>
            <a:off x="1187624" y="193723"/>
            <a:ext cx="7056784" cy="1368152"/>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PE" sz="2400" b="1" dirty="0">
                <a:solidFill>
                  <a:schemeClr val="tx1"/>
                </a:solidFill>
                <a:latin typeface="Arial" pitchFamily="34" charset="0"/>
                <a:cs typeface="Arial" pitchFamily="34" charset="0"/>
              </a:rPr>
              <a:t>Motivación de la </a:t>
            </a:r>
            <a:r>
              <a:rPr lang="es-PE" sz="2400" b="1" i="1" dirty="0">
                <a:solidFill>
                  <a:schemeClr val="tx1"/>
                </a:solidFill>
                <a:latin typeface="Arial" pitchFamily="34" charset="0"/>
                <a:cs typeface="Arial" pitchFamily="34" charset="0"/>
              </a:rPr>
              <a:t>Fuerza de Ventas</a:t>
            </a:r>
            <a:r>
              <a:rPr lang="es-PE" sz="2400" b="1" dirty="0">
                <a:solidFill>
                  <a:schemeClr val="tx1"/>
                </a:solidFill>
                <a:latin typeface="Arial" pitchFamily="34" charset="0"/>
                <a:cs typeface="Arial" pitchFamily="34" charset="0"/>
              </a:rPr>
              <a:t>:</a:t>
            </a:r>
            <a:endParaRPr lang="es-PE" sz="2400" dirty="0">
              <a:solidFill>
                <a:schemeClr val="tx1"/>
              </a:solidFill>
              <a:latin typeface="Arial" pitchFamily="34" charset="0"/>
              <a:cs typeface="Arial" pitchFamily="34" charset="0"/>
            </a:endParaRPr>
          </a:p>
        </p:txBody>
      </p:sp>
      <p:sp>
        <p:nvSpPr>
          <p:cNvPr id="3" name="2 Almacenamiento interno"/>
          <p:cNvSpPr/>
          <p:nvPr/>
        </p:nvSpPr>
        <p:spPr>
          <a:xfrm>
            <a:off x="359532" y="2609488"/>
            <a:ext cx="8712968" cy="3240360"/>
          </a:xfrm>
          <a:prstGeom prst="flowChartInternalStorage">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PE" sz="2000" dirty="0">
                <a:solidFill>
                  <a:schemeClr val="bg1"/>
                </a:solidFill>
                <a:latin typeface="Arial" pitchFamily="34" charset="0"/>
                <a:cs typeface="Arial" pitchFamily="34" charset="0"/>
              </a:rPr>
              <a:t>la gerencia de ventas enfrenta el reto de motivar continuamente a sus vendedores. Sin embargo, la motivación como tal, </a:t>
            </a:r>
            <a:r>
              <a:rPr lang="es-PE" sz="2000" i="1" dirty="0">
                <a:solidFill>
                  <a:schemeClr val="bg1"/>
                </a:solidFill>
                <a:latin typeface="Arial" pitchFamily="34" charset="0"/>
                <a:cs typeface="Arial" pitchFamily="34" charset="0"/>
              </a:rPr>
              <a:t>no puede generarse desde el "exterior" porque constituye un impulso "interno" de cada persona </a:t>
            </a:r>
            <a:r>
              <a:rPr lang="es-PE" sz="2000" dirty="0">
                <a:solidFill>
                  <a:schemeClr val="bg1"/>
                </a:solidFill>
                <a:latin typeface="Arial" pitchFamily="34" charset="0"/>
                <a:cs typeface="Arial" pitchFamily="34" charset="0"/>
              </a:rPr>
              <a:t>; por tanto, lo que sí se puede hacer es </a:t>
            </a:r>
            <a:r>
              <a:rPr lang="es-PE" sz="2000" b="1" dirty="0">
                <a:solidFill>
                  <a:schemeClr val="bg1"/>
                </a:solidFill>
                <a:latin typeface="Arial" pitchFamily="34" charset="0"/>
                <a:cs typeface="Arial" pitchFamily="34" charset="0"/>
              </a:rPr>
              <a:t>incentivar</a:t>
            </a:r>
            <a:r>
              <a:rPr lang="es-PE" sz="2000" dirty="0">
                <a:solidFill>
                  <a:schemeClr val="bg1"/>
                </a:solidFill>
                <a:latin typeface="Arial" pitchFamily="34" charset="0"/>
                <a:cs typeface="Arial" pitchFamily="34" charset="0"/>
              </a:rPr>
              <a:t> al personal de ventas para contrarrestar las fuerzas desmotivadoras (los clientes que realizan demandas o reclamos excesivos, la competencia que tiene ofertas más agresivas, la presión por alcanzar la meta de ventas, la inseguridad, etc.</a:t>
            </a:r>
            <a:endParaRPr lang="es-PE" sz="2000" dirty="0" smtClean="0">
              <a:solidFill>
                <a:schemeClr val="bg1"/>
              </a:solidFill>
              <a:latin typeface="Arial" pitchFamily="34" charset="0"/>
              <a:cs typeface="Arial" pitchFamily="34" charset="0"/>
            </a:endParaRPr>
          </a:p>
          <a:p>
            <a:pPr algn="ctr"/>
            <a:endParaRPr lang="es-PE" dirty="0"/>
          </a:p>
        </p:txBody>
      </p:sp>
      <p:sp>
        <p:nvSpPr>
          <p:cNvPr id="4" name="3 Flecha abajo"/>
          <p:cNvSpPr/>
          <p:nvPr/>
        </p:nvSpPr>
        <p:spPr>
          <a:xfrm>
            <a:off x="4716016" y="1628800"/>
            <a:ext cx="360040" cy="936104"/>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595950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macenamiento interno"/>
          <p:cNvSpPr/>
          <p:nvPr/>
        </p:nvSpPr>
        <p:spPr>
          <a:xfrm>
            <a:off x="539552" y="116632"/>
            <a:ext cx="7704856" cy="720080"/>
          </a:xfrm>
          <a:prstGeom prst="flowChartInternalStorage">
            <a:avLst/>
          </a:prstGeom>
        </p:spPr>
        <p:style>
          <a:lnRef idx="1">
            <a:schemeClr val="accent5"/>
          </a:lnRef>
          <a:fillRef idx="2">
            <a:schemeClr val="accent5"/>
          </a:fillRef>
          <a:effectRef idx="1">
            <a:schemeClr val="accent5"/>
          </a:effectRef>
          <a:fontRef idx="minor">
            <a:schemeClr val="dk1"/>
          </a:fontRef>
        </p:style>
        <p:txBody>
          <a:bodyPr rtlCol="0" anchor="ctr"/>
          <a:lstStyle/>
          <a:p>
            <a:r>
              <a:rPr lang="es-PE" dirty="0"/>
              <a:t>Ahora, existen diversos métodos para incentivar a la </a:t>
            </a:r>
            <a:r>
              <a:rPr lang="es-PE" b="1" dirty="0"/>
              <a:t>fuerza de ventas</a:t>
            </a:r>
            <a:r>
              <a:rPr lang="es-PE" dirty="0"/>
              <a:t>, como los </a:t>
            </a:r>
            <a:r>
              <a:rPr lang="es-PE" i="1" dirty="0"/>
              <a:t>incentivos directos e indirectos </a:t>
            </a:r>
            <a:r>
              <a:rPr lang="es-PE" dirty="0"/>
              <a:t>:</a:t>
            </a:r>
          </a:p>
        </p:txBody>
      </p:sp>
      <p:sp>
        <p:nvSpPr>
          <p:cNvPr id="3" name="2 Nube"/>
          <p:cNvSpPr/>
          <p:nvPr/>
        </p:nvSpPr>
        <p:spPr>
          <a:xfrm>
            <a:off x="18193" y="1846993"/>
            <a:ext cx="2681599" cy="1368152"/>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PE" b="1" i="1" dirty="0"/>
              <a:t>Incentivos </a:t>
            </a:r>
            <a:r>
              <a:rPr lang="es-PE" b="1" i="1" dirty="0" smtClean="0"/>
              <a:t>directos: </a:t>
            </a:r>
            <a:endParaRPr lang="es-PE" dirty="0"/>
          </a:p>
        </p:txBody>
      </p:sp>
      <p:sp>
        <p:nvSpPr>
          <p:cNvPr id="4" name="3 Nube"/>
          <p:cNvSpPr/>
          <p:nvPr/>
        </p:nvSpPr>
        <p:spPr>
          <a:xfrm>
            <a:off x="18193" y="4941168"/>
            <a:ext cx="2681599" cy="1368152"/>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PE" b="1" i="1" dirty="0"/>
              <a:t>Incentivos indirectos </a:t>
            </a:r>
            <a:r>
              <a:rPr lang="es-PE" b="1" i="1" dirty="0" smtClean="0"/>
              <a:t>:</a:t>
            </a:r>
            <a:endParaRPr lang="es-PE" dirty="0"/>
          </a:p>
        </p:txBody>
      </p:sp>
      <p:sp>
        <p:nvSpPr>
          <p:cNvPr id="5" name="4 Almacenamiento interno"/>
          <p:cNvSpPr/>
          <p:nvPr/>
        </p:nvSpPr>
        <p:spPr>
          <a:xfrm>
            <a:off x="3491880" y="1124744"/>
            <a:ext cx="5652120" cy="3240360"/>
          </a:xfrm>
          <a:prstGeom prst="flowChartInternalStorage">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s-PE" dirty="0" smtClean="0">
              <a:effectLst/>
              <a:latin typeface="Arial" pitchFamily="34" charset="0"/>
              <a:cs typeface="Arial" pitchFamily="34" charset="0"/>
            </a:endParaRPr>
          </a:p>
          <a:p>
            <a:pPr marL="742950" lvl="1" indent="-285750">
              <a:buFont typeface="Wingdings" pitchFamily="2" charset="2"/>
              <a:buChar char="v"/>
            </a:pPr>
            <a:r>
              <a:rPr lang="es-PE" dirty="0">
                <a:latin typeface="Arial" pitchFamily="34" charset="0"/>
                <a:cs typeface="Arial" pitchFamily="34" charset="0"/>
              </a:rPr>
              <a:t>Crear un buen ambiente organizacional en el que se aliente la participación y la comunicación</a:t>
            </a:r>
            <a:r>
              <a:rPr lang="es-PE" dirty="0" smtClean="0">
                <a:latin typeface="Arial" pitchFamily="34" charset="0"/>
                <a:cs typeface="Arial" pitchFamily="34" charset="0"/>
              </a:rPr>
              <a:t>.</a:t>
            </a:r>
          </a:p>
          <a:p>
            <a:endParaRPr lang="es-PE" dirty="0" smtClean="0">
              <a:effectLst/>
              <a:latin typeface="Arial" pitchFamily="34" charset="0"/>
              <a:cs typeface="Arial" pitchFamily="34" charset="0"/>
            </a:endParaRPr>
          </a:p>
          <a:p>
            <a:pPr marL="742950" lvl="1" indent="-285750">
              <a:buFont typeface="Wingdings" pitchFamily="2" charset="2"/>
              <a:buChar char="v"/>
            </a:pPr>
            <a:r>
              <a:rPr lang="es-PE" dirty="0">
                <a:latin typeface="Arial" pitchFamily="34" charset="0"/>
                <a:cs typeface="Arial" pitchFamily="34" charset="0"/>
              </a:rPr>
              <a:t>Fijar cuotas de venta realistas que puedan ser logradas por la mayoría del personal de ventas con una cantidad moderada de esfuerzo adicional</a:t>
            </a:r>
            <a:r>
              <a:rPr lang="es-PE" dirty="0" smtClean="0">
                <a:latin typeface="Arial" pitchFamily="34" charset="0"/>
                <a:cs typeface="Arial" pitchFamily="34" charset="0"/>
              </a:rPr>
              <a:t>.</a:t>
            </a:r>
          </a:p>
          <a:p>
            <a:endParaRPr lang="es-PE" dirty="0" smtClean="0">
              <a:effectLst/>
              <a:latin typeface="Arial" pitchFamily="34" charset="0"/>
              <a:cs typeface="Arial" pitchFamily="34" charset="0"/>
            </a:endParaRPr>
          </a:p>
          <a:p>
            <a:pPr marL="742950" lvl="1" indent="-285750">
              <a:buFont typeface="Wingdings" pitchFamily="2" charset="2"/>
              <a:buChar char="v"/>
            </a:pPr>
            <a:r>
              <a:rPr lang="es-PE" dirty="0">
                <a:latin typeface="Arial" pitchFamily="34" charset="0"/>
                <a:cs typeface="Arial" pitchFamily="34" charset="0"/>
              </a:rPr>
              <a:t>Proporcionar reconocimientos, premios y otros incentivos no monetarios. </a:t>
            </a:r>
            <a:endParaRPr lang="es-PE" sz="1600" dirty="0">
              <a:latin typeface="Arial" pitchFamily="34" charset="0"/>
              <a:cs typeface="Arial" pitchFamily="34" charset="0"/>
            </a:endParaRPr>
          </a:p>
          <a:p>
            <a:pPr marL="742950" lvl="1" indent="-285750">
              <a:buFont typeface="Wingdings" pitchFamily="2" charset="2"/>
              <a:buChar char="v"/>
            </a:pPr>
            <a:endParaRPr lang="es-PE" sz="1600" dirty="0"/>
          </a:p>
          <a:p>
            <a:pPr marL="742950" lvl="1" indent="-285750">
              <a:buFont typeface="Wingdings" pitchFamily="2" charset="2"/>
              <a:buChar char="v"/>
            </a:pPr>
            <a:endParaRPr lang="es-PE" sz="1600" dirty="0"/>
          </a:p>
        </p:txBody>
      </p:sp>
      <p:sp>
        <p:nvSpPr>
          <p:cNvPr id="6" name="5 Almacenamiento interno"/>
          <p:cNvSpPr/>
          <p:nvPr/>
        </p:nvSpPr>
        <p:spPr>
          <a:xfrm>
            <a:off x="3491880" y="4653136"/>
            <a:ext cx="5652120" cy="2160240"/>
          </a:xfrm>
          <a:prstGeom prst="flowChartInternalStorage">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s-PE" dirty="0" smtClean="0">
              <a:solidFill>
                <a:schemeClr val="bg1"/>
              </a:solidFill>
              <a:effectLst/>
            </a:endParaRPr>
          </a:p>
          <a:p>
            <a:pPr marL="742950" lvl="1" indent="-285750">
              <a:buFont typeface="Wingdings" pitchFamily="2" charset="2"/>
              <a:buChar char="v"/>
            </a:pPr>
            <a:r>
              <a:rPr lang="es-PE" dirty="0">
                <a:solidFill>
                  <a:schemeClr val="bg1"/>
                </a:solidFill>
                <a:latin typeface="Arial" pitchFamily="34" charset="0"/>
                <a:cs typeface="Arial" pitchFamily="34" charset="0"/>
              </a:rPr>
              <a:t>Por ejemplo, realizar concursos para incentivar a que el personal de ventas compita (en el buen sentido de la palabra) entre sí, por ejemplo, para lograr la mayor cantidad de pedidos a cambio de una recompensa monetaria. </a:t>
            </a:r>
            <a:endParaRPr lang="es-PE" sz="1600" dirty="0">
              <a:solidFill>
                <a:schemeClr val="bg1"/>
              </a:solidFill>
              <a:latin typeface="Arial" pitchFamily="34" charset="0"/>
              <a:cs typeface="Arial" pitchFamily="34" charset="0"/>
            </a:endParaRPr>
          </a:p>
        </p:txBody>
      </p:sp>
      <p:sp>
        <p:nvSpPr>
          <p:cNvPr id="9" name="8 Flecha derecha"/>
          <p:cNvSpPr/>
          <p:nvPr/>
        </p:nvSpPr>
        <p:spPr>
          <a:xfrm>
            <a:off x="2699792" y="2531069"/>
            <a:ext cx="792088" cy="32186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PE"/>
          </a:p>
        </p:txBody>
      </p:sp>
      <p:sp>
        <p:nvSpPr>
          <p:cNvPr id="10" name="9 Flecha derecha"/>
          <p:cNvSpPr/>
          <p:nvPr/>
        </p:nvSpPr>
        <p:spPr>
          <a:xfrm>
            <a:off x="2699792" y="5572322"/>
            <a:ext cx="792088" cy="32186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774053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Llamada de nube"/>
          <p:cNvSpPr/>
          <p:nvPr/>
        </p:nvSpPr>
        <p:spPr>
          <a:xfrm>
            <a:off x="1331640" y="260648"/>
            <a:ext cx="7272808" cy="936104"/>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r>
              <a:rPr lang="es-PE" sz="2400" b="1" dirty="0">
                <a:solidFill>
                  <a:schemeClr val="tx1"/>
                </a:solidFill>
                <a:latin typeface="Arial" pitchFamily="34" charset="0"/>
                <a:cs typeface="Arial" pitchFamily="34" charset="0"/>
              </a:rPr>
              <a:t>. Evaluación de la </a:t>
            </a:r>
            <a:r>
              <a:rPr lang="es-PE" sz="2400" b="1" i="1" dirty="0">
                <a:solidFill>
                  <a:schemeClr val="tx1"/>
                </a:solidFill>
                <a:latin typeface="Arial" pitchFamily="34" charset="0"/>
                <a:cs typeface="Arial" pitchFamily="34" charset="0"/>
              </a:rPr>
              <a:t>Fuerza de Ventas</a:t>
            </a:r>
            <a:r>
              <a:rPr lang="es-PE" sz="2400" b="1" dirty="0">
                <a:solidFill>
                  <a:schemeClr val="tx1"/>
                </a:solidFill>
                <a:latin typeface="Arial" pitchFamily="34" charset="0"/>
                <a:cs typeface="Arial" pitchFamily="34" charset="0"/>
              </a:rPr>
              <a:t>:</a:t>
            </a:r>
            <a:endParaRPr lang="es-PE" sz="2400" dirty="0">
              <a:solidFill>
                <a:schemeClr val="tx1"/>
              </a:solidFill>
              <a:latin typeface="Arial" pitchFamily="34" charset="0"/>
              <a:cs typeface="Arial" pitchFamily="34" charset="0"/>
            </a:endParaRPr>
          </a:p>
        </p:txBody>
      </p:sp>
      <p:sp>
        <p:nvSpPr>
          <p:cNvPr id="4" name="3 Almacenamiento interno"/>
          <p:cNvSpPr/>
          <p:nvPr/>
        </p:nvSpPr>
        <p:spPr>
          <a:xfrm>
            <a:off x="1336928" y="1484784"/>
            <a:ext cx="6768752" cy="2808312"/>
          </a:xfrm>
          <a:prstGeom prst="flowChartInternalStorage">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s-PE" dirty="0">
                <a:solidFill>
                  <a:schemeClr val="bg1"/>
                </a:solidFill>
                <a:latin typeface="Arial" pitchFamily="34" charset="0"/>
                <a:cs typeface="Arial" pitchFamily="34" charset="0"/>
              </a:rPr>
              <a:t>Dirigir una </a:t>
            </a:r>
            <a:r>
              <a:rPr lang="es-PE" b="1" i="1" dirty="0">
                <a:solidFill>
                  <a:schemeClr val="bg1"/>
                </a:solidFill>
                <a:latin typeface="Arial" pitchFamily="34" charset="0"/>
                <a:cs typeface="Arial" pitchFamily="34" charset="0"/>
              </a:rPr>
              <a:t>fuerza de ventas</a:t>
            </a:r>
            <a:r>
              <a:rPr lang="es-PE" dirty="0">
                <a:solidFill>
                  <a:schemeClr val="bg1"/>
                </a:solidFill>
                <a:latin typeface="Arial" pitchFamily="34" charset="0"/>
                <a:cs typeface="Arial" pitchFamily="34" charset="0"/>
              </a:rPr>
              <a:t> incluye evaluar el desempeño de los vendedores para recompensarlos o para hacer propuestas constructivas de mejoramiento.</a:t>
            </a:r>
          </a:p>
          <a:p>
            <a:pPr algn="just"/>
            <a:r>
              <a:rPr lang="es-PE" dirty="0">
                <a:solidFill>
                  <a:schemeClr val="bg1"/>
                </a:solidFill>
                <a:latin typeface="Arial" pitchFamily="34" charset="0"/>
                <a:cs typeface="Arial" pitchFamily="34" charset="0"/>
              </a:rPr>
              <a:t>Una evaluación completa involucra </a:t>
            </a:r>
            <a:r>
              <a:rPr lang="es-PE" i="1" dirty="0">
                <a:solidFill>
                  <a:schemeClr val="bg1"/>
                </a:solidFill>
                <a:latin typeface="Arial" pitchFamily="34" charset="0"/>
                <a:cs typeface="Arial" pitchFamily="34" charset="0"/>
              </a:rPr>
              <a:t>bases cuantitativas y cualitativas de </a:t>
            </a:r>
            <a:r>
              <a:rPr lang="es-PE" i="1" dirty="0" smtClean="0">
                <a:solidFill>
                  <a:schemeClr val="bg1"/>
                </a:solidFill>
                <a:latin typeface="Arial" pitchFamily="34" charset="0"/>
                <a:cs typeface="Arial" pitchFamily="34" charset="0"/>
              </a:rPr>
              <a:t>evaluación</a:t>
            </a:r>
            <a:r>
              <a:rPr lang="es-PE" dirty="0" smtClean="0">
                <a:solidFill>
                  <a:schemeClr val="bg1"/>
                </a:solidFill>
                <a:latin typeface="Arial" pitchFamily="34" charset="0"/>
                <a:cs typeface="Arial" pitchFamily="34" charset="0"/>
              </a:rPr>
              <a:t>:</a:t>
            </a:r>
            <a:endParaRPr lang="es-PE"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8121163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Llamada de nube"/>
          <p:cNvSpPr/>
          <p:nvPr/>
        </p:nvSpPr>
        <p:spPr>
          <a:xfrm>
            <a:off x="249334" y="0"/>
            <a:ext cx="7992888" cy="1988840"/>
          </a:xfrm>
          <a:prstGeom prst="cloud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just"/>
            <a:r>
              <a:rPr lang="es-PE" sz="2400" b="1" i="1" dirty="0" smtClean="0">
                <a:solidFill>
                  <a:schemeClr val="bg1"/>
                </a:solidFill>
                <a:latin typeface="Arial" pitchFamily="34" charset="0"/>
                <a:cs typeface="Arial" pitchFamily="34" charset="0"/>
              </a:rPr>
              <a:t>1. Bases </a:t>
            </a:r>
            <a:r>
              <a:rPr lang="es-PE" sz="2400" b="1" i="1" dirty="0">
                <a:solidFill>
                  <a:schemeClr val="bg1"/>
                </a:solidFill>
                <a:latin typeface="Arial" pitchFamily="34" charset="0"/>
                <a:cs typeface="Arial" pitchFamily="34" charset="0"/>
              </a:rPr>
              <a:t>de evaluación </a:t>
            </a:r>
            <a:r>
              <a:rPr lang="es-PE" sz="2400" b="1" i="1" dirty="0" smtClean="0">
                <a:solidFill>
                  <a:schemeClr val="bg1"/>
                </a:solidFill>
                <a:latin typeface="Arial" pitchFamily="34" charset="0"/>
                <a:cs typeface="Arial" pitchFamily="34" charset="0"/>
              </a:rPr>
              <a:t>cuantitativas:</a:t>
            </a:r>
            <a:r>
              <a:rPr lang="es-PE" sz="2400" dirty="0" smtClean="0">
                <a:solidFill>
                  <a:schemeClr val="bg1"/>
                </a:solidFill>
                <a:latin typeface="Arial" pitchFamily="34" charset="0"/>
                <a:cs typeface="Arial" pitchFamily="34" charset="0"/>
              </a:rPr>
              <a:t> </a:t>
            </a:r>
            <a:r>
              <a:rPr lang="es-PE" sz="2400" dirty="0">
                <a:solidFill>
                  <a:schemeClr val="bg1"/>
                </a:solidFill>
                <a:latin typeface="Arial" pitchFamily="34" charset="0"/>
                <a:cs typeface="Arial" pitchFamily="34" charset="0"/>
              </a:rPr>
              <a:t>Esta evaluación se realiza en términos de entradas (esfuerzos) y salidas (resultados). </a:t>
            </a:r>
          </a:p>
        </p:txBody>
      </p:sp>
      <p:sp>
        <p:nvSpPr>
          <p:cNvPr id="8" name="7 Rectángulo"/>
          <p:cNvSpPr/>
          <p:nvPr/>
        </p:nvSpPr>
        <p:spPr>
          <a:xfrm>
            <a:off x="24408" y="2956945"/>
            <a:ext cx="3275856" cy="390105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742950" lvl="1" indent="-285750">
              <a:buFont typeface="Wingdings" pitchFamily="2" charset="2"/>
              <a:buChar char="Ø"/>
            </a:pPr>
            <a:r>
              <a:rPr lang="es-PE" dirty="0" smtClean="0">
                <a:solidFill>
                  <a:schemeClr val="bg1"/>
                </a:solidFill>
              </a:rPr>
              <a:t>Las medidas de entradas son: </a:t>
            </a:r>
          </a:p>
          <a:p>
            <a:pPr marL="1200150" lvl="2" indent="-285750">
              <a:buFont typeface="Wingdings" pitchFamily="2" charset="2"/>
              <a:buChar char="v"/>
            </a:pPr>
            <a:r>
              <a:rPr lang="es-PE" dirty="0" smtClean="0">
                <a:solidFill>
                  <a:schemeClr val="bg1"/>
                </a:solidFill>
              </a:rPr>
              <a:t>Número de visitas por día, semana o mes. </a:t>
            </a:r>
            <a:endParaRPr lang="es-PE" sz="1600" dirty="0" smtClean="0">
              <a:solidFill>
                <a:schemeClr val="bg1"/>
              </a:solidFill>
            </a:endParaRPr>
          </a:p>
          <a:p>
            <a:pPr marL="1200150" lvl="2" indent="-285750">
              <a:buFont typeface="Wingdings" pitchFamily="2" charset="2"/>
              <a:buChar char="v"/>
            </a:pPr>
            <a:r>
              <a:rPr lang="es-PE" dirty="0" smtClean="0">
                <a:solidFill>
                  <a:schemeClr val="bg1"/>
                </a:solidFill>
              </a:rPr>
              <a:t>Número de propuestas formales presentadas.</a:t>
            </a:r>
            <a:endParaRPr lang="es-PE" sz="1600" dirty="0" smtClean="0">
              <a:solidFill>
                <a:schemeClr val="bg1"/>
              </a:solidFill>
            </a:endParaRPr>
          </a:p>
          <a:p>
            <a:pPr marL="1200150" lvl="2" indent="-285750">
              <a:buFont typeface="Wingdings" pitchFamily="2" charset="2"/>
              <a:buChar char="v"/>
            </a:pPr>
            <a:r>
              <a:rPr lang="es-PE" dirty="0" smtClean="0">
                <a:solidFill>
                  <a:schemeClr val="bg1"/>
                </a:solidFill>
              </a:rPr>
              <a:t>Número de exhibiciones realizadas o capacitaciones a clientes. </a:t>
            </a:r>
            <a:endParaRPr lang="es-PE" sz="1600" dirty="0" smtClean="0">
              <a:solidFill>
                <a:schemeClr val="bg1"/>
              </a:solidFill>
            </a:endParaRPr>
          </a:p>
        </p:txBody>
      </p:sp>
      <p:sp>
        <p:nvSpPr>
          <p:cNvPr id="9" name="8 Rectángulo"/>
          <p:cNvSpPr/>
          <p:nvPr/>
        </p:nvSpPr>
        <p:spPr>
          <a:xfrm>
            <a:off x="3491880" y="2956946"/>
            <a:ext cx="5544616" cy="390105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PE" dirty="0"/>
              <a:t> </a:t>
            </a:r>
            <a:endParaRPr lang="es-PE" sz="1600" dirty="0"/>
          </a:p>
          <a:p>
            <a:pPr marL="742950" lvl="1" indent="-285750">
              <a:buFont typeface="Wingdings" pitchFamily="2" charset="2"/>
              <a:buChar char="Ø"/>
            </a:pPr>
            <a:r>
              <a:rPr lang="es-PE" dirty="0"/>
              <a:t>Las medidas de salida son: </a:t>
            </a:r>
            <a:endParaRPr lang="es-PE" sz="1600" dirty="0"/>
          </a:p>
          <a:p>
            <a:pPr marL="1200150" lvl="2" indent="-285750">
              <a:buFont typeface="Wingdings" pitchFamily="2" charset="2"/>
              <a:buChar char="v"/>
            </a:pPr>
            <a:r>
              <a:rPr lang="es-PE" dirty="0"/>
              <a:t>Volumen de ventas por producto, grupo de clientes y territorio.</a:t>
            </a:r>
            <a:endParaRPr lang="es-PE" sz="1600" dirty="0"/>
          </a:p>
          <a:p>
            <a:pPr marL="1200150" lvl="2" indent="-285750">
              <a:buFont typeface="Wingdings" pitchFamily="2" charset="2"/>
              <a:buChar char="v"/>
            </a:pPr>
            <a:r>
              <a:rPr lang="es-PE" dirty="0"/>
              <a:t>Volumen de ventas como porcentaje de las cuotas o el potencial de territorio.</a:t>
            </a:r>
            <a:endParaRPr lang="es-PE" sz="1600" dirty="0"/>
          </a:p>
          <a:p>
            <a:pPr marL="1200150" lvl="2" indent="-285750">
              <a:buFont typeface="Wingdings" pitchFamily="2" charset="2"/>
              <a:buChar char="v"/>
            </a:pPr>
            <a:r>
              <a:rPr lang="es-PE" dirty="0"/>
              <a:t>Utilidades brutas por línea de productos, grupo de clientes y territorio.</a:t>
            </a:r>
            <a:endParaRPr lang="es-PE" sz="1600" dirty="0"/>
          </a:p>
          <a:p>
            <a:pPr marL="1200150" lvl="2" indent="-285750">
              <a:buFont typeface="Wingdings" pitchFamily="2" charset="2"/>
              <a:buChar char="v"/>
            </a:pPr>
            <a:r>
              <a:rPr lang="es-PE" dirty="0"/>
              <a:t>Número y promedio de dinero por pedido.</a:t>
            </a:r>
            <a:endParaRPr lang="es-PE" sz="1600" dirty="0"/>
          </a:p>
          <a:p>
            <a:pPr marL="1200150" lvl="2" indent="-285750">
              <a:buFont typeface="Wingdings" pitchFamily="2" charset="2"/>
              <a:buChar char="v"/>
            </a:pPr>
            <a:r>
              <a:rPr lang="es-PE" dirty="0"/>
              <a:t>Número de pedidos obtenidos entre el número de visitas (tasa de cierres de venta efectivos).</a:t>
            </a:r>
            <a:endParaRPr lang="es-PE" sz="1600" dirty="0"/>
          </a:p>
          <a:p>
            <a:pPr marL="1200150" lvl="2" indent="-285750">
              <a:buFont typeface="Wingdings" pitchFamily="2" charset="2"/>
              <a:buChar char="v"/>
            </a:pPr>
            <a:r>
              <a:rPr lang="es-PE" dirty="0"/>
              <a:t>Porcentaje de clientes retenidos, nuevos clientes obtenidos y clientes perdidos. </a:t>
            </a:r>
            <a:endParaRPr lang="es-PE" sz="1600" dirty="0"/>
          </a:p>
        </p:txBody>
      </p:sp>
      <p:sp>
        <p:nvSpPr>
          <p:cNvPr id="10" name="9 Flecha abajo"/>
          <p:cNvSpPr/>
          <p:nvPr/>
        </p:nvSpPr>
        <p:spPr>
          <a:xfrm>
            <a:off x="2051720" y="1988840"/>
            <a:ext cx="504056" cy="968106"/>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PE"/>
          </a:p>
        </p:txBody>
      </p:sp>
      <p:sp>
        <p:nvSpPr>
          <p:cNvPr id="11" name="10 Flecha abajo"/>
          <p:cNvSpPr/>
          <p:nvPr/>
        </p:nvSpPr>
        <p:spPr>
          <a:xfrm>
            <a:off x="4716016" y="1988840"/>
            <a:ext cx="504056" cy="968106"/>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0025336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Llamada de nube"/>
          <p:cNvSpPr/>
          <p:nvPr/>
        </p:nvSpPr>
        <p:spPr>
          <a:xfrm>
            <a:off x="249334" y="0"/>
            <a:ext cx="7992888" cy="1988840"/>
          </a:xfrm>
          <a:prstGeom prst="cloudCallout">
            <a:avLst/>
          </a:prstGeom>
        </p:spPr>
        <p:style>
          <a:lnRef idx="0">
            <a:schemeClr val="accent2"/>
          </a:lnRef>
          <a:fillRef idx="3">
            <a:schemeClr val="accent2"/>
          </a:fillRef>
          <a:effectRef idx="3">
            <a:schemeClr val="accent2"/>
          </a:effectRef>
          <a:fontRef idx="minor">
            <a:schemeClr val="lt1"/>
          </a:fontRef>
        </p:style>
        <p:txBody>
          <a:bodyPr rtlCol="0" anchor="ctr"/>
          <a:lstStyle/>
          <a:p>
            <a:pPr lvl="0" algn="just"/>
            <a:r>
              <a:rPr lang="es-PE" sz="2400" b="1" i="1" dirty="0" smtClean="0"/>
              <a:t>2.- Bases </a:t>
            </a:r>
            <a:r>
              <a:rPr lang="es-PE" sz="2400" b="1" i="1" dirty="0"/>
              <a:t>de evaluación cualitativas</a:t>
            </a:r>
            <a:r>
              <a:rPr lang="es-PE" sz="2400" i="1" dirty="0"/>
              <a:t> : </a:t>
            </a:r>
            <a:r>
              <a:rPr lang="es-PE" sz="2400" dirty="0"/>
              <a:t>Algunos factores que se toman en cuenta en este tipo de evaluación, son: </a:t>
            </a:r>
          </a:p>
          <a:p>
            <a:pPr algn="just"/>
            <a:endParaRPr lang="es-PE" sz="2400" dirty="0">
              <a:solidFill>
                <a:schemeClr val="bg1"/>
              </a:solidFill>
              <a:latin typeface="Arial" pitchFamily="34" charset="0"/>
              <a:cs typeface="Arial" pitchFamily="34" charset="0"/>
            </a:endParaRPr>
          </a:p>
        </p:txBody>
      </p:sp>
      <p:sp>
        <p:nvSpPr>
          <p:cNvPr id="3" name="2 Rectángulo"/>
          <p:cNvSpPr/>
          <p:nvPr/>
        </p:nvSpPr>
        <p:spPr>
          <a:xfrm>
            <a:off x="467544" y="2852936"/>
            <a:ext cx="7920880" cy="352839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es-PE" dirty="0" smtClean="0">
              <a:effectLst/>
            </a:endParaRPr>
          </a:p>
          <a:p>
            <a:pPr marL="1200150" lvl="2" indent="-285750">
              <a:buFont typeface="Wingdings" pitchFamily="2" charset="2"/>
              <a:buChar char="v"/>
            </a:pPr>
            <a:r>
              <a:rPr lang="es-PE" dirty="0">
                <a:latin typeface="Arial" pitchFamily="34" charset="0"/>
                <a:cs typeface="Arial" pitchFamily="34" charset="0"/>
              </a:rPr>
              <a:t>Conocimiento de la empresa, los productos, los clientes y la competencia.</a:t>
            </a:r>
            <a:endParaRPr lang="es-PE" sz="1600" dirty="0">
              <a:latin typeface="Arial" pitchFamily="34" charset="0"/>
              <a:cs typeface="Arial" pitchFamily="34" charset="0"/>
            </a:endParaRPr>
          </a:p>
          <a:p>
            <a:pPr marL="1200150" lvl="2" indent="-285750">
              <a:buFont typeface="Wingdings" pitchFamily="2" charset="2"/>
              <a:buChar char="v"/>
            </a:pPr>
            <a:r>
              <a:rPr lang="es-PE" dirty="0">
                <a:latin typeface="Arial" pitchFamily="34" charset="0"/>
                <a:cs typeface="Arial" pitchFamily="34" charset="0"/>
              </a:rPr>
              <a:t>Nivel de preparación de las visitas.</a:t>
            </a:r>
            <a:endParaRPr lang="es-PE" sz="1600" dirty="0">
              <a:latin typeface="Arial" pitchFamily="34" charset="0"/>
              <a:cs typeface="Arial" pitchFamily="34" charset="0"/>
            </a:endParaRPr>
          </a:p>
          <a:p>
            <a:pPr marL="1200150" lvl="2" indent="-285750">
              <a:buFont typeface="Wingdings" pitchFamily="2" charset="2"/>
              <a:buChar char="v"/>
            </a:pPr>
            <a:r>
              <a:rPr lang="es-PE" dirty="0">
                <a:latin typeface="Arial" pitchFamily="34" charset="0"/>
                <a:cs typeface="Arial" pitchFamily="34" charset="0"/>
              </a:rPr>
              <a:t>Administración del tiempo.</a:t>
            </a:r>
            <a:endParaRPr lang="es-PE" sz="1600" dirty="0">
              <a:latin typeface="Arial" pitchFamily="34" charset="0"/>
              <a:cs typeface="Arial" pitchFamily="34" charset="0"/>
            </a:endParaRPr>
          </a:p>
          <a:p>
            <a:pPr marL="1200150" lvl="2" indent="-285750">
              <a:buFont typeface="Wingdings" pitchFamily="2" charset="2"/>
              <a:buChar char="v"/>
            </a:pPr>
            <a:r>
              <a:rPr lang="es-PE" dirty="0">
                <a:latin typeface="Arial" pitchFamily="34" charset="0"/>
                <a:cs typeface="Arial" pitchFamily="34" charset="0"/>
              </a:rPr>
              <a:t>Calidad de los informes.</a:t>
            </a:r>
            <a:endParaRPr lang="es-PE" sz="1600" dirty="0">
              <a:latin typeface="Arial" pitchFamily="34" charset="0"/>
              <a:cs typeface="Arial" pitchFamily="34" charset="0"/>
            </a:endParaRPr>
          </a:p>
          <a:p>
            <a:pPr marL="1200150" lvl="2" indent="-285750">
              <a:buFont typeface="Wingdings" pitchFamily="2" charset="2"/>
              <a:buChar char="v"/>
            </a:pPr>
            <a:r>
              <a:rPr lang="es-PE" dirty="0">
                <a:latin typeface="Arial" pitchFamily="34" charset="0"/>
                <a:cs typeface="Arial" pitchFamily="34" charset="0"/>
              </a:rPr>
              <a:t>Relaciones con los clientes.</a:t>
            </a:r>
            <a:endParaRPr lang="es-PE" sz="1600" dirty="0">
              <a:latin typeface="Arial" pitchFamily="34" charset="0"/>
              <a:cs typeface="Arial" pitchFamily="34" charset="0"/>
            </a:endParaRPr>
          </a:p>
          <a:p>
            <a:pPr marL="1200150" lvl="2" indent="-285750">
              <a:buFont typeface="Wingdings" pitchFamily="2" charset="2"/>
              <a:buChar char="v"/>
            </a:pPr>
            <a:r>
              <a:rPr lang="es-PE" dirty="0">
                <a:latin typeface="Arial" pitchFamily="34" charset="0"/>
                <a:cs typeface="Arial" pitchFamily="34" charset="0"/>
              </a:rPr>
              <a:t>Apariencia personal.</a:t>
            </a:r>
            <a:endParaRPr lang="es-PE" sz="1600" dirty="0">
              <a:latin typeface="Arial" pitchFamily="34" charset="0"/>
              <a:cs typeface="Arial" pitchFamily="34" charset="0"/>
            </a:endParaRPr>
          </a:p>
        </p:txBody>
      </p:sp>
    </p:spTree>
    <p:extLst>
      <p:ext uri="{BB962C8B-B14F-4D97-AF65-F5344CB8AC3E}">
        <p14:creationId xmlns:p14="http://schemas.microsoft.com/office/powerpoint/2010/main" val="362723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67544" y="675968"/>
            <a:ext cx="4248472" cy="4824536"/>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just"/>
            <a:r>
              <a:rPr lang="es-PE" b="1" dirty="0">
                <a:solidFill>
                  <a:schemeClr val="bg1"/>
                </a:solidFill>
              </a:rPr>
              <a:t>el departamento de gestión de ventas debe realizar el seguimiento y control constante de todas las actividades que giren en torno a la administración de ventas. </a:t>
            </a:r>
            <a:endParaRPr lang="es-PE" b="1" dirty="0" smtClean="0">
              <a:solidFill>
                <a:schemeClr val="bg1"/>
              </a:solidFill>
            </a:endParaRPr>
          </a:p>
          <a:p>
            <a:endParaRPr lang="es-PE" b="1" dirty="0" smtClean="0">
              <a:solidFill>
                <a:schemeClr val="bg1"/>
              </a:solidFill>
            </a:endParaRPr>
          </a:p>
          <a:p>
            <a:r>
              <a:rPr lang="es-PE" b="1" dirty="0" smtClean="0">
                <a:solidFill>
                  <a:schemeClr val="bg1"/>
                </a:solidFill>
              </a:rPr>
              <a:t>pesar </a:t>
            </a:r>
            <a:r>
              <a:rPr lang="es-PE" b="1" dirty="0">
                <a:solidFill>
                  <a:schemeClr val="bg1"/>
                </a:solidFill>
              </a:rPr>
              <a:t>de esta necesidad lógica, muchas compañías suelen emplear algunos tipos de procedimientos de control que resultan inadecuados.</a:t>
            </a:r>
          </a:p>
          <a:p>
            <a:r>
              <a:rPr lang="es-PE" b="1" dirty="0">
                <a:solidFill>
                  <a:schemeClr val="bg1"/>
                </a:solidFill>
              </a:rPr>
              <a:t>Incluso, se han encontrado algunos factores determinantes que respectan a estos procedimientos de control para la gestión de ventas de los cuales podemos decir que</a:t>
            </a:r>
          </a:p>
        </p:txBody>
      </p:sp>
      <p:sp>
        <p:nvSpPr>
          <p:cNvPr id="3" name="2 Rectángulo"/>
          <p:cNvSpPr/>
          <p:nvPr/>
        </p:nvSpPr>
        <p:spPr>
          <a:xfrm>
            <a:off x="5065164" y="332656"/>
            <a:ext cx="3600400" cy="3693319"/>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just"/>
            <a:r>
              <a:rPr lang="es-PE" b="1" dirty="0" smtClean="0">
                <a:solidFill>
                  <a:schemeClr val="bg1"/>
                </a:solidFill>
              </a:rPr>
              <a:t>ejemplo, las pequeñas empresas en su mayoría, cuentan con menos controles que las grandes empresas y llevan a cabo un trabajo que resulta mucho más eficiente que les permite fijar claramente todos los objetivos perseguidos, como también, establecer los sistemas mediante los cuales se puede medir la eficiencia de la gestión de ventas.</a:t>
            </a:r>
            <a:endParaRPr lang="es-PE" b="1"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5144" y="4149080"/>
            <a:ext cx="3960440" cy="24966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4680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Llamada de nube"/>
          <p:cNvSpPr/>
          <p:nvPr/>
        </p:nvSpPr>
        <p:spPr>
          <a:xfrm>
            <a:off x="1043608" y="188640"/>
            <a:ext cx="7560840" cy="1584176"/>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r>
              <a:rPr lang="es-PE" sz="2000" dirty="0">
                <a:solidFill>
                  <a:schemeClr val="tx1"/>
                </a:solidFill>
                <a:latin typeface="Arial" pitchFamily="34" charset="0"/>
                <a:cs typeface="Arial" pitchFamily="34" charset="0"/>
              </a:rPr>
              <a:t>Por otra parte, también existen los métodos informales y formales de evaluación de la </a:t>
            </a:r>
            <a:r>
              <a:rPr lang="es-PE" sz="2000" b="1" i="1" dirty="0">
                <a:solidFill>
                  <a:schemeClr val="tx1"/>
                </a:solidFill>
                <a:latin typeface="Arial" pitchFamily="34" charset="0"/>
                <a:cs typeface="Arial" pitchFamily="34" charset="0"/>
              </a:rPr>
              <a:t>fuerza de ventas</a:t>
            </a:r>
            <a:r>
              <a:rPr lang="es-PE" sz="2000" dirty="0">
                <a:solidFill>
                  <a:schemeClr val="tx1"/>
                </a:solidFill>
                <a:latin typeface="Arial" pitchFamily="34" charset="0"/>
                <a:cs typeface="Arial" pitchFamily="34" charset="0"/>
              </a:rPr>
              <a:t> .</a:t>
            </a:r>
          </a:p>
        </p:txBody>
      </p:sp>
      <p:sp>
        <p:nvSpPr>
          <p:cNvPr id="3" name="2 Almacenamiento interno"/>
          <p:cNvSpPr/>
          <p:nvPr/>
        </p:nvSpPr>
        <p:spPr>
          <a:xfrm>
            <a:off x="1619672" y="2636912"/>
            <a:ext cx="7200800" cy="1440160"/>
          </a:xfrm>
          <a:prstGeom prst="flowChartInternalStorag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PE" sz="1600" b="1" i="1" dirty="0">
                <a:latin typeface="Arial" pitchFamily="34" charset="0"/>
                <a:cs typeface="Arial" pitchFamily="34" charset="0"/>
              </a:rPr>
              <a:t>Métodos informales:</a:t>
            </a:r>
            <a:r>
              <a:rPr lang="es-PE" sz="1600" dirty="0">
                <a:latin typeface="Arial" pitchFamily="34" charset="0"/>
                <a:cs typeface="Arial" pitchFamily="34" charset="0"/>
              </a:rPr>
              <a:t> Se basan en la evaluación del trabajo realizado por cada vendedor a través de la revisión de los reportes o informes de las visitas realizadas, el acompañamiento del gerente de ventas a los vendedores (trabajo de campo), etc.</a:t>
            </a:r>
          </a:p>
        </p:txBody>
      </p:sp>
      <p:sp>
        <p:nvSpPr>
          <p:cNvPr id="4" name="3 Almacenamiento interno"/>
          <p:cNvSpPr/>
          <p:nvPr/>
        </p:nvSpPr>
        <p:spPr>
          <a:xfrm>
            <a:off x="1619672" y="4581128"/>
            <a:ext cx="7200800" cy="2016224"/>
          </a:xfrm>
          <a:prstGeom prst="flowChartInternalStorag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PE" b="1" i="1" dirty="0"/>
              <a:t>Métodos formales:</a:t>
            </a:r>
            <a:r>
              <a:rPr lang="es-PE" dirty="0"/>
              <a:t> Se basan en la evaluación de los resultados obtenidos, por ejemplo, realizando comparaciones de los resultados obtenidos por cada vendedor de la fuerza de ventas, comparando la productividad actual con la de anteriores meses o años, revisando los recursos que utiliza cada vendedor para obtener una venta, etc.</a:t>
            </a:r>
          </a:p>
        </p:txBody>
      </p:sp>
      <p:sp>
        <p:nvSpPr>
          <p:cNvPr id="5" name="4 Flecha abajo"/>
          <p:cNvSpPr/>
          <p:nvPr/>
        </p:nvSpPr>
        <p:spPr>
          <a:xfrm>
            <a:off x="4932040" y="1772816"/>
            <a:ext cx="576064" cy="86409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PE"/>
          </a:p>
        </p:txBody>
      </p:sp>
      <p:sp>
        <p:nvSpPr>
          <p:cNvPr id="6" name="5 Flecha abajo"/>
          <p:cNvSpPr/>
          <p:nvPr/>
        </p:nvSpPr>
        <p:spPr>
          <a:xfrm>
            <a:off x="5092289" y="4077072"/>
            <a:ext cx="576064" cy="50405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2066868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Llamada de nube"/>
          <p:cNvSpPr/>
          <p:nvPr/>
        </p:nvSpPr>
        <p:spPr>
          <a:xfrm>
            <a:off x="179512" y="177311"/>
            <a:ext cx="8568952" cy="936104"/>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PE" sz="2000" b="1" dirty="0">
                <a:latin typeface="Arial" pitchFamily="34" charset="0"/>
                <a:cs typeface="Arial" pitchFamily="34" charset="0"/>
              </a:rPr>
              <a:t>6. Compensación de la </a:t>
            </a:r>
            <a:r>
              <a:rPr lang="es-PE" sz="2000" b="1" i="1" dirty="0">
                <a:latin typeface="Arial" pitchFamily="34" charset="0"/>
                <a:cs typeface="Arial" pitchFamily="34" charset="0"/>
              </a:rPr>
              <a:t>Fuerza de Ventas</a:t>
            </a:r>
            <a:r>
              <a:rPr lang="es-PE" b="1" dirty="0"/>
              <a:t>:</a:t>
            </a:r>
            <a:endParaRPr lang="es-PE" dirty="0"/>
          </a:p>
        </p:txBody>
      </p:sp>
      <p:sp>
        <p:nvSpPr>
          <p:cNvPr id="3" name="2 Rectángulo"/>
          <p:cNvSpPr/>
          <p:nvPr/>
        </p:nvSpPr>
        <p:spPr>
          <a:xfrm>
            <a:off x="1619672" y="1484784"/>
            <a:ext cx="6408712" cy="7920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PE" dirty="0"/>
              <a:t>existen diversos métodos para compensar a la </a:t>
            </a:r>
            <a:r>
              <a:rPr lang="es-PE" b="1" i="1" dirty="0"/>
              <a:t>fuerza de ventas</a:t>
            </a:r>
            <a:r>
              <a:rPr lang="es-PE" dirty="0"/>
              <a:t>. Los más empleados, son los siguientes: </a:t>
            </a:r>
          </a:p>
        </p:txBody>
      </p:sp>
      <p:sp>
        <p:nvSpPr>
          <p:cNvPr id="4" name="3 Bisel"/>
          <p:cNvSpPr/>
          <p:nvPr/>
        </p:nvSpPr>
        <p:spPr>
          <a:xfrm>
            <a:off x="451342" y="2647960"/>
            <a:ext cx="7992888" cy="1656184"/>
          </a:xfrm>
          <a:prstGeom prst="bevel">
            <a:avLst/>
          </a:prstGeom>
        </p:spPr>
        <p:style>
          <a:lnRef idx="0">
            <a:schemeClr val="accent3"/>
          </a:lnRef>
          <a:fillRef idx="3">
            <a:schemeClr val="accent3"/>
          </a:fillRef>
          <a:effectRef idx="3">
            <a:schemeClr val="accent3"/>
          </a:effectRef>
          <a:fontRef idx="minor">
            <a:schemeClr val="lt1"/>
          </a:fontRef>
        </p:style>
        <p:txBody>
          <a:bodyPr rtlCol="0" anchor="ctr"/>
          <a:lstStyle/>
          <a:p>
            <a:pPr lvl="0" algn="ctr"/>
            <a:r>
              <a:rPr lang="es-PE" i="1" dirty="0" smtClean="0">
                <a:solidFill>
                  <a:schemeClr val="tx1"/>
                </a:solidFill>
                <a:latin typeface="Arial" pitchFamily="34" charset="0"/>
                <a:cs typeface="Arial" pitchFamily="34" charset="0"/>
              </a:rPr>
              <a:t>1.-El </a:t>
            </a:r>
            <a:r>
              <a:rPr lang="es-PE" i="1" dirty="0">
                <a:solidFill>
                  <a:schemeClr val="tx1"/>
                </a:solidFill>
                <a:latin typeface="Arial" pitchFamily="34" charset="0"/>
                <a:cs typeface="Arial" pitchFamily="34" charset="0"/>
              </a:rPr>
              <a:t>salario o sueldo fijo:</a:t>
            </a:r>
            <a:r>
              <a:rPr lang="es-PE" dirty="0">
                <a:solidFill>
                  <a:schemeClr val="tx1"/>
                </a:solidFill>
                <a:latin typeface="Arial" pitchFamily="34" charset="0"/>
                <a:cs typeface="Arial" pitchFamily="34" charset="0"/>
              </a:rPr>
              <a:t> Es un pago único por un periodo durante el cual trabaja el vendedor y supone unos ingresos estables para él [3]. Este método es necesario cuando la empresa requiere que el vendedor preste algún tipo de servicio pre y post venta o cuando la venta del producto requiere de un periodo prolongado de negociación</a:t>
            </a:r>
            <a:r>
              <a:rPr lang="es-PE" dirty="0"/>
              <a:t>.</a:t>
            </a:r>
          </a:p>
          <a:p>
            <a:pPr algn="ctr"/>
            <a:endParaRPr lang="es-PE" dirty="0"/>
          </a:p>
        </p:txBody>
      </p:sp>
      <p:sp>
        <p:nvSpPr>
          <p:cNvPr id="5" name="4 Bisel"/>
          <p:cNvSpPr/>
          <p:nvPr/>
        </p:nvSpPr>
        <p:spPr>
          <a:xfrm>
            <a:off x="527542" y="4725144"/>
            <a:ext cx="7632848" cy="1368152"/>
          </a:xfrm>
          <a:prstGeom prst="bevel">
            <a:avLst/>
          </a:prstGeom>
        </p:spPr>
        <p:style>
          <a:lnRef idx="0">
            <a:schemeClr val="accent3"/>
          </a:lnRef>
          <a:fillRef idx="3">
            <a:schemeClr val="accent3"/>
          </a:fillRef>
          <a:effectRef idx="3">
            <a:schemeClr val="accent3"/>
          </a:effectRef>
          <a:fontRef idx="minor">
            <a:schemeClr val="lt1"/>
          </a:fontRef>
        </p:style>
        <p:txBody>
          <a:bodyPr rtlCol="0" anchor="ctr"/>
          <a:lstStyle/>
          <a:p>
            <a:pPr lvl="0"/>
            <a:r>
              <a:rPr lang="es-PE" b="1" i="1" smtClean="0">
                <a:solidFill>
                  <a:schemeClr val="tx1"/>
                </a:solidFill>
              </a:rPr>
              <a:t>2.-La </a:t>
            </a:r>
            <a:r>
              <a:rPr lang="es-PE" b="1" i="1" dirty="0">
                <a:solidFill>
                  <a:schemeClr val="tx1"/>
                </a:solidFill>
              </a:rPr>
              <a:t>comisión:</a:t>
            </a:r>
            <a:r>
              <a:rPr lang="es-PE" dirty="0">
                <a:solidFill>
                  <a:schemeClr val="tx1"/>
                </a:solidFill>
              </a:rPr>
              <a:t> Es un pago vinculado a una unidad específica de éxito [3]. Consiste en un porcentaje del precio de cada producto que se vende y cobra, por ejemplo, el 10% del total vendido y cobrado en valores (si el vendedor logra ventas de 10.000 U$D, recibe 1.000 U$D de comisión).</a:t>
            </a:r>
          </a:p>
        </p:txBody>
      </p:sp>
    </p:spTree>
    <p:extLst>
      <p:ext uri="{BB962C8B-B14F-4D97-AF65-F5344CB8AC3E}">
        <p14:creationId xmlns:p14="http://schemas.microsoft.com/office/powerpoint/2010/main" val="18447591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216496"/>
            <a:ext cx="7128792" cy="677108"/>
          </a:xfrm>
          <a:prstGeom prst="rect">
            <a:avLst/>
          </a:prstGeom>
          <a:solidFill>
            <a:schemeClr val="accent5">
              <a:lumMod val="75000"/>
            </a:schemeClr>
          </a:solidFill>
        </p:spPr>
        <p:txBody>
          <a:bodyPr wrap="square">
            <a:spAutoFit/>
          </a:bodyPr>
          <a:lstStyle/>
          <a:p>
            <a:r>
              <a:rPr lang="es-PE" dirty="0"/>
              <a:t>	</a:t>
            </a:r>
          </a:p>
          <a:p>
            <a:r>
              <a:rPr lang="es-PE" sz="2000" b="1" dirty="0"/>
              <a:t>3. ZONIFICACIÓN Y REMUNERACIÓN EN  VENTAS</a:t>
            </a:r>
            <a:endParaRPr lang="es-PE" sz="2000" dirty="0"/>
          </a:p>
        </p:txBody>
      </p:sp>
      <p:sp>
        <p:nvSpPr>
          <p:cNvPr id="3" name="2 Rectángulo"/>
          <p:cNvSpPr/>
          <p:nvPr/>
        </p:nvSpPr>
        <p:spPr>
          <a:xfrm>
            <a:off x="511384" y="1052736"/>
            <a:ext cx="2376264" cy="4801314"/>
          </a:xfrm>
          <a:prstGeom prst="rect">
            <a:avLst/>
          </a:prstGeom>
          <a:solidFill>
            <a:srgbClr val="7030A0"/>
          </a:solidFill>
        </p:spPr>
        <p:txBody>
          <a:bodyPr wrap="square">
            <a:spAutoFit/>
          </a:bodyPr>
          <a:lstStyle/>
          <a:p>
            <a:pPr algn="just"/>
            <a:r>
              <a:rPr lang="es-ES" b="1" dirty="0"/>
              <a:t>ZONIFICACION: </a:t>
            </a:r>
            <a:r>
              <a:rPr lang="es-ES" dirty="0"/>
              <a:t/>
            </a:r>
            <a:br>
              <a:rPr lang="es-ES" dirty="0"/>
            </a:br>
            <a:r>
              <a:rPr lang="es-ES" dirty="0"/>
              <a:t/>
            </a:r>
            <a:br>
              <a:rPr lang="es-ES" dirty="0"/>
            </a:br>
            <a:r>
              <a:rPr lang="es-ES" dirty="0"/>
              <a:t>Zonas libres: </a:t>
            </a:r>
            <a:br>
              <a:rPr lang="es-ES" dirty="0"/>
            </a:br>
            <a:r>
              <a:rPr lang="es-ES" dirty="0"/>
              <a:t/>
            </a:r>
            <a:br>
              <a:rPr lang="es-ES" dirty="0"/>
            </a:br>
            <a:r>
              <a:rPr lang="es-ES" dirty="0"/>
              <a:t>No tiene límites. El vendedor libre esta protegido por la ley, y no tiene limite de zona. Puede vender donde quiera haciéndose responsable de todos los gastos, traslado, visita, relaciones publicas, tiempos, etc. </a:t>
            </a:r>
            <a:endParaRPr lang="es-PE" dirty="0"/>
          </a:p>
        </p:txBody>
      </p:sp>
      <p:sp>
        <p:nvSpPr>
          <p:cNvPr id="4" name="3 Rectángulo"/>
          <p:cNvSpPr/>
          <p:nvPr/>
        </p:nvSpPr>
        <p:spPr>
          <a:xfrm>
            <a:off x="3203848" y="1052736"/>
            <a:ext cx="4248472" cy="3416320"/>
          </a:xfrm>
          <a:prstGeom prst="rect">
            <a:avLst/>
          </a:prstGeom>
          <a:solidFill>
            <a:schemeClr val="accent5">
              <a:lumMod val="60000"/>
              <a:lumOff val="40000"/>
            </a:schemeClr>
          </a:solidFill>
        </p:spPr>
        <p:txBody>
          <a:bodyPr wrap="square">
            <a:spAutoFit/>
          </a:bodyPr>
          <a:lstStyle/>
          <a:p>
            <a:pPr algn="just"/>
            <a:r>
              <a:rPr lang="es-ES" b="1" dirty="0">
                <a:solidFill>
                  <a:schemeClr val="bg1"/>
                </a:solidFill>
              </a:rPr>
              <a:t>la empresa no lo protege en nada, puede llevar 2 productos iguales que es muy difícil detectarlo. </a:t>
            </a:r>
            <a:br>
              <a:rPr lang="es-ES" b="1" dirty="0">
                <a:solidFill>
                  <a:schemeClr val="bg1"/>
                </a:solidFill>
              </a:rPr>
            </a:br>
            <a:r>
              <a:rPr lang="es-ES" b="1" dirty="0">
                <a:solidFill>
                  <a:schemeClr val="bg1"/>
                </a:solidFill>
              </a:rPr>
              <a:t>La venta es lo único que le interesa a la empresa. La venta se constituye en un factor errático, no hay certeza en cuanto a la fijación del pronóstico. No hay una exactitud de zona. No hay especialización, el manejo de los productos queda circunscripto a la labor del vendedor. </a:t>
            </a:r>
            <a:endParaRPr lang="es-PE" b="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653136"/>
            <a:ext cx="5472608" cy="2204864"/>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5266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6024" y="128091"/>
            <a:ext cx="4860032" cy="3970318"/>
          </a:xfrm>
          <a:prstGeom prst="rect">
            <a:avLst/>
          </a:prstGeom>
          <a:solidFill>
            <a:srgbClr val="7030A0"/>
          </a:solidFill>
        </p:spPr>
        <p:txBody>
          <a:bodyPr wrap="square">
            <a:spAutoFit/>
          </a:bodyPr>
          <a:lstStyle/>
          <a:p>
            <a:pPr algn="just"/>
            <a:r>
              <a:rPr lang="es-ES" dirty="0"/>
              <a:t>No es un vendedor consultor. Cuando hay más de un vendedor en la zona, se cruzan. </a:t>
            </a:r>
            <a:br>
              <a:rPr lang="es-ES" dirty="0"/>
            </a:br>
            <a:r>
              <a:rPr lang="es-ES" dirty="0"/>
              <a:t/>
            </a:r>
            <a:br>
              <a:rPr lang="es-ES" dirty="0"/>
            </a:br>
            <a:r>
              <a:rPr lang="es-ES" dirty="0"/>
              <a:t/>
            </a:r>
            <a:br>
              <a:rPr lang="es-ES" dirty="0"/>
            </a:br>
            <a:r>
              <a:rPr lang="es-ES" dirty="0" smtClean="0"/>
              <a:t>Zonas blindadas</a:t>
            </a:r>
            <a:r>
              <a:rPr lang="es-ES" dirty="0"/>
              <a:t>: </a:t>
            </a:r>
            <a:br>
              <a:rPr lang="es-ES" dirty="0"/>
            </a:br>
            <a:r>
              <a:rPr lang="es-ES" dirty="0"/>
              <a:t/>
            </a:r>
            <a:br>
              <a:rPr lang="es-ES" dirty="0"/>
            </a:br>
            <a:r>
              <a:rPr lang="es-ES" dirty="0"/>
              <a:t>Es la que sufre una asignación que se da al vendedor, que tiene el vendedor otorgada por la empresa. Se reciben los pedidos directos, son los que el vendedor le realiza a la empresa. Se le debe aclarar permanentemente que no puede vender en una zona que no es de el. </a:t>
            </a:r>
            <a:endParaRPr lang="es-PE" dirty="0"/>
          </a:p>
        </p:txBody>
      </p:sp>
      <p:sp>
        <p:nvSpPr>
          <p:cNvPr id="3" name="2 Rectángulo"/>
          <p:cNvSpPr/>
          <p:nvPr/>
        </p:nvSpPr>
        <p:spPr>
          <a:xfrm>
            <a:off x="5220072" y="548680"/>
            <a:ext cx="3600400" cy="3693319"/>
          </a:xfrm>
          <a:prstGeom prst="rect">
            <a:avLst/>
          </a:prstGeom>
          <a:solidFill>
            <a:schemeClr val="accent5">
              <a:lumMod val="75000"/>
            </a:schemeClr>
          </a:solidFill>
        </p:spPr>
        <p:txBody>
          <a:bodyPr wrap="square">
            <a:spAutoFit/>
          </a:bodyPr>
          <a:lstStyle/>
          <a:p>
            <a:pPr algn="just"/>
            <a:r>
              <a:rPr lang="es-ES" dirty="0"/>
              <a:t>Para evitar futuros problemas hay que establecer ciertas pautas como: donde se afectan los pagos es donde corresponde la zona (si se paga acá pero se entrega en otra zona, la comisión va para el vendedor donde se realizo el pago de la orden de compra). Toda variación de zona se le debe comunicar al vendedor y este tiene que estar de acuerdo.</a:t>
            </a:r>
            <a:endParaRPr lang="es-PE" dirty="0"/>
          </a:p>
        </p:txBody>
      </p:sp>
      <p:sp>
        <p:nvSpPr>
          <p:cNvPr id="4" name="3 Rectángulo"/>
          <p:cNvSpPr/>
          <p:nvPr/>
        </p:nvSpPr>
        <p:spPr>
          <a:xfrm>
            <a:off x="33144" y="4217982"/>
            <a:ext cx="9110856" cy="2585323"/>
          </a:xfrm>
          <a:prstGeom prst="rect">
            <a:avLst/>
          </a:prstGeom>
          <a:solidFill>
            <a:schemeClr val="accent3">
              <a:lumMod val="75000"/>
            </a:schemeClr>
          </a:solidFill>
        </p:spPr>
        <p:txBody>
          <a:bodyPr wrap="square">
            <a:spAutoFit/>
          </a:bodyPr>
          <a:lstStyle/>
          <a:p>
            <a:r>
              <a:rPr lang="es-PE" dirty="0"/>
              <a:t>LA ADMINISTRACIÓN DE VENTAS </a:t>
            </a:r>
          </a:p>
          <a:p>
            <a:endParaRPr lang="es-PE" dirty="0"/>
          </a:p>
          <a:p>
            <a:r>
              <a:rPr lang="es-PE" dirty="0"/>
              <a:t>La administración de ventas es una de las funciones más importantes en toda empresa de servicios. </a:t>
            </a:r>
          </a:p>
          <a:p>
            <a:r>
              <a:rPr lang="es-PE" dirty="0"/>
              <a:t>Las principales actividades de un director de ventas se relacionan con el presupuesto y planeamiento de las ventas de la empresa, la organización del equipo de ventas (lo que incluye el reclutamiento, la contratación, supervisión, remuneración, motivación y evaluación del desempeño del grupo de vendedores), y el control y responsabilidad por las actividades de venta. </a:t>
            </a:r>
          </a:p>
        </p:txBody>
      </p:sp>
    </p:spTree>
    <p:extLst>
      <p:ext uri="{BB962C8B-B14F-4D97-AF65-F5344CB8AC3E}">
        <p14:creationId xmlns:p14="http://schemas.microsoft.com/office/powerpoint/2010/main" val="2884969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612845"/>
            <a:ext cx="4572000" cy="5632311"/>
          </a:xfrm>
          <a:prstGeom prst="rect">
            <a:avLst/>
          </a:prstGeom>
          <a:solidFill>
            <a:schemeClr val="accent5">
              <a:lumMod val="60000"/>
              <a:lumOff val="40000"/>
            </a:schemeClr>
          </a:solidFill>
        </p:spPr>
        <p:txBody>
          <a:bodyPr>
            <a:spAutoFit/>
          </a:bodyPr>
          <a:lstStyle/>
          <a:p>
            <a:pPr algn="just"/>
            <a:r>
              <a:rPr lang="es-PE" b="1" dirty="0">
                <a:solidFill>
                  <a:schemeClr val="bg1"/>
                </a:solidFill>
              </a:rPr>
              <a:t/>
            </a:r>
            <a:br>
              <a:rPr lang="es-PE" b="1" dirty="0">
                <a:solidFill>
                  <a:schemeClr val="bg1"/>
                </a:solidFill>
              </a:rPr>
            </a:br>
            <a:r>
              <a:rPr lang="es-PE" b="1" dirty="0">
                <a:solidFill>
                  <a:schemeClr val="bg1"/>
                </a:solidFill>
              </a:rPr>
              <a:t>COMPENSACIÓN DEL PERSONAL DE VENTAS </a:t>
            </a:r>
            <a:br>
              <a:rPr lang="es-PE" b="1" dirty="0">
                <a:solidFill>
                  <a:schemeClr val="bg1"/>
                </a:solidFill>
              </a:rPr>
            </a:br>
            <a:r>
              <a:rPr lang="es-PE" b="1" dirty="0">
                <a:solidFill>
                  <a:schemeClr val="bg1"/>
                </a:solidFill>
              </a:rPr>
              <a:t/>
            </a:r>
            <a:br>
              <a:rPr lang="es-PE" b="1" dirty="0">
                <a:solidFill>
                  <a:schemeClr val="bg1"/>
                </a:solidFill>
              </a:rPr>
            </a:br>
            <a:r>
              <a:rPr lang="es-PE" b="1" dirty="0">
                <a:solidFill>
                  <a:schemeClr val="bg1"/>
                </a:solidFill>
              </a:rPr>
              <a:t>Con frecuencia se piensa que el mejor motivador para los vendedores es recibir más dinero. Sin embargo ahora sabemos que, frecuentemente, el dinero adicional no alcanza como motivador para mejorar el desempeño de un vendedor "tipo", en principio porque ese vendedor tipo no existe. </a:t>
            </a:r>
            <a:br>
              <a:rPr lang="es-PE" b="1" dirty="0">
                <a:solidFill>
                  <a:schemeClr val="bg1"/>
                </a:solidFill>
              </a:rPr>
            </a:br>
            <a:r>
              <a:rPr lang="es-PE" b="1" dirty="0">
                <a:solidFill>
                  <a:schemeClr val="bg1"/>
                </a:solidFill>
              </a:rPr>
              <a:t>Algunos vendedores tratan de ganar todo el dinero posible. Para otros, una vez alcanzado un piso de ingresos que les asegura la estabilidad familiar el dinero adicional no funciona como motivador para el logro. Un tercer tipo busca trabajar lo suficiente como para conservar el empleo, y no más.</a:t>
            </a:r>
          </a:p>
        </p:txBody>
      </p:sp>
      <p:sp>
        <p:nvSpPr>
          <p:cNvPr id="3" name="2 Rectángulo"/>
          <p:cNvSpPr/>
          <p:nvPr/>
        </p:nvSpPr>
        <p:spPr>
          <a:xfrm>
            <a:off x="5635784" y="0"/>
            <a:ext cx="3348880" cy="923330"/>
          </a:xfrm>
          <a:prstGeom prst="rect">
            <a:avLst/>
          </a:prstGeom>
          <a:solidFill>
            <a:schemeClr val="accent4">
              <a:lumMod val="75000"/>
            </a:schemeClr>
          </a:solidFill>
        </p:spPr>
        <p:txBody>
          <a:bodyPr wrap="square">
            <a:spAutoFit/>
          </a:bodyPr>
          <a:lstStyle/>
          <a:p>
            <a:r>
              <a:rPr lang="es-PE" b="1" dirty="0"/>
              <a:t>¿QUÉ HACE UN VENDEDOR? </a:t>
            </a:r>
            <a:br>
              <a:rPr lang="es-PE" b="1" dirty="0"/>
            </a:br>
            <a:r>
              <a:rPr lang="es-PE" dirty="0"/>
              <a:t/>
            </a:r>
            <a:br>
              <a:rPr lang="es-PE" dirty="0"/>
            </a:br>
            <a:endParaRPr lang="es-PE" dirty="0"/>
          </a:p>
        </p:txBody>
      </p:sp>
      <p:sp>
        <p:nvSpPr>
          <p:cNvPr id="4" name="3 Rectángulo"/>
          <p:cNvSpPr/>
          <p:nvPr/>
        </p:nvSpPr>
        <p:spPr>
          <a:xfrm>
            <a:off x="5635784" y="957258"/>
            <a:ext cx="3348880" cy="1477328"/>
          </a:xfrm>
          <a:prstGeom prst="rect">
            <a:avLst/>
          </a:prstGeom>
          <a:solidFill>
            <a:schemeClr val="accent5">
              <a:lumMod val="50000"/>
            </a:schemeClr>
          </a:solidFill>
        </p:spPr>
        <p:txBody>
          <a:bodyPr wrap="square">
            <a:spAutoFit/>
          </a:bodyPr>
          <a:lstStyle/>
          <a:p>
            <a:r>
              <a:rPr lang="es-PE" dirty="0"/>
              <a:t>Como en toda empresa de servicios, en una empresa de seguridad, los vendedores cumplen múltiples funciones: </a:t>
            </a:r>
          </a:p>
        </p:txBody>
      </p:sp>
      <p:sp>
        <p:nvSpPr>
          <p:cNvPr id="5" name="4 Rectángulo"/>
          <p:cNvSpPr/>
          <p:nvPr/>
        </p:nvSpPr>
        <p:spPr>
          <a:xfrm>
            <a:off x="5635784" y="2564904"/>
            <a:ext cx="3348880" cy="3693319"/>
          </a:xfrm>
          <a:prstGeom prst="rect">
            <a:avLst/>
          </a:prstGeom>
          <a:solidFill>
            <a:srgbClr val="7030A0"/>
          </a:solidFill>
        </p:spPr>
        <p:txBody>
          <a:bodyPr wrap="square">
            <a:spAutoFit/>
          </a:bodyPr>
          <a:lstStyle/>
          <a:p>
            <a:pPr algn="just"/>
            <a:r>
              <a:rPr lang="es-PE" dirty="0"/>
              <a:t>OBJETIVOS DE UN PLAN DE REMUNERACIONES </a:t>
            </a:r>
          </a:p>
          <a:p>
            <a:pPr algn="just"/>
            <a:endParaRPr lang="es-PE" dirty="0"/>
          </a:p>
          <a:p>
            <a:pPr algn="just"/>
            <a:r>
              <a:rPr lang="es-PE" dirty="0"/>
              <a:t>Cualquier plan de remuneraciones depende de las necesidades de los vendedores y de la empresa. </a:t>
            </a:r>
          </a:p>
          <a:p>
            <a:pPr algn="just"/>
            <a:endParaRPr lang="es-PE" dirty="0"/>
          </a:p>
          <a:p>
            <a:pPr algn="just"/>
            <a:r>
              <a:rPr lang="es-PE" dirty="0"/>
              <a:t>Desde la perspectiva DEL VENDEDOR, su plan de remuneraciones debe por lo menos: </a:t>
            </a:r>
          </a:p>
        </p:txBody>
      </p:sp>
    </p:spTree>
    <p:extLst>
      <p:ext uri="{BB962C8B-B14F-4D97-AF65-F5344CB8AC3E}">
        <p14:creationId xmlns:p14="http://schemas.microsoft.com/office/powerpoint/2010/main" val="29033269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23728" y="332656"/>
            <a:ext cx="4572000" cy="923330"/>
          </a:xfrm>
          <a:prstGeom prst="rect">
            <a:avLst/>
          </a:prstGeom>
          <a:solidFill>
            <a:schemeClr val="accent5">
              <a:lumMod val="60000"/>
              <a:lumOff val="40000"/>
            </a:schemeClr>
          </a:solidFill>
        </p:spPr>
        <p:txBody>
          <a:bodyPr>
            <a:spAutoFit/>
          </a:bodyPr>
          <a:lstStyle/>
          <a:p>
            <a:pPr algn="just"/>
            <a:r>
              <a:rPr lang="es-PE" b="1" dirty="0">
                <a:solidFill>
                  <a:schemeClr val="bg1"/>
                </a:solidFill>
              </a:rPr>
              <a:t>Desde la perspectiva DE LA EMPRESA, el plan de remuneración de los vendedores debe: </a:t>
            </a:r>
          </a:p>
        </p:txBody>
      </p:sp>
      <p:sp>
        <p:nvSpPr>
          <p:cNvPr id="3" name="2 Rectángulo"/>
          <p:cNvSpPr/>
          <p:nvPr/>
        </p:nvSpPr>
        <p:spPr>
          <a:xfrm>
            <a:off x="323528" y="1412776"/>
            <a:ext cx="2303538" cy="1754326"/>
          </a:xfrm>
          <a:prstGeom prst="rect">
            <a:avLst/>
          </a:prstGeom>
          <a:solidFill>
            <a:schemeClr val="accent2">
              <a:lumMod val="75000"/>
            </a:schemeClr>
          </a:solidFill>
        </p:spPr>
        <p:txBody>
          <a:bodyPr wrap="square">
            <a:spAutoFit/>
          </a:bodyPr>
          <a:lstStyle/>
          <a:p>
            <a:pPr algn="just"/>
            <a:r>
              <a:rPr lang="es-PE" b="1" dirty="0">
                <a:solidFill>
                  <a:schemeClr val="bg1"/>
                </a:solidFill>
                <a:latin typeface="Arial" pitchFamily="34" charset="0"/>
                <a:cs typeface="Arial" pitchFamily="34" charset="0"/>
              </a:rPr>
              <a:t>Ser atractivo</a:t>
            </a:r>
            <a:r>
              <a:rPr lang="es-PE" b="1" dirty="0" smtClean="0">
                <a:solidFill>
                  <a:schemeClr val="bg1"/>
                </a:solidFill>
                <a:latin typeface="Arial" pitchFamily="34" charset="0"/>
                <a:cs typeface="Arial" pitchFamily="34" charset="0"/>
              </a:rPr>
              <a:t>:</a:t>
            </a:r>
          </a:p>
          <a:p>
            <a:pPr algn="just"/>
            <a:r>
              <a:rPr lang="es-PE" b="1" dirty="0">
                <a:solidFill>
                  <a:schemeClr val="bg1"/>
                </a:solidFill>
                <a:latin typeface="Arial" pitchFamily="34" charset="0"/>
                <a:cs typeface="Arial" pitchFamily="34" charset="0"/>
              </a:rPr>
              <a:t>La empresa debe poder atraer y retener a vendedores competentes.</a:t>
            </a:r>
            <a:r>
              <a:rPr lang="es-PE" b="1" dirty="0" smtClean="0">
                <a:solidFill>
                  <a:schemeClr val="bg1"/>
                </a:solidFill>
                <a:latin typeface="Arial" pitchFamily="34" charset="0"/>
                <a:cs typeface="Arial" pitchFamily="34" charset="0"/>
              </a:rPr>
              <a:t> </a:t>
            </a:r>
            <a:endParaRPr lang="es-PE" b="1" dirty="0">
              <a:solidFill>
                <a:schemeClr val="bg1"/>
              </a:solidFill>
              <a:latin typeface="Arial" pitchFamily="34" charset="0"/>
              <a:cs typeface="Arial" pitchFamily="34" charset="0"/>
            </a:endParaRPr>
          </a:p>
        </p:txBody>
      </p:sp>
      <p:sp>
        <p:nvSpPr>
          <p:cNvPr id="4" name="3 Rectángulo"/>
          <p:cNvSpPr/>
          <p:nvPr/>
        </p:nvSpPr>
        <p:spPr>
          <a:xfrm>
            <a:off x="323528" y="3200246"/>
            <a:ext cx="3816424" cy="1200329"/>
          </a:xfrm>
          <a:prstGeom prst="rect">
            <a:avLst/>
          </a:prstGeom>
          <a:solidFill>
            <a:schemeClr val="accent3">
              <a:lumMod val="75000"/>
            </a:schemeClr>
          </a:solidFill>
        </p:spPr>
        <p:txBody>
          <a:bodyPr wrap="square">
            <a:spAutoFit/>
          </a:bodyPr>
          <a:lstStyle/>
          <a:p>
            <a:pPr algn="just"/>
            <a:r>
              <a:rPr lang="es-PE" dirty="0"/>
              <a:t>Motivar: Debe fomentar actividades específicas, relacionadas con las prioridades de la empresa. </a:t>
            </a:r>
          </a:p>
        </p:txBody>
      </p:sp>
      <p:sp>
        <p:nvSpPr>
          <p:cNvPr id="5" name="4 Rectángulo"/>
          <p:cNvSpPr/>
          <p:nvPr/>
        </p:nvSpPr>
        <p:spPr>
          <a:xfrm>
            <a:off x="315928" y="4581128"/>
            <a:ext cx="4572000" cy="1200329"/>
          </a:xfrm>
          <a:prstGeom prst="rect">
            <a:avLst/>
          </a:prstGeom>
          <a:solidFill>
            <a:schemeClr val="accent5">
              <a:lumMod val="75000"/>
            </a:schemeClr>
          </a:solidFill>
        </p:spPr>
        <p:txBody>
          <a:bodyPr>
            <a:spAutoFit/>
          </a:bodyPr>
          <a:lstStyle/>
          <a:p>
            <a:pPr algn="just"/>
            <a:r>
              <a:rPr lang="es-PE" dirty="0"/>
              <a:t>Premiar: El programa de compensaciones debe suministrar el marco para otorgar recompensas rápidas y específicas</a:t>
            </a:r>
          </a:p>
        </p:txBody>
      </p:sp>
      <p:sp>
        <p:nvSpPr>
          <p:cNvPr id="6" name="5 Rectángulo"/>
          <p:cNvSpPr/>
          <p:nvPr/>
        </p:nvSpPr>
        <p:spPr>
          <a:xfrm>
            <a:off x="4189120" y="1366608"/>
            <a:ext cx="4572000" cy="2585323"/>
          </a:xfrm>
          <a:prstGeom prst="rect">
            <a:avLst/>
          </a:prstGeom>
          <a:solidFill>
            <a:schemeClr val="accent5">
              <a:lumMod val="40000"/>
              <a:lumOff val="60000"/>
            </a:schemeClr>
          </a:solidFill>
        </p:spPr>
        <p:txBody>
          <a:bodyPr>
            <a:spAutoFit/>
          </a:bodyPr>
          <a:lstStyle/>
          <a:p>
            <a:r>
              <a:rPr lang="es-PE" b="1" dirty="0">
                <a:solidFill>
                  <a:schemeClr val="bg1"/>
                </a:solidFill>
              </a:rPr>
              <a:t>Equilibrar: Lograr que las recompensas sean proporcionales a los resultados. Lograrlo puede ser </a:t>
            </a:r>
            <a:r>
              <a:rPr lang="es-PE" b="1" dirty="0" smtClean="0">
                <a:solidFill>
                  <a:schemeClr val="bg1"/>
                </a:solidFill>
              </a:rPr>
              <a:t>difícil.</a:t>
            </a:r>
            <a:r>
              <a:rPr lang="es-PE" dirty="0"/>
              <a:t> </a:t>
            </a:r>
            <a:endParaRPr lang="es-PE" dirty="0" smtClean="0"/>
          </a:p>
          <a:p>
            <a:endParaRPr lang="es-PE" dirty="0" smtClean="0"/>
          </a:p>
          <a:p>
            <a:r>
              <a:rPr lang="es-PE" b="1" dirty="0" smtClean="0">
                <a:solidFill>
                  <a:schemeClr val="bg1"/>
                </a:solidFill>
              </a:rPr>
              <a:t>Fidelizar</a:t>
            </a:r>
            <a:r>
              <a:rPr lang="es-PE" b="1" dirty="0">
                <a:solidFill>
                  <a:schemeClr val="bg1"/>
                </a:solidFill>
              </a:rPr>
              <a:t>: En empresas de Seguridad, el plan de remuneraciones de los vendedores debe estimular la creación de relaciones a largo plazo con los clientes. </a:t>
            </a:r>
          </a:p>
        </p:txBody>
      </p:sp>
      <p:sp>
        <p:nvSpPr>
          <p:cNvPr id="7" name="6 Rectángulo"/>
          <p:cNvSpPr/>
          <p:nvPr/>
        </p:nvSpPr>
        <p:spPr>
          <a:xfrm>
            <a:off x="4887928" y="4035614"/>
            <a:ext cx="4256072" cy="1754326"/>
          </a:xfrm>
          <a:prstGeom prst="rect">
            <a:avLst/>
          </a:prstGeom>
          <a:solidFill>
            <a:srgbClr val="92D050"/>
          </a:solidFill>
        </p:spPr>
        <p:txBody>
          <a:bodyPr wrap="square">
            <a:spAutoFit/>
          </a:bodyPr>
          <a:lstStyle/>
          <a:p>
            <a:pPr algn="just"/>
            <a:r>
              <a:rPr lang="es-PE" b="1" dirty="0">
                <a:solidFill>
                  <a:schemeClr val="bg1"/>
                </a:solidFill>
              </a:rPr>
              <a:t>Ser fácil de administrar: Cualquier plan de remuneraciones debe ser fácil de comprender, de implantar y de ajustarse cuando sea necesario. </a:t>
            </a:r>
            <a:r>
              <a:rPr lang="es-PE" dirty="0"/>
              <a:t/>
            </a:r>
            <a:br>
              <a:rPr lang="es-PE" dirty="0"/>
            </a:br>
            <a:r>
              <a:rPr lang="es-PE" dirty="0"/>
              <a:t/>
            </a:r>
            <a:br>
              <a:rPr lang="es-PE" dirty="0"/>
            </a:br>
            <a:endParaRPr lang="es-PE" dirty="0"/>
          </a:p>
        </p:txBody>
      </p:sp>
    </p:spTree>
    <p:extLst>
      <p:ext uri="{BB962C8B-B14F-4D97-AF65-F5344CB8AC3E}">
        <p14:creationId xmlns:p14="http://schemas.microsoft.com/office/powerpoint/2010/main" val="18757574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188640"/>
            <a:ext cx="5688632" cy="3139321"/>
          </a:xfrm>
          <a:prstGeom prst="rect">
            <a:avLst/>
          </a:prstGeom>
          <a:solidFill>
            <a:srgbClr val="7030A0"/>
          </a:solidFill>
        </p:spPr>
        <p:txBody>
          <a:bodyPr wrap="square">
            <a:spAutoFit/>
          </a:bodyPr>
          <a:lstStyle/>
          <a:p>
            <a:pPr algn="just"/>
            <a:r>
              <a:rPr lang="es-PE" b="1" dirty="0"/>
              <a:t>CRITERIOS PARA DISEÑAR UN PLAN DE REMUNERACIONES </a:t>
            </a:r>
            <a:br>
              <a:rPr lang="es-PE" b="1" dirty="0"/>
            </a:br>
            <a:r>
              <a:rPr lang="es-PE" dirty="0"/>
              <a:t/>
            </a:r>
            <a:br>
              <a:rPr lang="es-PE" dirty="0"/>
            </a:br>
            <a:r>
              <a:rPr lang="es-PE" dirty="0"/>
              <a:t>Para organizar un plan de remuneración de vendedores se debe tomar en cuenta qué nivel global de remuneración se pretende pagar, cómo se compondrá ese monto y cuáles serán los criterios de medición. </a:t>
            </a:r>
            <a:br>
              <a:rPr lang="es-PE" dirty="0"/>
            </a:br>
            <a:r>
              <a:rPr lang="es-PE" dirty="0"/>
              <a:t/>
            </a:r>
            <a:br>
              <a:rPr lang="es-PE" dirty="0"/>
            </a:br>
            <a:r>
              <a:rPr lang="es-PE" dirty="0"/>
              <a:t>El </a:t>
            </a:r>
            <a:r>
              <a:rPr lang="es-PE" b="1" dirty="0"/>
              <a:t>monto global</a:t>
            </a:r>
            <a:r>
              <a:rPr lang="es-PE" dirty="0"/>
              <a:t> que se pagará a los vendedores depende al menos de tres factores: </a:t>
            </a:r>
          </a:p>
        </p:txBody>
      </p:sp>
      <p:sp>
        <p:nvSpPr>
          <p:cNvPr id="3" name="2 Rectángulo"/>
          <p:cNvSpPr/>
          <p:nvPr/>
        </p:nvSpPr>
        <p:spPr>
          <a:xfrm>
            <a:off x="376848" y="3789040"/>
            <a:ext cx="4572000" cy="2585323"/>
          </a:xfrm>
          <a:prstGeom prst="rect">
            <a:avLst/>
          </a:prstGeom>
          <a:solidFill>
            <a:schemeClr val="accent3">
              <a:lumMod val="75000"/>
            </a:schemeClr>
          </a:solidFill>
        </p:spPr>
        <p:txBody>
          <a:bodyPr>
            <a:spAutoFit/>
          </a:bodyPr>
          <a:lstStyle/>
          <a:p>
            <a:pPr algn="just"/>
            <a:r>
              <a:rPr lang="es-PE" dirty="0"/>
              <a:t/>
            </a:r>
            <a:br>
              <a:rPr lang="es-PE" dirty="0"/>
            </a:br>
            <a:r>
              <a:rPr lang="es-PE" b="1" dirty="0">
                <a:solidFill>
                  <a:schemeClr val="bg1"/>
                </a:solidFill>
              </a:rPr>
              <a:t>La</a:t>
            </a:r>
            <a:r>
              <a:rPr lang="es-PE" dirty="0"/>
              <a:t> </a:t>
            </a:r>
            <a:r>
              <a:rPr lang="es-PE" b="1" dirty="0">
                <a:solidFill>
                  <a:schemeClr val="bg1"/>
                </a:solidFill>
              </a:rPr>
              <a:t>mezcla de compensaciones de los vendedores habitualmente está compuesta por un sueldo básico y comisiones adicionales. A esto pueden adicionarse gratificaciones por logros excepcionales. El sueldo debería asegurar al vendedor un nivel de vida mínimo incluso en malas temporadas. </a:t>
            </a:r>
          </a:p>
        </p:txBody>
      </p:sp>
      <p:sp>
        <p:nvSpPr>
          <p:cNvPr id="4" name="3 Rectángulo"/>
          <p:cNvSpPr/>
          <p:nvPr/>
        </p:nvSpPr>
        <p:spPr>
          <a:xfrm>
            <a:off x="6228184" y="1556792"/>
            <a:ext cx="2940536" cy="4801314"/>
          </a:xfrm>
          <a:prstGeom prst="rect">
            <a:avLst/>
          </a:prstGeom>
          <a:solidFill>
            <a:schemeClr val="tx2">
              <a:lumMod val="25000"/>
            </a:schemeClr>
          </a:solidFill>
        </p:spPr>
        <p:txBody>
          <a:bodyPr wrap="square">
            <a:spAutoFit/>
          </a:bodyPr>
          <a:lstStyle/>
          <a:p>
            <a:pPr algn="just"/>
            <a:r>
              <a:rPr lang="es-PE" b="1" dirty="0"/>
              <a:t>¿CUÁNTO DEBE GANAR UN VENDEDOR? </a:t>
            </a:r>
            <a:br>
              <a:rPr lang="es-PE" b="1" dirty="0"/>
            </a:br>
            <a:r>
              <a:rPr lang="es-PE" b="1" dirty="0"/>
              <a:t/>
            </a:r>
            <a:br>
              <a:rPr lang="es-PE" b="1" dirty="0"/>
            </a:br>
            <a:r>
              <a:rPr lang="es-PE" b="1" dirty="0"/>
              <a:t>Un aspecto importante y no resuelto se refiere a la remuneración máxima que puede ganar un vendedor. Algunos proponen que el vendedor puede ganar una cantidad ilimitada, ya que su techo es su capacidad de venta. Si gana más que el presidente de la empresa, ¡mejor para todos!. </a:t>
            </a:r>
          </a:p>
        </p:txBody>
      </p:sp>
    </p:spTree>
    <p:extLst>
      <p:ext uri="{BB962C8B-B14F-4D97-AF65-F5344CB8AC3E}">
        <p14:creationId xmlns:p14="http://schemas.microsoft.com/office/powerpoint/2010/main" val="9874445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rot="18703302">
            <a:off x="2161583" y="2675843"/>
            <a:ext cx="5466015"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GRACIAS</a:t>
            </a:r>
            <a:endParaRPr lang="es-ES"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Tree>
    <p:extLst>
      <p:ext uri="{BB962C8B-B14F-4D97-AF65-F5344CB8AC3E}">
        <p14:creationId xmlns:p14="http://schemas.microsoft.com/office/powerpoint/2010/main" val="2009484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30374" y="1236344"/>
            <a:ext cx="4572000" cy="17543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spAutoFit/>
          </a:bodyPr>
          <a:lstStyle/>
          <a:p>
            <a:r>
              <a:rPr lang="es-PE" dirty="0" smtClean="0">
                <a:solidFill>
                  <a:schemeClr val="bg1"/>
                </a:solidFill>
              </a:rPr>
              <a:t>La administración de ventas tiene la capacidad de identificar aquellas zonas que resultan problemáticas y además recomienda algunas acciones a mediano y largo plazo</a:t>
            </a:r>
            <a:r>
              <a:rPr lang="es-PE" dirty="0" smtClean="0"/>
              <a:t>.</a:t>
            </a:r>
          </a:p>
          <a:p>
            <a:endParaRPr lang="es-P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429000"/>
            <a:ext cx="2857500" cy="2476500"/>
          </a:xfrm>
          <a:prstGeom prst="rect">
            <a:avLst/>
          </a:prstGeom>
          <a:noFill/>
          <a:ln>
            <a:noFill/>
          </a:ln>
          <a:effectLst>
            <a:glow rad="635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252" y="891208"/>
            <a:ext cx="4381500" cy="560070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209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63904" y="260648"/>
            <a:ext cx="4806280" cy="36933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s-ES" b="1" dirty="0"/>
              <a:t>Formulación de un programa de ventas</a:t>
            </a:r>
            <a:endParaRPr lang="es-PE" dirty="0"/>
          </a:p>
        </p:txBody>
      </p:sp>
      <p:sp>
        <p:nvSpPr>
          <p:cNvPr id="3" name="2 Rectángulo"/>
          <p:cNvSpPr/>
          <p:nvPr/>
        </p:nvSpPr>
        <p:spPr>
          <a:xfrm>
            <a:off x="50344" y="2264688"/>
            <a:ext cx="2952328" cy="14773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s-ES" dirty="0"/>
              <a:t>el programa de ventas debe tomar en cuenta los factores del entorno que enfrenta la </a:t>
            </a:r>
            <a:r>
              <a:rPr lang="es-ES" dirty="0" smtClean="0"/>
              <a:t>empresa.</a:t>
            </a:r>
            <a:endParaRPr lang="es-PE" dirty="0"/>
          </a:p>
        </p:txBody>
      </p:sp>
      <p:sp>
        <p:nvSpPr>
          <p:cNvPr id="4" name="3 Rectángulo"/>
          <p:cNvSpPr/>
          <p:nvPr/>
        </p:nvSpPr>
        <p:spPr>
          <a:xfrm>
            <a:off x="3055992" y="1465476"/>
            <a:ext cx="3222104" cy="230832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s-ES" dirty="0">
                <a:solidFill>
                  <a:schemeClr val="bg1"/>
                </a:solidFill>
              </a:rPr>
              <a:t>Los ejecutivos de ventas organizan y planean las actividades generales de las ventas personales y las suman a los demás elementos de la estrategia de marketing de la empresa.</a:t>
            </a:r>
            <a:endParaRPr lang="es-PE" dirty="0">
              <a:solidFill>
                <a:schemeClr val="bg1"/>
              </a:solidFill>
            </a:endParaRPr>
          </a:p>
        </p:txBody>
      </p:sp>
      <p:sp>
        <p:nvSpPr>
          <p:cNvPr id="5" name="4 Rectángulo"/>
          <p:cNvSpPr/>
          <p:nvPr/>
        </p:nvSpPr>
        <p:spPr>
          <a:xfrm>
            <a:off x="85252" y="3789040"/>
            <a:ext cx="5832648" cy="2585323"/>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s-PE" dirty="0"/>
              <a:t>La planeación exacta y precisa mejorara la calidad de la toma de decisiones al llevar a cabo un plan; sin embargo, la exactitud depende en gran parte del periodo involucrado</a:t>
            </a:r>
            <a:r>
              <a:rPr lang="es-PE" dirty="0" smtClean="0"/>
              <a:t>.</a:t>
            </a:r>
          </a:p>
          <a:p>
            <a:endParaRPr lang="es-PE" dirty="0"/>
          </a:p>
          <a:p>
            <a:r>
              <a:rPr lang="es-PE" dirty="0" smtClean="0"/>
              <a:t> </a:t>
            </a:r>
            <a:r>
              <a:rPr lang="es-PE" dirty="0"/>
              <a:t>Cuanto más corto sea el periodo que se cubre en un plan particular, el plan tenderá a ser más preciso. Los planes de venta anuales solo tienen sentido en el contexto de un plan de largo plazo. </a:t>
            </a:r>
          </a:p>
        </p:txBody>
      </p:sp>
      <p:sp>
        <p:nvSpPr>
          <p:cNvPr id="6" name="5 Rectángulo"/>
          <p:cNvSpPr/>
          <p:nvPr/>
        </p:nvSpPr>
        <p:spPr>
          <a:xfrm>
            <a:off x="6430602" y="1017165"/>
            <a:ext cx="2286000" cy="230832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s-PE" dirty="0" smtClean="0"/>
              <a:t>aumentar las ventas mensuales en un 20%.</a:t>
            </a:r>
          </a:p>
          <a:p>
            <a:r>
              <a:rPr lang="es-PE" dirty="0" smtClean="0"/>
              <a:t>generar utilidades mensuales mayores a US$20 000 a partir del próximo año.</a:t>
            </a:r>
            <a:endParaRPr lang="es-PE"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7048" y="3259081"/>
            <a:ext cx="2853109" cy="364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4400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784" y="1037968"/>
            <a:ext cx="3502104" cy="455127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PE" b="1" dirty="0" smtClean="0"/>
              <a:t> PROCESO DE PLANIFICACIÓN ESTRATÉGICA DE VENTAS:  Ejecución del programa de ventas </a:t>
            </a:r>
          </a:p>
          <a:p>
            <a:pPr algn="just"/>
            <a:r>
              <a:rPr lang="es-PE" b="1" dirty="0" smtClean="0"/>
              <a:t>Poner en marcha el programa,  aplicarlo de acuerdo a las pautas, planificadas , Motivar y dirigir el comportamiento de las personas del equipo de ventas ,Entender por qué el personal de comporta cómo lo hace  Establecer procedimientos para orientar esa conducta hacia los objetivos .</a:t>
            </a:r>
            <a:endParaRPr lang="es-PE" b="1" dirty="0"/>
          </a:p>
        </p:txBody>
      </p:sp>
      <p:sp>
        <p:nvSpPr>
          <p:cNvPr id="3" name="2 Rectángulo"/>
          <p:cNvSpPr/>
          <p:nvPr/>
        </p:nvSpPr>
        <p:spPr>
          <a:xfrm>
            <a:off x="1043608" y="323364"/>
            <a:ext cx="6271269"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es-PE" dirty="0" smtClean="0"/>
              <a:t>PROCESO DE PLANIFICACIÓN  ESTRATEJICA DE VENTAS</a:t>
            </a:r>
            <a:endParaRPr lang="es-PE" dirty="0"/>
          </a:p>
        </p:txBody>
      </p:sp>
      <p:sp>
        <p:nvSpPr>
          <p:cNvPr id="4" name="3 Rectángulo"/>
          <p:cNvSpPr/>
          <p:nvPr/>
        </p:nvSpPr>
        <p:spPr>
          <a:xfrm>
            <a:off x="3841224" y="711777"/>
            <a:ext cx="4979248" cy="3139321"/>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r>
              <a:rPr lang="es-PE" dirty="0" smtClean="0"/>
              <a:t> </a:t>
            </a:r>
            <a:r>
              <a:rPr lang="es-PE" b="1" dirty="0" smtClean="0">
                <a:solidFill>
                  <a:schemeClr val="bg1"/>
                </a:solidFill>
              </a:rPr>
              <a:t>DETRERMINA </a:t>
            </a:r>
          </a:p>
          <a:p>
            <a:r>
              <a:rPr lang="es-PE" b="1" dirty="0" smtClean="0">
                <a:solidFill>
                  <a:schemeClr val="bg1"/>
                </a:solidFill>
              </a:rPr>
              <a:t>- </a:t>
            </a:r>
            <a:r>
              <a:rPr lang="es-PE" b="1" dirty="0">
                <a:solidFill>
                  <a:schemeClr val="bg1"/>
                </a:solidFill>
              </a:rPr>
              <a:t>Aptitudes </a:t>
            </a:r>
          </a:p>
          <a:p>
            <a:r>
              <a:rPr lang="es-PE" b="1" dirty="0">
                <a:solidFill>
                  <a:schemeClr val="bg1"/>
                </a:solidFill>
              </a:rPr>
              <a:t>- Habilidades </a:t>
            </a:r>
          </a:p>
          <a:p>
            <a:pPr marL="285750" indent="-285750">
              <a:buFontTx/>
              <a:buChar char="-"/>
            </a:pPr>
            <a:r>
              <a:rPr lang="es-PE" b="1" dirty="0" smtClean="0">
                <a:solidFill>
                  <a:schemeClr val="bg1"/>
                </a:solidFill>
              </a:rPr>
              <a:t>Motivación </a:t>
            </a:r>
            <a:r>
              <a:rPr lang="es-PE" b="1" dirty="0">
                <a:solidFill>
                  <a:schemeClr val="bg1"/>
                </a:solidFill>
              </a:rPr>
              <a:t>Principales </a:t>
            </a:r>
            <a:r>
              <a:rPr lang="es-PE" b="1" dirty="0" smtClean="0">
                <a:solidFill>
                  <a:schemeClr val="bg1"/>
                </a:solidFill>
              </a:rPr>
              <a:t>actividades:</a:t>
            </a:r>
          </a:p>
          <a:p>
            <a:pPr marL="285750" indent="-285750">
              <a:buFontTx/>
              <a:buChar char="-"/>
            </a:pPr>
            <a:endParaRPr lang="es-PE" b="1" dirty="0" smtClean="0">
              <a:solidFill>
                <a:schemeClr val="bg1"/>
              </a:solidFill>
            </a:endParaRPr>
          </a:p>
          <a:p>
            <a:r>
              <a:rPr lang="es-PE" b="1" dirty="0" smtClean="0">
                <a:solidFill>
                  <a:schemeClr val="bg1"/>
                </a:solidFill>
              </a:rPr>
              <a:t> DENTRO DE ELLA ESTA : </a:t>
            </a:r>
          </a:p>
          <a:p>
            <a:endParaRPr lang="es-PE" b="1" dirty="0">
              <a:solidFill>
                <a:schemeClr val="bg1"/>
              </a:solidFill>
            </a:endParaRPr>
          </a:p>
          <a:p>
            <a:r>
              <a:rPr lang="es-PE" b="1" dirty="0" smtClean="0">
                <a:solidFill>
                  <a:schemeClr val="bg1"/>
                </a:solidFill>
              </a:rPr>
              <a:t>  Reclutamiento y selección </a:t>
            </a:r>
          </a:p>
          <a:p>
            <a:r>
              <a:rPr lang="es-PE" b="1" dirty="0" smtClean="0">
                <a:solidFill>
                  <a:schemeClr val="bg1"/>
                </a:solidFill>
              </a:rPr>
              <a:t>- </a:t>
            </a:r>
            <a:r>
              <a:rPr lang="es-PE" b="1" dirty="0">
                <a:solidFill>
                  <a:schemeClr val="bg1"/>
                </a:solidFill>
              </a:rPr>
              <a:t>Formación y supervisión  </a:t>
            </a:r>
          </a:p>
          <a:p>
            <a:r>
              <a:rPr lang="es-PE" b="1" dirty="0">
                <a:solidFill>
                  <a:schemeClr val="bg1"/>
                </a:solidFill>
              </a:rPr>
              <a:t>-Sistemas de compensación y programas de incentivo Estar preparados para todo </a:t>
            </a:r>
          </a:p>
        </p:txBody>
      </p:sp>
      <p:sp>
        <p:nvSpPr>
          <p:cNvPr id="5" name="4 Rectángulo"/>
          <p:cNvSpPr/>
          <p:nvPr/>
        </p:nvSpPr>
        <p:spPr>
          <a:xfrm>
            <a:off x="3841224" y="3933056"/>
            <a:ext cx="5302776" cy="286232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s-PE" dirty="0"/>
              <a:t> </a:t>
            </a:r>
            <a:r>
              <a:rPr lang="es-PE" b="1" dirty="0">
                <a:solidFill>
                  <a:schemeClr val="bg1"/>
                </a:solidFill>
              </a:rPr>
              <a:t>El proceso de la planeación </a:t>
            </a:r>
            <a:r>
              <a:rPr lang="es-PE" b="1" dirty="0" smtClean="0">
                <a:solidFill>
                  <a:schemeClr val="bg1"/>
                </a:solidFill>
              </a:rPr>
              <a:t> debe Realizar un:</a:t>
            </a:r>
          </a:p>
          <a:p>
            <a:r>
              <a:rPr lang="es-PE" b="1" dirty="0" smtClean="0">
                <a:solidFill>
                  <a:schemeClr val="bg1"/>
                </a:solidFill>
              </a:rPr>
              <a:t> </a:t>
            </a:r>
            <a:r>
              <a:rPr lang="es-PE" b="1" dirty="0">
                <a:solidFill>
                  <a:schemeClr val="bg1"/>
                </a:solidFill>
              </a:rPr>
              <a:t>FODA Externa e Interna Fijar metas y objetivos Determinar el potencial del Mercado </a:t>
            </a:r>
            <a:r>
              <a:rPr lang="es-PE" b="1" dirty="0" smtClean="0">
                <a:solidFill>
                  <a:schemeClr val="bg1"/>
                </a:solidFill>
              </a:rPr>
              <a:t>,Pronosticar ventas ,Seleccionar estrategias , </a:t>
            </a:r>
            <a:r>
              <a:rPr lang="es-PE" b="1" dirty="0">
                <a:solidFill>
                  <a:schemeClr val="bg1"/>
                </a:solidFill>
              </a:rPr>
              <a:t>Desarrollar actividades </a:t>
            </a:r>
            <a:r>
              <a:rPr lang="es-PE" b="1" dirty="0" smtClean="0">
                <a:solidFill>
                  <a:schemeClr val="bg1"/>
                </a:solidFill>
              </a:rPr>
              <a:t>,Asignar </a:t>
            </a:r>
            <a:r>
              <a:rPr lang="es-PE" b="1" dirty="0">
                <a:solidFill>
                  <a:schemeClr val="bg1"/>
                </a:solidFill>
              </a:rPr>
              <a:t>recursos necesarios </a:t>
            </a:r>
            <a:r>
              <a:rPr lang="es-PE" b="1" dirty="0" smtClean="0">
                <a:solidFill>
                  <a:schemeClr val="bg1"/>
                </a:solidFill>
              </a:rPr>
              <a:t>Presupuestar, </a:t>
            </a:r>
            <a:r>
              <a:rPr lang="es-PE" b="1" dirty="0">
                <a:solidFill>
                  <a:schemeClr val="bg1"/>
                </a:solidFill>
              </a:rPr>
              <a:t>Instrumentar el </a:t>
            </a:r>
            <a:r>
              <a:rPr lang="es-PE" b="1" dirty="0" smtClean="0">
                <a:solidFill>
                  <a:schemeClr val="bg1"/>
                </a:solidFill>
              </a:rPr>
              <a:t>plan,  </a:t>
            </a:r>
            <a:r>
              <a:rPr lang="es-PE" b="1" dirty="0">
                <a:solidFill>
                  <a:schemeClr val="bg1"/>
                </a:solidFill>
              </a:rPr>
              <a:t>Controlar el plan Medidas correctivas Medir y comparar el desempeño. </a:t>
            </a:r>
          </a:p>
        </p:txBody>
      </p:sp>
    </p:spTree>
    <p:extLst>
      <p:ext uri="{BB962C8B-B14F-4D97-AF65-F5344CB8AC3E}">
        <p14:creationId xmlns:p14="http://schemas.microsoft.com/office/powerpoint/2010/main" val="4216650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476672"/>
            <a:ext cx="3951723"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s-PE" dirty="0" smtClean="0"/>
              <a:t>foda Característica de mercado</a:t>
            </a:r>
            <a:endParaRPr lang="es-PE" dirty="0"/>
          </a:p>
        </p:txBody>
      </p:sp>
      <p:sp>
        <p:nvSpPr>
          <p:cNvPr id="3" name="2 Rectángulo"/>
          <p:cNvSpPr/>
          <p:nvPr/>
        </p:nvSpPr>
        <p:spPr>
          <a:xfrm>
            <a:off x="207307" y="1052736"/>
            <a:ext cx="4572000" cy="3139321"/>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just"/>
            <a:r>
              <a:rPr lang="es-PE" dirty="0">
                <a:solidFill>
                  <a:schemeClr val="bg1"/>
                </a:solidFill>
              </a:rPr>
              <a:t>Cantidad y tipos de compradores potenciales, sus perfiles demográficos y comportamientos, sus actitudes y patrones de compra y sus necesidades de productos y servicios Competencia, Cantidad y tipos de competidores. Ventas, costo y datos de utilidad para el año actual y años recientes: </a:t>
            </a:r>
          </a:p>
          <a:p>
            <a:pPr algn="just"/>
            <a:r>
              <a:rPr lang="es-PE" dirty="0">
                <a:solidFill>
                  <a:schemeClr val="bg1"/>
                </a:solidFill>
              </a:rPr>
              <a:t>-por producto</a:t>
            </a:r>
          </a:p>
          <a:p>
            <a:pPr algn="just"/>
            <a:r>
              <a:rPr lang="es-PE" dirty="0">
                <a:solidFill>
                  <a:schemeClr val="bg1"/>
                </a:solidFill>
              </a:rPr>
              <a:t>- mercado</a:t>
            </a:r>
          </a:p>
          <a:p>
            <a:pPr algn="just"/>
            <a:r>
              <a:rPr lang="es-PE" dirty="0">
                <a:solidFill>
                  <a:schemeClr val="bg1"/>
                </a:solidFill>
              </a:rPr>
              <a:t>-territorio y periodo. </a:t>
            </a:r>
          </a:p>
        </p:txBody>
      </p:sp>
      <p:sp>
        <p:nvSpPr>
          <p:cNvPr id="4" name="3 Rectángulo"/>
          <p:cNvSpPr/>
          <p:nvPr/>
        </p:nvSpPr>
        <p:spPr>
          <a:xfrm>
            <a:off x="4860032" y="846004"/>
            <a:ext cx="4113173" cy="3970318"/>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es-PE" dirty="0"/>
              <a:t>	</a:t>
            </a:r>
            <a:endParaRPr lang="es-PE" b="1" dirty="0">
              <a:solidFill>
                <a:schemeClr val="bg1"/>
              </a:solidFill>
            </a:endParaRPr>
          </a:p>
          <a:p>
            <a:pPr algn="just"/>
            <a:r>
              <a:rPr lang="es-PE" b="1" dirty="0">
                <a:solidFill>
                  <a:schemeClr val="bg1"/>
                </a:solidFill>
              </a:rPr>
              <a:t> Foda Conjunto de beneficios ofrecidos de acuerdo con la forma en que lo perciben los clientes potenciales: productos, nombres de marca, precios paquetes y servicios. Mezcla promocional: Venta personal, publicidad, promoción y programas complementarios. Sistema de distribución: Instalaciones de almacenamiento, canales de distribución e intensidad de distribución.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61" y="4511193"/>
            <a:ext cx="3744415" cy="2179652"/>
          </a:xfrm>
          <a:prstGeom prst="rect">
            <a:avLst/>
          </a:prstGeom>
          <a:noFill/>
          <a:ln>
            <a:noFill/>
          </a:ln>
          <a:effectLst>
            <a:outerShdw dist="35921" dir="2700000" algn="ctr" rotWithShape="0">
              <a:schemeClr val="bg2"/>
            </a:outerShdw>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92008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6094" y="255318"/>
            <a:ext cx="3672408" cy="258532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r>
              <a:rPr lang="es-PE" dirty="0">
                <a:solidFill>
                  <a:schemeClr val="bg1"/>
                </a:solidFill>
              </a:rPr>
              <a:t> </a:t>
            </a:r>
            <a:r>
              <a:rPr lang="es-ES" b="1" dirty="0">
                <a:solidFill>
                  <a:schemeClr val="bg1"/>
                </a:solidFill>
              </a:rPr>
              <a:t>Aplicación del programa de ventas</a:t>
            </a:r>
            <a:r>
              <a:rPr lang="es-ES" dirty="0">
                <a:solidFill>
                  <a:schemeClr val="bg1"/>
                </a:solidFill>
              </a:rPr>
              <a:t>. La fase de la aplicación implica seleccionar al personal de ventas adecuado, así como diseñar e implantar las políticas y los procedimientos que dirigirán sus esfuerzos hacia los objetivos deseados.</a:t>
            </a:r>
            <a:endParaRPr lang="es-PE" dirty="0">
              <a:solidFill>
                <a:schemeClr val="bg1"/>
              </a:solidFill>
            </a:endParaRPr>
          </a:p>
        </p:txBody>
      </p:sp>
      <p:sp>
        <p:nvSpPr>
          <p:cNvPr id="3" name="2 Rectángulo"/>
          <p:cNvSpPr/>
          <p:nvPr/>
        </p:nvSpPr>
        <p:spPr>
          <a:xfrm>
            <a:off x="4067944" y="248818"/>
            <a:ext cx="4572000" cy="3139321"/>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lgn="just"/>
            <a:r>
              <a:rPr lang="es-PE" b="1" dirty="0">
                <a:solidFill>
                  <a:schemeClr val="bg1"/>
                </a:solidFill>
              </a:rPr>
              <a:t>La última función del proceso de administración de ventas consiste en evaluar y controlar a la fuerza de ventas. Es en este punto que se evalúa a los vendedores respecto a si cumplieron los objetivos de venta y siguieron las políticas de administración de cuentas. Se emplean medidas tanto cuantitativas como conductuales para evaluar diferentes dimensiones de las ventas.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717032"/>
            <a:ext cx="7776864" cy="2857500"/>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8073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476672"/>
            <a:ext cx="4572000" cy="3139321"/>
          </a:xfrm>
          <a:prstGeom prst="rect">
            <a:avLst/>
          </a:prstGeom>
        </p:spPr>
        <p:style>
          <a:lnRef idx="3">
            <a:schemeClr val="lt1"/>
          </a:lnRef>
          <a:fillRef idx="1">
            <a:schemeClr val="accent5"/>
          </a:fillRef>
          <a:effectRef idx="1">
            <a:schemeClr val="accent5"/>
          </a:effectRef>
          <a:fontRef idx="minor">
            <a:schemeClr val="lt1"/>
          </a:fontRef>
        </p:style>
        <p:txBody>
          <a:bodyPr>
            <a:spAutoFit/>
          </a:bodyPr>
          <a:lstStyle/>
          <a:p>
            <a:pPr algn="just"/>
            <a:r>
              <a:rPr lang="es-PE" dirty="0"/>
              <a:t> </a:t>
            </a:r>
            <a:r>
              <a:rPr lang="es-PE" sz="1600" b="1" dirty="0" smtClean="0">
                <a:solidFill>
                  <a:schemeClr val="bg1"/>
                </a:solidFill>
              </a:rPr>
              <a:t>DEFINICIÓN DE CONTROL: </a:t>
            </a:r>
          </a:p>
          <a:p>
            <a:pPr algn="just"/>
            <a:r>
              <a:rPr lang="es-PE" b="1" dirty="0" smtClean="0">
                <a:solidFill>
                  <a:schemeClr val="bg1"/>
                </a:solidFill>
              </a:rPr>
              <a:t>Es </a:t>
            </a:r>
            <a:r>
              <a:rPr lang="es-PE" b="1" dirty="0">
                <a:solidFill>
                  <a:schemeClr val="bg1"/>
                </a:solidFill>
              </a:rPr>
              <a:t>la media continua y sistemática de los resultados obtenidos, para asegurarse que estos concuerdan con los objetivos </a:t>
            </a:r>
            <a:r>
              <a:rPr lang="es-PE" b="1" dirty="0" smtClean="0">
                <a:solidFill>
                  <a:schemeClr val="bg1"/>
                </a:solidFill>
              </a:rPr>
              <a:t>establecidos. Se </a:t>
            </a:r>
            <a:r>
              <a:rPr lang="es-PE" b="1" dirty="0">
                <a:solidFill>
                  <a:schemeClr val="bg1"/>
                </a:solidFill>
              </a:rPr>
              <a:t>apoya en un sistema de información y control sistemático de variables tales como: volumen de ventas, cobertura de clientes, nivel de distribución, mantenimiento de cara, clientes nuevos, nivel de impagados, </a:t>
            </a:r>
            <a:r>
              <a:rPr lang="es-PE" b="1" dirty="0" smtClean="0">
                <a:solidFill>
                  <a:schemeClr val="bg1"/>
                </a:solidFill>
              </a:rPr>
              <a:t>etc.</a:t>
            </a:r>
            <a:endParaRPr lang="es-PE" b="1" dirty="0">
              <a:solidFill>
                <a:schemeClr val="bg1"/>
              </a:solidFill>
            </a:endParaRPr>
          </a:p>
        </p:txBody>
      </p:sp>
      <p:sp>
        <p:nvSpPr>
          <p:cNvPr id="3" name="2 Rectángulo"/>
          <p:cNvSpPr/>
          <p:nvPr/>
        </p:nvSpPr>
        <p:spPr>
          <a:xfrm>
            <a:off x="5115312" y="465664"/>
            <a:ext cx="4032448" cy="286232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es-PE" smtClean="0"/>
              <a:t>la Dirección de Ventas debe conseguir que el vendedor acepte el principio de la medida, de la evaluación y de la propuesta de acciones correctivas, así como que comprenda la importancia que tiene el control para controlador y controlado: </a:t>
            </a:r>
          </a:p>
          <a:p>
            <a:r>
              <a:rPr lang="es-PE" b="1" smtClean="0"/>
              <a:t>Para el vendedor:</a:t>
            </a:r>
            <a:endParaRPr lang="es-PE" dirty="0"/>
          </a:p>
        </p:txBody>
      </p:sp>
      <p:sp>
        <p:nvSpPr>
          <p:cNvPr id="4" name="3 Rectángulo"/>
          <p:cNvSpPr/>
          <p:nvPr/>
        </p:nvSpPr>
        <p:spPr>
          <a:xfrm>
            <a:off x="302960" y="3646592"/>
            <a:ext cx="4572000" cy="3416320"/>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a:r>
              <a:rPr lang="es-PE" b="1" dirty="0" smtClean="0"/>
              <a:t>Para el vendedor:</a:t>
            </a:r>
          </a:p>
          <a:p>
            <a:pPr algn="just"/>
            <a:r>
              <a:rPr lang="es-PE" b="1" dirty="0" smtClean="0"/>
              <a:t>Una apreciación comparativa de los valores individuales.  Una ayuda para su carrera profesional.  Una ayuda para mejorar su formación y orientación. Para la empresa  Una mejor asignación de los vendedores a los diferentes tipos de clientes. Favorecer la promoción interna y mejorar la selección externa.  Descubrir las necesidades de formación. </a:t>
            </a:r>
            <a:endParaRPr lang="es-PE" b="1" dirty="0"/>
          </a:p>
        </p:txBody>
      </p:sp>
      <p:sp>
        <p:nvSpPr>
          <p:cNvPr id="5" name="4 Rectángulo"/>
          <p:cNvSpPr/>
          <p:nvPr/>
        </p:nvSpPr>
        <p:spPr>
          <a:xfrm>
            <a:off x="5050432" y="3646592"/>
            <a:ext cx="3996952" cy="3139321"/>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just"/>
            <a:r>
              <a:rPr lang="es-PE" b="1" dirty="0" smtClean="0">
                <a:solidFill>
                  <a:schemeClr val="bg1"/>
                </a:solidFill>
              </a:rPr>
              <a:t> ELEMENTOS QUE DETERMINAN EL GRADO DE CONTROL:</a:t>
            </a:r>
          </a:p>
          <a:p>
            <a:pPr algn="just"/>
            <a:r>
              <a:rPr lang="es-PE" b="1" dirty="0" smtClean="0">
                <a:solidFill>
                  <a:schemeClr val="bg1"/>
                </a:solidFill>
              </a:rPr>
              <a:t> </a:t>
            </a:r>
            <a:r>
              <a:rPr lang="es-PE" b="1" dirty="0">
                <a:solidFill>
                  <a:schemeClr val="bg1"/>
                </a:solidFill>
              </a:rPr>
              <a:t>La política de remuneración: Si la remuneración es proporcional a su trabajo, el control no es tan necesario como cuando los vendedores cobran un sueldo fijo. En estos casos lo que sí es necesario controlar es la calidad de los pedidos y las actividades que no sean de venta directa. </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7210" y="-56728"/>
            <a:ext cx="1047368" cy="805864"/>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56833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220</TotalTime>
  <Words>3875</Words>
  <Application>Microsoft Office PowerPoint</Application>
  <PresentationFormat>Presentación en pantalla (4:3)</PresentationFormat>
  <Paragraphs>279</Paragraphs>
  <Slides>37</Slides>
  <Notes>4</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Opulento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UAP</cp:lastModifiedBy>
  <cp:revision>25</cp:revision>
  <dcterms:created xsi:type="dcterms:W3CDTF">2012-10-02T15:31:08Z</dcterms:created>
  <dcterms:modified xsi:type="dcterms:W3CDTF">2012-10-15T20:11:39Z</dcterms:modified>
</cp:coreProperties>
</file>