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6" r:id="rId3"/>
    <p:sldId id="258" r:id="rId4"/>
    <p:sldId id="259"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1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17" name="16 Marcador de pie de página"/>
          <p:cNvSpPr>
            <a:spLocks noGrp="1"/>
          </p:cNvSpPr>
          <p:nvPr>
            <p:ph type="ftr" sz="quarter" idx="11"/>
          </p:nvPr>
        </p:nvSpPr>
        <p:spPr/>
        <p:txBody>
          <a:bodyPr/>
          <a:lstStyle/>
          <a:p>
            <a:endParaRPr lang="es-PE"/>
          </a:p>
        </p:txBody>
      </p:sp>
      <p:sp>
        <p:nvSpPr>
          <p:cNvPr id="29" name="28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a:xfrm>
            <a:off x="7924800" y="6416675"/>
            <a:ext cx="762000" cy="365125"/>
          </a:xfrm>
        </p:spPr>
        <p:txBody>
          <a:bodyPr/>
          <a:lstStyle/>
          <a:p>
            <a:fld id="{DEBAE90A-4196-4C34-9F05-368CC06DC61D}" type="slidenum">
              <a:rPr lang="es-PE" smtClean="0"/>
              <a:t>‹Nº›</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242ED68-0BA7-486F-825B-C78C9CFA950E}" type="datetimeFigureOut">
              <a:rPr lang="es-PE" smtClean="0"/>
              <a:t>02/10/2012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DEBAE90A-4196-4C34-9F05-368CC06DC61D}" type="slidenum">
              <a:rPr lang="es-PE" smtClean="0"/>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242ED68-0BA7-486F-825B-C78C9CFA950E}" type="datetimeFigureOut">
              <a:rPr lang="es-PE" smtClean="0"/>
              <a:t>02/10/2012</a:t>
            </a:fld>
            <a:endParaRPr lang="es-PE"/>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PE"/>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EBAE90A-4196-4C34-9F05-368CC06DC61D}" type="slidenum">
              <a:rPr lang="es-PE" smtClean="0"/>
              <a:t>‹Nº›</a:t>
            </a:fld>
            <a:endParaRPr lang="es-PE"/>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crecenegocios.com/pasos-para-realizar-una-investigacion-de-mercado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332656"/>
            <a:ext cx="8136904" cy="3046988"/>
          </a:xfrm>
          <a:prstGeom prst="rect">
            <a:avLst/>
          </a:prstGeom>
          <a:noFill/>
        </p:spPr>
        <p:txBody>
          <a:bodyPr wrap="square" rtlCol="0">
            <a:spAutoFit/>
          </a:bodyPr>
          <a:lstStyle/>
          <a:p>
            <a:r>
              <a:rPr lang="es-PE" sz="4800" b="1" dirty="0" smtClean="0">
                <a:solidFill>
                  <a:schemeClr val="bg1"/>
                </a:solidFill>
                <a:latin typeface="Arial" pitchFamily="34" charset="0"/>
                <a:cs typeface="Arial" pitchFamily="34" charset="0"/>
              </a:rPr>
              <a:t>INTEGRANTES</a:t>
            </a:r>
            <a:r>
              <a:rPr lang="es-PE" sz="3600" b="1" dirty="0" smtClean="0">
                <a:solidFill>
                  <a:schemeClr val="bg1"/>
                </a:solidFill>
                <a:latin typeface="Arial" pitchFamily="34" charset="0"/>
                <a:cs typeface="Arial" pitchFamily="34" charset="0"/>
              </a:rPr>
              <a:t>:</a:t>
            </a:r>
          </a:p>
          <a:p>
            <a:endParaRPr lang="es-PE" sz="3600" b="1" dirty="0" smtClean="0">
              <a:solidFill>
                <a:schemeClr val="bg1"/>
              </a:solidFill>
              <a:latin typeface="Arial" pitchFamily="34" charset="0"/>
              <a:cs typeface="Arial" pitchFamily="34" charset="0"/>
            </a:endParaRPr>
          </a:p>
          <a:p>
            <a:pPr marL="571500" indent="-571500">
              <a:buFont typeface="Wingdings" pitchFamily="2" charset="2"/>
              <a:buChar char="Ø"/>
            </a:pPr>
            <a:r>
              <a:rPr lang="es-PE" sz="3600" b="1" dirty="0" smtClean="0">
                <a:solidFill>
                  <a:schemeClr val="bg1"/>
                </a:solidFill>
                <a:latin typeface="Arial" pitchFamily="34" charset="0"/>
                <a:cs typeface="Arial" pitchFamily="34" charset="0"/>
              </a:rPr>
              <a:t>Díaz Zarate </a:t>
            </a:r>
            <a:r>
              <a:rPr lang="es-PE" sz="3600" b="1" dirty="0">
                <a:solidFill>
                  <a:schemeClr val="bg1"/>
                </a:solidFill>
                <a:latin typeface="Arial" pitchFamily="34" charset="0"/>
                <a:cs typeface="Arial" pitchFamily="34" charset="0"/>
              </a:rPr>
              <a:t>D</a:t>
            </a:r>
            <a:r>
              <a:rPr lang="es-PE" sz="3600" b="1" dirty="0" smtClean="0">
                <a:solidFill>
                  <a:schemeClr val="bg1"/>
                </a:solidFill>
                <a:latin typeface="Arial" pitchFamily="34" charset="0"/>
                <a:cs typeface="Arial" pitchFamily="34" charset="0"/>
              </a:rPr>
              <a:t>ilcia Marvelit</a:t>
            </a:r>
          </a:p>
          <a:p>
            <a:pPr marL="571500" indent="-571500">
              <a:buFont typeface="Wingdings" pitchFamily="2" charset="2"/>
              <a:buChar char="Ø"/>
            </a:pPr>
            <a:r>
              <a:rPr lang="es-PE" sz="3600" b="1" dirty="0" smtClean="0">
                <a:solidFill>
                  <a:schemeClr val="bg1"/>
                </a:solidFill>
                <a:latin typeface="Arial" pitchFamily="34" charset="0"/>
                <a:cs typeface="Arial" pitchFamily="34" charset="0"/>
              </a:rPr>
              <a:t>Cabrera Bueno Maythe Liseth</a:t>
            </a:r>
          </a:p>
          <a:p>
            <a:pPr marL="571500" indent="-571500">
              <a:buFont typeface="Wingdings" pitchFamily="2" charset="2"/>
              <a:buChar char="Ø"/>
            </a:pPr>
            <a:r>
              <a:rPr lang="es-PE" sz="3600" b="1" dirty="0" smtClean="0">
                <a:solidFill>
                  <a:schemeClr val="bg1"/>
                </a:solidFill>
                <a:latin typeface="Arial" pitchFamily="34" charset="0"/>
                <a:cs typeface="Arial" pitchFamily="34" charset="0"/>
              </a:rPr>
              <a:t>Bautista Guevara Dany Evert</a:t>
            </a:r>
          </a:p>
        </p:txBody>
      </p:sp>
    </p:spTree>
    <p:extLst>
      <p:ext uri="{BB962C8B-B14F-4D97-AF65-F5344CB8AC3E}">
        <p14:creationId xmlns:p14="http://schemas.microsoft.com/office/powerpoint/2010/main" val="3533438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836712"/>
            <a:ext cx="7920880" cy="5539978"/>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Diseño muestral</a:t>
            </a:r>
          </a:p>
          <a:p>
            <a:endParaRPr lang="es-PE" sz="2400" dirty="0" smtClean="0">
              <a:solidFill>
                <a:schemeClr val="bg1"/>
              </a:solidFill>
              <a:latin typeface="Arial" pitchFamily="34" charset="0"/>
              <a:cs typeface="Arial" pitchFamily="34" charset="0"/>
            </a:endParaRPr>
          </a:p>
          <a:p>
            <a:pPr lvl="0"/>
            <a:r>
              <a:rPr lang="es-PE" sz="2400" b="1" dirty="0" smtClean="0">
                <a:solidFill>
                  <a:schemeClr val="bg1"/>
                </a:solidFill>
                <a:latin typeface="Arial" pitchFamily="34" charset="0"/>
                <a:cs typeface="Arial" pitchFamily="34" charset="0"/>
              </a:rPr>
              <a:t>Definición de la población</a:t>
            </a:r>
            <a:endParaRPr lang="es-PE" sz="2400" dirty="0" smtClean="0">
              <a:solidFill>
                <a:schemeClr val="bg1"/>
              </a:solidFill>
              <a:latin typeface="Arial" pitchFamily="34" charset="0"/>
              <a:cs typeface="Arial" pitchFamily="34" charset="0"/>
            </a:endParaRPr>
          </a:p>
          <a:p>
            <a:r>
              <a:rPr lang="es-PE" sz="2400" dirty="0" smtClean="0">
                <a:solidFill>
                  <a:schemeClr val="bg1"/>
                </a:solidFill>
                <a:latin typeface="Arial" pitchFamily="34" charset="0"/>
                <a:cs typeface="Arial" pitchFamily="34" charset="0"/>
              </a:rPr>
              <a:t>Se realizará un muestreo aleatorio estratificado teniendo en cuenta la ubicación geográfica y socio – económica</a:t>
            </a:r>
          </a:p>
          <a:p>
            <a:r>
              <a:rPr lang="es-PE" sz="2400" dirty="0" smtClean="0">
                <a:solidFill>
                  <a:schemeClr val="bg1"/>
                </a:solidFill>
                <a:latin typeface="Arial" pitchFamily="34" charset="0"/>
                <a:cs typeface="Arial" pitchFamily="34" charset="0"/>
              </a:rPr>
              <a:t> </a:t>
            </a:r>
          </a:p>
          <a:p>
            <a:r>
              <a:rPr lang="es-PE" sz="2400" b="1" dirty="0" smtClean="0">
                <a:solidFill>
                  <a:schemeClr val="bg1"/>
                </a:solidFill>
                <a:latin typeface="Arial" pitchFamily="34" charset="0"/>
                <a:cs typeface="Arial" pitchFamily="34" charset="0"/>
              </a:rPr>
              <a:t>Diseño técnica cualitativa</a:t>
            </a:r>
            <a:endParaRPr lang="es-PE" sz="2400" dirty="0" smtClean="0">
              <a:solidFill>
                <a:schemeClr val="bg1"/>
              </a:solidFill>
              <a:latin typeface="Arial" pitchFamily="34" charset="0"/>
              <a:cs typeface="Arial" pitchFamily="34" charset="0"/>
            </a:endParaRPr>
          </a:p>
          <a:p>
            <a:r>
              <a:rPr lang="es-PE" sz="2400" b="1" dirty="0" smtClean="0">
                <a:solidFill>
                  <a:schemeClr val="bg1"/>
                </a:solidFill>
                <a:latin typeface="Arial" pitchFamily="34" charset="0"/>
                <a:cs typeface="Arial" pitchFamily="34" charset="0"/>
              </a:rPr>
              <a:t>Investigación Cualitativa:</a:t>
            </a:r>
            <a:r>
              <a:rPr lang="es-PE" sz="2400" dirty="0" smtClean="0">
                <a:solidFill>
                  <a:schemeClr val="bg1"/>
                </a:solidFill>
                <a:latin typeface="Arial" pitchFamily="34" charset="0"/>
                <a:cs typeface="Arial" pitchFamily="34" charset="0"/>
              </a:rPr>
              <a:t> Metodología de investigación no estructurada y exploratoria con base en muestras pequeñas que proporcionan un panorama y comprensión del escenario del problema.</a:t>
            </a:r>
          </a:p>
          <a:p>
            <a:endParaRPr lang="es-PE" sz="2400" dirty="0" smtClean="0">
              <a:solidFill>
                <a:schemeClr val="bg1"/>
              </a:solidFill>
              <a:latin typeface="Arial" pitchFamily="34" charset="0"/>
              <a:cs typeface="Arial" pitchFamily="34" charset="0"/>
            </a:endParaRPr>
          </a:p>
          <a:p>
            <a:r>
              <a:rPr lang="es-PE" sz="2400" b="1" dirty="0" smtClean="0">
                <a:solidFill>
                  <a:schemeClr val="bg1"/>
                </a:solidFill>
                <a:latin typeface="Arial" pitchFamily="34" charset="0"/>
                <a:cs typeface="Arial" pitchFamily="34" charset="0"/>
              </a:rPr>
              <a:t>Estrategia Indirecta:</a:t>
            </a:r>
            <a:r>
              <a:rPr lang="es-PE" sz="2400" dirty="0" smtClean="0">
                <a:solidFill>
                  <a:schemeClr val="bg1"/>
                </a:solidFill>
                <a:latin typeface="Arial" pitchFamily="34" charset="0"/>
                <a:cs typeface="Arial" pitchFamily="34" charset="0"/>
              </a:rPr>
              <a:t> Los propósitos del proyecto se ocultan a los entrevistados.</a:t>
            </a:r>
          </a:p>
          <a:p>
            <a:endParaRPr lang="es-PE" dirty="0"/>
          </a:p>
        </p:txBody>
      </p:sp>
    </p:spTree>
    <p:extLst>
      <p:ext uri="{BB962C8B-B14F-4D97-AF65-F5344CB8AC3E}">
        <p14:creationId xmlns:p14="http://schemas.microsoft.com/office/powerpoint/2010/main" val="73159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smtClean="0"/>
              <a:t/>
            </a:r>
            <a:br>
              <a:rPr lang="es-PE" dirty="0" smtClean="0"/>
            </a:br>
            <a:endParaRPr lang="es-PE" dirty="0"/>
          </a:p>
        </p:txBody>
      </p:sp>
      <p:sp>
        <p:nvSpPr>
          <p:cNvPr id="3" name="2 Marcador de contenido"/>
          <p:cNvSpPr>
            <a:spLocks noGrp="1"/>
          </p:cNvSpPr>
          <p:nvPr>
            <p:ph idx="1"/>
          </p:nvPr>
        </p:nvSpPr>
        <p:spPr/>
        <p:txBody>
          <a:bodyPr/>
          <a:lstStyle/>
          <a:p>
            <a:endParaRPr lang="es-PE" dirty="0" smtClean="0"/>
          </a:p>
          <a:p>
            <a:endParaRPr lang="es-PE" dirty="0"/>
          </a:p>
          <a:p>
            <a:endParaRPr lang="es-PE" dirty="0" smtClean="0"/>
          </a:p>
          <a:p>
            <a:endParaRPr lang="es-PE" dirty="0"/>
          </a:p>
        </p:txBody>
      </p:sp>
      <p:sp>
        <p:nvSpPr>
          <p:cNvPr id="4" name="3 CuadroTexto"/>
          <p:cNvSpPr txBox="1"/>
          <p:nvPr/>
        </p:nvSpPr>
        <p:spPr>
          <a:xfrm>
            <a:off x="611560" y="620688"/>
            <a:ext cx="7992888" cy="6247864"/>
          </a:xfrm>
          <a:prstGeom prst="rect">
            <a:avLst/>
          </a:prstGeom>
          <a:noFill/>
        </p:spPr>
        <p:txBody>
          <a:bodyPr wrap="square" rtlCol="0">
            <a:spAutoFit/>
          </a:bodyPr>
          <a:lstStyle/>
          <a:p>
            <a:r>
              <a:rPr lang="es-PE" sz="2000" b="1" dirty="0" smtClean="0">
                <a:solidFill>
                  <a:schemeClr val="bg1"/>
                </a:solidFill>
                <a:latin typeface="Arial" pitchFamily="34" charset="0"/>
                <a:cs typeface="Arial" pitchFamily="34" charset="0"/>
              </a:rPr>
              <a:t>2.aplicaciones </a:t>
            </a:r>
            <a:r>
              <a:rPr lang="es-PE" sz="2000" b="1" dirty="0">
                <a:solidFill>
                  <a:schemeClr val="bg1"/>
                </a:solidFill>
                <a:latin typeface="Arial" pitchFamily="34" charset="0"/>
                <a:cs typeface="Arial" pitchFamily="34" charset="0"/>
              </a:rPr>
              <a:t>específicas de la investigación de mercados</a:t>
            </a:r>
            <a:endParaRPr lang="es-PE" sz="2000" dirty="0">
              <a:solidFill>
                <a:schemeClr val="bg1"/>
              </a:solidFill>
              <a:latin typeface="Arial" pitchFamily="34" charset="0"/>
              <a:cs typeface="Arial" pitchFamily="34" charset="0"/>
            </a:endParaRPr>
          </a:p>
          <a:p>
            <a:r>
              <a:rPr lang="es-PE" sz="2000" b="1" dirty="0" smtClean="0">
                <a:solidFill>
                  <a:schemeClr val="bg1"/>
                </a:solidFill>
                <a:latin typeface="Arial" pitchFamily="34" charset="0"/>
                <a:cs typeface="Arial" pitchFamily="34" charset="0"/>
              </a:rPr>
              <a:t>Investigación </a:t>
            </a:r>
            <a:r>
              <a:rPr lang="es-PE" sz="2000" b="1" dirty="0">
                <a:solidFill>
                  <a:schemeClr val="bg1"/>
                </a:solidFill>
                <a:latin typeface="Arial" pitchFamily="34" charset="0"/>
                <a:cs typeface="Arial" pitchFamily="34" charset="0"/>
              </a:rPr>
              <a:t>industrial:</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Los productos de consumo industrial sirven al propósito de proporcionar una utilidad a la empresa que los compra, aunque esto no significa que no satisfaga otros propósitos individuales de quien decide la compra.</a:t>
            </a:r>
          </a:p>
          <a:p>
            <a:pPr marL="342900" indent="-342900">
              <a:buFont typeface="Wingdings" pitchFamily="2" charset="2"/>
              <a:buChar char="§"/>
            </a:pPr>
            <a:r>
              <a:rPr lang="es-PE" sz="2000" b="1" dirty="0">
                <a:solidFill>
                  <a:schemeClr val="bg1"/>
                </a:solidFill>
                <a:latin typeface="Arial" pitchFamily="34" charset="0"/>
                <a:cs typeface="Arial" pitchFamily="34" charset="0"/>
              </a:rPr>
              <a:t>Investigación publicitaria:</a:t>
            </a:r>
            <a:endParaRPr lang="es-PE" sz="2000" dirty="0">
              <a:solidFill>
                <a:schemeClr val="bg1"/>
              </a:solidFill>
              <a:latin typeface="Arial" pitchFamily="34" charset="0"/>
              <a:cs typeface="Arial" pitchFamily="34" charset="0"/>
            </a:endParaRPr>
          </a:p>
          <a:p>
            <a:pPr lvl="0"/>
            <a:r>
              <a:rPr lang="es-PE" sz="2000" b="1" dirty="0" smtClean="0">
                <a:solidFill>
                  <a:schemeClr val="bg1"/>
                </a:solidFill>
                <a:latin typeface="Arial" pitchFamily="34" charset="0"/>
                <a:cs typeface="Arial" pitchFamily="34" charset="0"/>
              </a:rPr>
              <a:t>     Investigación </a:t>
            </a:r>
            <a:r>
              <a:rPr lang="es-PE" sz="2000" b="1" dirty="0">
                <a:solidFill>
                  <a:schemeClr val="bg1"/>
                </a:solidFill>
                <a:latin typeface="Arial" pitchFamily="34" charset="0"/>
                <a:cs typeface="Arial" pitchFamily="34" charset="0"/>
              </a:rPr>
              <a:t>de contenido:</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Su finalidad, es evaluar la capacidad de un anuncio para impactar a una </a:t>
            </a:r>
            <a:r>
              <a:rPr lang="es-PE" sz="2000" dirty="0" smtClean="0">
                <a:solidFill>
                  <a:schemeClr val="bg1"/>
                </a:solidFill>
                <a:latin typeface="Arial" pitchFamily="34" charset="0"/>
                <a:cs typeface="Arial" pitchFamily="34" charset="0"/>
              </a:rPr>
              <a:t>audiencia</a:t>
            </a:r>
          </a:p>
          <a:p>
            <a:pPr lvl="0"/>
            <a:r>
              <a:rPr lang="es-PE" sz="2000" b="1" dirty="0" smtClean="0">
                <a:solidFill>
                  <a:schemeClr val="bg1"/>
                </a:solidFill>
                <a:latin typeface="Arial" pitchFamily="34" charset="0"/>
                <a:cs typeface="Arial" pitchFamily="34" charset="0"/>
              </a:rPr>
              <a:t>     Investigación </a:t>
            </a:r>
            <a:r>
              <a:rPr lang="es-PE" sz="2000" b="1" dirty="0">
                <a:solidFill>
                  <a:schemeClr val="bg1"/>
                </a:solidFill>
                <a:latin typeface="Arial" pitchFamily="34" charset="0"/>
                <a:cs typeface="Arial" pitchFamily="34" charset="0"/>
              </a:rPr>
              <a:t>de medios:</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Su objetivo es investigar la capacidad de los medios de comunicación para lograr la penetración y el cubrimiento del mensaje publicitario, según las necesidades de la gerencia y el costo de transmisión.</a:t>
            </a:r>
          </a:p>
          <a:p>
            <a:pPr marL="342900" indent="-342900">
              <a:buFont typeface="Wingdings" pitchFamily="2" charset="2"/>
              <a:buChar char="§"/>
            </a:pPr>
            <a:r>
              <a:rPr lang="es-PE" sz="2000" b="1" dirty="0">
                <a:solidFill>
                  <a:schemeClr val="bg1"/>
                </a:solidFill>
                <a:latin typeface="Arial" pitchFamily="34" charset="0"/>
                <a:cs typeface="Arial" pitchFamily="34" charset="0"/>
              </a:rPr>
              <a:t>Investigación de imagen:</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La imagen es el conjunto de creencias que un público tiene acerca de una organización, un producto, una marca, un servicio, una persona, etc., además constituye una de las partes integrantes del producto o servicio ofrecido</a:t>
            </a:r>
          </a:p>
        </p:txBody>
      </p:sp>
    </p:spTree>
    <p:extLst>
      <p:ext uri="{BB962C8B-B14F-4D97-AF65-F5344CB8AC3E}">
        <p14:creationId xmlns:p14="http://schemas.microsoft.com/office/powerpoint/2010/main" val="570255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764704"/>
            <a:ext cx="7992888" cy="6186309"/>
          </a:xfrm>
          <a:prstGeom prst="rect">
            <a:avLst/>
          </a:prstGeom>
          <a:noFill/>
        </p:spPr>
        <p:txBody>
          <a:bodyPr wrap="square" rtlCol="0">
            <a:spAutoFit/>
          </a:bodyPr>
          <a:lstStyle/>
          <a:p>
            <a:pPr marL="285750" indent="-285750">
              <a:buFont typeface="Wingdings" pitchFamily="2" charset="2"/>
              <a:buChar char="§"/>
            </a:pPr>
            <a:r>
              <a:rPr lang="es-PE" b="1" dirty="0">
                <a:solidFill>
                  <a:schemeClr val="bg1"/>
                </a:solidFill>
                <a:latin typeface="Arial" pitchFamily="34" charset="0"/>
                <a:cs typeface="Arial" pitchFamily="34" charset="0"/>
              </a:rPr>
              <a:t>Investigación del estilo de vida:</a:t>
            </a:r>
            <a:endParaRPr lang="es-PE" dirty="0">
              <a:solidFill>
                <a:schemeClr val="bg1"/>
              </a:solidFill>
              <a:latin typeface="Arial" pitchFamily="34" charset="0"/>
              <a:cs typeface="Arial" pitchFamily="34" charset="0"/>
            </a:endParaRPr>
          </a:p>
          <a:p>
            <a:r>
              <a:rPr lang="es-PE" dirty="0">
                <a:solidFill>
                  <a:schemeClr val="bg1"/>
                </a:solidFill>
                <a:latin typeface="Arial" pitchFamily="34" charset="0"/>
                <a:cs typeface="Arial" pitchFamily="34" charset="0"/>
              </a:rPr>
              <a:t>El estilo de vida es una de las variables sicográficas en el análisis del consumidor. Su estudio en investigación de mercados es considerado de gran importancia estratégica porque permite identificar conocer los segmentos del mercado, seleccionar los más claves y aplicar planes de marketing mejor </a:t>
            </a:r>
            <a:r>
              <a:rPr lang="es-PE" dirty="0" smtClean="0">
                <a:solidFill>
                  <a:schemeClr val="bg1"/>
                </a:solidFill>
                <a:latin typeface="Arial" pitchFamily="34" charset="0"/>
                <a:cs typeface="Arial" pitchFamily="34" charset="0"/>
              </a:rPr>
              <a:t>orientados.</a:t>
            </a:r>
          </a:p>
          <a:p>
            <a:pPr marL="285750" indent="-285750">
              <a:buFont typeface="Wingdings" pitchFamily="2" charset="2"/>
              <a:buChar char="§"/>
            </a:pPr>
            <a:r>
              <a:rPr lang="es-PE" b="1" dirty="0" smtClean="0">
                <a:solidFill>
                  <a:schemeClr val="bg1"/>
                </a:solidFill>
                <a:latin typeface="Arial" pitchFamily="34" charset="0"/>
                <a:cs typeface="Arial" pitchFamily="34" charset="0"/>
              </a:rPr>
              <a:t>Investigación </a:t>
            </a:r>
            <a:r>
              <a:rPr lang="es-PE" b="1" dirty="0">
                <a:solidFill>
                  <a:schemeClr val="bg1"/>
                </a:solidFill>
                <a:latin typeface="Arial" pitchFamily="34" charset="0"/>
                <a:cs typeface="Arial" pitchFamily="34" charset="0"/>
              </a:rPr>
              <a:t>del posicionamiento:</a:t>
            </a:r>
            <a:endParaRPr lang="es-PE" dirty="0">
              <a:solidFill>
                <a:schemeClr val="bg1"/>
              </a:solidFill>
              <a:latin typeface="Arial" pitchFamily="34" charset="0"/>
              <a:cs typeface="Arial" pitchFamily="34" charset="0"/>
            </a:endParaRPr>
          </a:p>
          <a:p>
            <a:pPr lvl="0"/>
            <a:r>
              <a:rPr lang="es-PE" b="1" dirty="0" smtClean="0">
                <a:solidFill>
                  <a:schemeClr val="bg1"/>
                </a:solidFill>
                <a:latin typeface="Arial" pitchFamily="34" charset="0"/>
                <a:cs typeface="Arial" pitchFamily="34" charset="0"/>
              </a:rPr>
              <a:t>      Búsqueda </a:t>
            </a:r>
            <a:r>
              <a:rPr lang="es-PE" b="1" dirty="0">
                <a:solidFill>
                  <a:schemeClr val="bg1"/>
                </a:solidFill>
                <a:latin typeface="Arial" pitchFamily="34" charset="0"/>
                <a:cs typeface="Arial" pitchFamily="34" charset="0"/>
              </a:rPr>
              <a:t>de la posición actual:</a:t>
            </a:r>
            <a:endParaRPr lang="es-PE" dirty="0">
              <a:solidFill>
                <a:schemeClr val="bg1"/>
              </a:solidFill>
              <a:latin typeface="Arial" pitchFamily="34" charset="0"/>
              <a:cs typeface="Arial" pitchFamily="34" charset="0"/>
            </a:endParaRPr>
          </a:p>
          <a:p>
            <a:r>
              <a:rPr lang="es-PE" dirty="0">
                <a:solidFill>
                  <a:schemeClr val="bg1"/>
                </a:solidFill>
                <a:latin typeface="Arial" pitchFamily="34" charset="0"/>
                <a:cs typeface="Arial" pitchFamily="34" charset="0"/>
              </a:rPr>
              <a:t>Todo producto ocupa una posición dentro de un Mapa Competitivo que expresa la ubicación de las marcas bajo dos o más </a:t>
            </a:r>
            <a:r>
              <a:rPr lang="es-PE" dirty="0" smtClean="0">
                <a:solidFill>
                  <a:schemeClr val="bg1"/>
                </a:solidFill>
                <a:latin typeface="Arial" pitchFamily="34" charset="0"/>
                <a:cs typeface="Arial" pitchFamily="34" charset="0"/>
              </a:rPr>
              <a:t>dimensiones</a:t>
            </a:r>
          </a:p>
          <a:p>
            <a:pPr lvl="0"/>
            <a:r>
              <a:rPr lang="es-PE" b="1" dirty="0" smtClean="0">
                <a:solidFill>
                  <a:schemeClr val="bg1"/>
                </a:solidFill>
                <a:latin typeface="Arial" pitchFamily="34" charset="0"/>
                <a:cs typeface="Arial" pitchFamily="34" charset="0"/>
              </a:rPr>
              <a:t>      Búsqueda </a:t>
            </a:r>
            <a:r>
              <a:rPr lang="es-PE" b="1" dirty="0">
                <a:solidFill>
                  <a:schemeClr val="bg1"/>
                </a:solidFill>
                <a:latin typeface="Arial" pitchFamily="34" charset="0"/>
                <a:cs typeface="Arial" pitchFamily="34" charset="0"/>
              </a:rPr>
              <a:t>de oportunidades:</a:t>
            </a:r>
            <a:endParaRPr lang="es-PE" dirty="0">
              <a:solidFill>
                <a:schemeClr val="bg1"/>
              </a:solidFill>
              <a:latin typeface="Arial" pitchFamily="34" charset="0"/>
              <a:cs typeface="Arial" pitchFamily="34" charset="0"/>
            </a:endParaRPr>
          </a:p>
          <a:p>
            <a:r>
              <a:rPr lang="es-PE" dirty="0">
                <a:solidFill>
                  <a:schemeClr val="bg1"/>
                </a:solidFill>
                <a:latin typeface="Arial" pitchFamily="34" charset="0"/>
                <a:cs typeface="Arial" pitchFamily="34" charset="0"/>
              </a:rPr>
              <a:t>La búsqueda de oportunidades es determinar regiones claramente identificables en los mapas perceptuales, también llamados Mapas Competitivos donde establecen parejas de factores con respecto a los cuales se van a ubicar los productos dentro de un plano </a:t>
            </a:r>
            <a:r>
              <a:rPr lang="es-PE" dirty="0" smtClean="0">
                <a:solidFill>
                  <a:schemeClr val="bg1"/>
                </a:solidFill>
                <a:latin typeface="Arial" pitchFamily="34" charset="0"/>
                <a:cs typeface="Arial" pitchFamily="34" charset="0"/>
              </a:rPr>
              <a:t>bidimensional</a:t>
            </a:r>
          </a:p>
          <a:p>
            <a:pPr lvl="0"/>
            <a:r>
              <a:rPr lang="es-PE" b="1" dirty="0" smtClean="0">
                <a:solidFill>
                  <a:schemeClr val="bg1"/>
                </a:solidFill>
                <a:latin typeface="Arial" pitchFamily="34" charset="0"/>
                <a:cs typeface="Arial" pitchFamily="34" charset="0"/>
              </a:rPr>
              <a:t>     Búsqueda </a:t>
            </a:r>
            <a:r>
              <a:rPr lang="es-PE" b="1" dirty="0">
                <a:solidFill>
                  <a:schemeClr val="bg1"/>
                </a:solidFill>
                <a:latin typeface="Arial" pitchFamily="34" charset="0"/>
                <a:cs typeface="Arial" pitchFamily="34" charset="0"/>
              </a:rPr>
              <a:t>de estrategias</a:t>
            </a:r>
            <a:endParaRPr lang="es-PE" dirty="0">
              <a:solidFill>
                <a:schemeClr val="bg1"/>
              </a:solidFill>
              <a:latin typeface="Arial" pitchFamily="34" charset="0"/>
              <a:cs typeface="Arial" pitchFamily="34" charset="0"/>
            </a:endParaRPr>
          </a:p>
          <a:p>
            <a:r>
              <a:rPr lang="es-PE" dirty="0">
                <a:solidFill>
                  <a:schemeClr val="bg1"/>
                </a:solidFill>
                <a:latin typeface="Arial" pitchFamily="34" charset="0"/>
                <a:cs typeface="Arial" pitchFamily="34" charset="0"/>
              </a:rPr>
              <a:t>Las Estrategias de Marketing son las acciones a seguir para alcanzar una meta a partir de la situación actual y se clasifican en tres tipos:</a:t>
            </a:r>
          </a:p>
          <a:p>
            <a:pPr lvl="0"/>
            <a:r>
              <a:rPr lang="es-PE" dirty="0">
                <a:solidFill>
                  <a:schemeClr val="bg1"/>
                </a:solidFill>
                <a:latin typeface="Arial" pitchFamily="34" charset="0"/>
                <a:cs typeface="Arial" pitchFamily="34" charset="0"/>
              </a:rPr>
              <a:t>Diferenciación de un producto</a:t>
            </a:r>
          </a:p>
          <a:p>
            <a:pPr lvl="0"/>
            <a:r>
              <a:rPr lang="es-PE" dirty="0">
                <a:solidFill>
                  <a:schemeClr val="bg1"/>
                </a:solidFill>
                <a:latin typeface="Arial" pitchFamily="34" charset="0"/>
                <a:cs typeface="Arial" pitchFamily="34" charset="0"/>
              </a:rPr>
              <a:t>De Igualación</a:t>
            </a:r>
          </a:p>
          <a:p>
            <a:pPr lvl="0"/>
            <a:r>
              <a:rPr lang="es-PE" dirty="0">
                <a:solidFill>
                  <a:schemeClr val="bg1"/>
                </a:solidFill>
                <a:latin typeface="Arial" pitchFamily="34" charset="0"/>
                <a:cs typeface="Arial" pitchFamily="34" charset="0"/>
              </a:rPr>
              <a:t>De Imagen</a:t>
            </a:r>
          </a:p>
          <a:p>
            <a:endParaRPr lang="es-PE" dirty="0"/>
          </a:p>
        </p:txBody>
      </p:sp>
    </p:spTree>
    <p:extLst>
      <p:ext uri="{BB962C8B-B14F-4D97-AF65-F5344CB8AC3E}">
        <p14:creationId xmlns:p14="http://schemas.microsoft.com/office/powerpoint/2010/main" val="2179094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260648"/>
            <a:ext cx="8208912" cy="5909310"/>
          </a:xfrm>
          <a:prstGeom prst="rect">
            <a:avLst/>
          </a:prstGeom>
          <a:noFill/>
        </p:spPr>
        <p:txBody>
          <a:bodyPr wrap="square" rtlCol="0">
            <a:spAutoFit/>
          </a:bodyPr>
          <a:lstStyle/>
          <a:p>
            <a:pPr lvl="0"/>
            <a:r>
              <a:rPr lang="es-PE" sz="2000" b="1" dirty="0">
                <a:solidFill>
                  <a:schemeClr val="bg1"/>
                </a:solidFill>
                <a:latin typeface="Arial" pitchFamily="34" charset="0"/>
                <a:cs typeface="Arial" pitchFamily="34" charset="0"/>
              </a:rPr>
              <a:t>Investigación del producto:</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Generalmente se hace comparando varios productos de diferentes marcas con el objeto de encontrar respuestas a preguntas como: Cuál es el mejor?, Por qué es el mejor?, Cuánto mejor es?</a:t>
            </a:r>
          </a:p>
          <a:p>
            <a:r>
              <a:rPr lang="es-PE" sz="2000" dirty="0">
                <a:solidFill>
                  <a:schemeClr val="bg1"/>
                </a:solidFill>
                <a:latin typeface="Arial" pitchFamily="34" charset="0"/>
                <a:cs typeface="Arial" pitchFamily="34" charset="0"/>
              </a:rPr>
              <a:t>En la investigación del producto por lo general se dan tres acciones:</a:t>
            </a:r>
          </a:p>
          <a:p>
            <a:pPr lvl="0"/>
            <a:r>
              <a:rPr lang="es-PE" sz="2000" dirty="0" smtClean="0">
                <a:solidFill>
                  <a:schemeClr val="bg1"/>
                </a:solidFill>
                <a:latin typeface="Arial" pitchFamily="34" charset="0"/>
                <a:cs typeface="Arial" pitchFamily="34" charset="0"/>
              </a:rPr>
              <a:t>-Comparar </a:t>
            </a:r>
            <a:r>
              <a:rPr lang="es-PE" sz="2000" dirty="0">
                <a:solidFill>
                  <a:schemeClr val="bg1"/>
                </a:solidFill>
                <a:latin typeface="Arial" pitchFamily="34" charset="0"/>
                <a:cs typeface="Arial" pitchFamily="34" charset="0"/>
              </a:rPr>
              <a:t>el producto con otro</a:t>
            </a:r>
          </a:p>
          <a:p>
            <a:pPr lvl="0"/>
            <a:r>
              <a:rPr lang="es-PE" sz="2000" dirty="0" smtClean="0">
                <a:solidFill>
                  <a:schemeClr val="bg1"/>
                </a:solidFill>
                <a:latin typeface="Arial" pitchFamily="34" charset="0"/>
                <a:cs typeface="Arial" pitchFamily="34" charset="0"/>
              </a:rPr>
              <a:t>-Comparar </a:t>
            </a:r>
            <a:r>
              <a:rPr lang="es-PE" sz="2000" dirty="0">
                <a:solidFill>
                  <a:schemeClr val="bg1"/>
                </a:solidFill>
                <a:latin typeface="Arial" pitchFamily="34" charset="0"/>
                <a:cs typeface="Arial" pitchFamily="34" charset="0"/>
              </a:rPr>
              <a:t>el producto con varias alternativas</a:t>
            </a:r>
          </a:p>
          <a:p>
            <a:pPr lvl="0"/>
            <a:r>
              <a:rPr lang="es-PE" sz="2000" dirty="0" smtClean="0">
                <a:solidFill>
                  <a:schemeClr val="bg1"/>
                </a:solidFill>
                <a:latin typeface="Arial" pitchFamily="34" charset="0"/>
                <a:cs typeface="Arial" pitchFamily="34" charset="0"/>
              </a:rPr>
              <a:t>-Comparar </a:t>
            </a:r>
            <a:r>
              <a:rPr lang="es-PE" sz="2000" dirty="0">
                <a:solidFill>
                  <a:schemeClr val="bg1"/>
                </a:solidFill>
                <a:latin typeface="Arial" pitchFamily="34" charset="0"/>
                <a:cs typeface="Arial" pitchFamily="34" charset="0"/>
              </a:rPr>
              <a:t>el producto con un patrón histórico, de un producto bien </a:t>
            </a:r>
            <a:r>
              <a:rPr lang="es-PE" sz="2000" dirty="0" smtClean="0">
                <a:solidFill>
                  <a:schemeClr val="bg1"/>
                </a:solidFill>
                <a:latin typeface="Arial" pitchFamily="34" charset="0"/>
                <a:cs typeface="Arial" pitchFamily="34" charset="0"/>
              </a:rPr>
              <a:t>        conocido</a:t>
            </a:r>
            <a:r>
              <a:rPr lang="es-PE" sz="2000" dirty="0">
                <a:solidFill>
                  <a:schemeClr val="bg1"/>
                </a:solidFill>
                <a:latin typeface="Arial" pitchFamily="34" charset="0"/>
                <a:cs typeface="Arial" pitchFamily="34" charset="0"/>
              </a:rPr>
              <a:t>, pero que no hace parte en la prueba</a:t>
            </a:r>
            <a:r>
              <a:rPr lang="es-PE" sz="2000" dirty="0" smtClean="0">
                <a:solidFill>
                  <a:schemeClr val="bg1"/>
                </a:solidFill>
                <a:latin typeface="Arial" pitchFamily="34" charset="0"/>
                <a:cs typeface="Arial" pitchFamily="34" charset="0"/>
              </a:rPr>
              <a:t>.</a:t>
            </a:r>
          </a:p>
          <a:p>
            <a:pPr lvl="0"/>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Existen muchos métodos para aplicar la prueba del producto, algunas pruebas de producto más populares son</a:t>
            </a:r>
            <a:r>
              <a:rPr lang="es-PE" sz="2000" dirty="0" smtClean="0">
                <a:solidFill>
                  <a:schemeClr val="bg1"/>
                </a:solidFill>
                <a:latin typeface="Arial" pitchFamily="34" charset="0"/>
                <a:cs typeface="Arial" pitchFamily="34" charset="0"/>
              </a:rPr>
              <a:t>:</a:t>
            </a:r>
          </a:p>
          <a:p>
            <a:endParaRPr lang="es-PE" sz="2000" dirty="0" smtClean="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 Prueba centralizada</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Se efectúa en sitios preseleccionados (centros comerciales, supermercados, oficinas, etc.) puede hacerse por medio de detención o por llamadas telefónicas. Son muy utilizadas para realizar degustaciones, especialmente.</a:t>
            </a:r>
          </a:p>
          <a:p>
            <a:endParaRPr lang="es-PE" dirty="0"/>
          </a:p>
        </p:txBody>
      </p:sp>
    </p:spTree>
    <p:extLst>
      <p:ext uri="{BB962C8B-B14F-4D97-AF65-F5344CB8AC3E}">
        <p14:creationId xmlns:p14="http://schemas.microsoft.com/office/powerpoint/2010/main" val="2833524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395536" y="332656"/>
            <a:ext cx="8424936" cy="5909310"/>
          </a:xfrm>
          <a:prstGeom prst="rect">
            <a:avLst/>
          </a:prstGeom>
          <a:noFill/>
        </p:spPr>
        <p:txBody>
          <a:bodyPr wrap="square" rtlCol="0">
            <a:spAutoFit/>
          </a:bodyPr>
          <a:lstStyle/>
          <a:p>
            <a:r>
              <a:rPr lang="es-PE" sz="2000" b="1" dirty="0">
                <a:solidFill>
                  <a:schemeClr val="bg1"/>
                </a:solidFill>
                <a:latin typeface="Arial" pitchFamily="34" charset="0"/>
                <a:cs typeface="Arial" pitchFamily="34" charset="0"/>
              </a:rPr>
              <a:t>Prueba monódica: (monódico=único)</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Consiste en entregar un producto a los investigados para que lo comprueben y evalúen sus características independientemente sin entrar a compararlo con otros productos. En la prueba, un grupo de individuos evalúa, bajo un solo concepto, uno o varios productos. Si se necesitan evaluar varios conceptos, se requerirán tantos grupos cuántos conceptos sean</a:t>
            </a:r>
            <a:r>
              <a:rPr lang="es-PE" sz="2000" dirty="0" smtClean="0">
                <a:solidFill>
                  <a:schemeClr val="bg1"/>
                </a:solidFill>
                <a:latin typeface="Arial" pitchFamily="34" charset="0"/>
                <a:cs typeface="Arial" pitchFamily="34" charset="0"/>
              </a:rPr>
              <a:t>.</a:t>
            </a:r>
          </a:p>
          <a:p>
            <a:endParaRPr lang="es-PE" sz="2000" dirty="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Pruebas apareadas:</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En estas se evalúa el producto comparándolo contra otro, de otra marca. Sin usar más de una comparación de referencia simultanea, porque las diferencias se perderían</a:t>
            </a:r>
            <a:r>
              <a:rPr lang="es-PE" sz="2000" dirty="0" smtClean="0">
                <a:solidFill>
                  <a:schemeClr val="bg1"/>
                </a:solidFill>
                <a:latin typeface="Arial" pitchFamily="34" charset="0"/>
                <a:cs typeface="Arial" pitchFamily="34" charset="0"/>
              </a:rPr>
              <a:t>.</a:t>
            </a:r>
          </a:p>
          <a:p>
            <a:endParaRPr lang="es-PE" sz="2000" dirty="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    Prueba en secuencia:</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Es una combinación de las pruebas monódicas y apareadas. Primero se entrega un producto y se evalúa en forma monódica. Finalmente, se efectúa una comparación entre ambos, mediante preguntas referentes a las reacciones frente a diferentes factores.</a:t>
            </a:r>
          </a:p>
          <a:p>
            <a:endParaRPr lang="es-PE" dirty="0"/>
          </a:p>
        </p:txBody>
      </p:sp>
    </p:spTree>
    <p:extLst>
      <p:ext uri="{BB962C8B-B14F-4D97-AF65-F5344CB8AC3E}">
        <p14:creationId xmlns:p14="http://schemas.microsoft.com/office/powerpoint/2010/main" val="2318847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260648"/>
            <a:ext cx="8352928" cy="6278642"/>
          </a:xfrm>
          <a:prstGeom prst="rect">
            <a:avLst/>
          </a:prstGeom>
          <a:noFill/>
        </p:spPr>
        <p:txBody>
          <a:bodyPr wrap="square" rtlCol="0">
            <a:spAutoFit/>
          </a:bodyPr>
          <a:lstStyle/>
          <a:p>
            <a:endParaRPr lang="es-PE" sz="2000" b="1" dirty="0" smtClean="0">
              <a:solidFill>
                <a:schemeClr val="bg1"/>
              </a:solidFill>
              <a:latin typeface="Arial" pitchFamily="34" charset="0"/>
              <a:cs typeface="Arial" pitchFamily="34" charset="0"/>
            </a:endParaRPr>
          </a:p>
          <a:p>
            <a:endParaRPr lang="es-PE" sz="2000" b="1" dirty="0">
              <a:solidFill>
                <a:schemeClr val="bg1"/>
              </a:solidFill>
              <a:latin typeface="Arial" pitchFamily="34" charset="0"/>
              <a:cs typeface="Arial" pitchFamily="34" charset="0"/>
            </a:endParaRPr>
          </a:p>
          <a:p>
            <a:r>
              <a:rPr lang="es-PE" sz="2800" b="1" dirty="0" smtClean="0">
                <a:solidFill>
                  <a:schemeClr val="bg1"/>
                </a:solidFill>
                <a:latin typeface="Arial" pitchFamily="34" charset="0"/>
                <a:cs typeface="Arial" pitchFamily="34" charset="0"/>
              </a:rPr>
              <a:t>Prueba </a:t>
            </a:r>
            <a:r>
              <a:rPr lang="es-PE" sz="2800" b="1" dirty="0">
                <a:solidFill>
                  <a:schemeClr val="bg1"/>
                </a:solidFill>
                <a:latin typeface="Arial" pitchFamily="34" charset="0"/>
                <a:cs typeface="Arial" pitchFamily="34" charset="0"/>
              </a:rPr>
              <a:t>de hogar:</a:t>
            </a:r>
            <a:endParaRPr lang="es-PE" sz="28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Se basa en la entrega de un ejemplar del producto para que sea usado en el hogar, sin utilizar la marca, diferenciándolo mediante códigos. Se toma la identificación y dirección del participante y mediante entrevistas telefónicas se solicita un tiempo después la respuesta al tratamiento.</a:t>
            </a:r>
          </a:p>
          <a:p>
            <a:endParaRPr lang="es-PE" sz="2400" dirty="0">
              <a:solidFill>
                <a:schemeClr val="bg1"/>
              </a:solidFill>
              <a:latin typeface="Arial" pitchFamily="34" charset="0"/>
              <a:cs typeface="Arial" pitchFamily="34" charset="0"/>
            </a:endParaRPr>
          </a:p>
          <a:p>
            <a:r>
              <a:rPr lang="es-PE" sz="2800" b="1" dirty="0">
                <a:solidFill>
                  <a:schemeClr val="bg1"/>
                </a:solidFill>
                <a:latin typeface="Arial" pitchFamily="34" charset="0"/>
                <a:cs typeface="Arial" pitchFamily="34" charset="0"/>
              </a:rPr>
              <a:t>Prueba de nuevos productos:</a:t>
            </a:r>
            <a:endParaRPr lang="es-PE" sz="28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Las principales razones por las que un producto fracasa son:</a:t>
            </a:r>
          </a:p>
          <a:p>
            <a:pPr lvl="0"/>
            <a:r>
              <a:rPr lang="es-PE" sz="2400" dirty="0">
                <a:solidFill>
                  <a:schemeClr val="bg1"/>
                </a:solidFill>
                <a:latin typeface="Arial" pitchFamily="34" charset="0"/>
                <a:cs typeface="Arial" pitchFamily="34" charset="0"/>
              </a:rPr>
              <a:t>-La baja diferenciación del producto</a:t>
            </a:r>
          </a:p>
          <a:p>
            <a:pPr lvl="0"/>
            <a:r>
              <a:rPr lang="es-PE" sz="2400" dirty="0">
                <a:solidFill>
                  <a:schemeClr val="bg1"/>
                </a:solidFill>
                <a:latin typeface="Arial" pitchFamily="34" charset="0"/>
                <a:cs typeface="Arial" pitchFamily="34" charset="0"/>
              </a:rPr>
              <a:t>-El mal posicionamiento concertado del plan</a:t>
            </a:r>
          </a:p>
          <a:p>
            <a:pPr lvl="0"/>
            <a:r>
              <a:rPr lang="es-PE" sz="2400" dirty="0">
                <a:solidFill>
                  <a:schemeClr val="bg1"/>
                </a:solidFill>
                <a:latin typeface="Arial" pitchFamily="34" charset="0"/>
                <a:cs typeface="Arial" pitchFamily="34" charset="0"/>
              </a:rPr>
              <a:t>-La mala programación del lanzamiento</a:t>
            </a:r>
          </a:p>
          <a:p>
            <a:pPr lvl="0"/>
            <a:r>
              <a:rPr lang="es-PE" sz="2400" dirty="0">
                <a:solidFill>
                  <a:schemeClr val="bg1"/>
                </a:solidFill>
                <a:latin typeface="Arial" pitchFamily="34" charset="0"/>
                <a:cs typeface="Arial" pitchFamily="34" charset="0"/>
              </a:rPr>
              <a:t>-La selección de un mercado equivocado</a:t>
            </a:r>
          </a:p>
          <a:p>
            <a:endParaRPr lang="es-PE" dirty="0"/>
          </a:p>
        </p:txBody>
      </p:sp>
    </p:spTree>
    <p:extLst>
      <p:ext uri="{BB962C8B-B14F-4D97-AF65-F5344CB8AC3E}">
        <p14:creationId xmlns:p14="http://schemas.microsoft.com/office/powerpoint/2010/main" val="804555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67544" y="332656"/>
            <a:ext cx="8208912" cy="6524863"/>
          </a:xfrm>
          <a:prstGeom prst="rect">
            <a:avLst/>
          </a:prstGeom>
          <a:noFill/>
        </p:spPr>
        <p:txBody>
          <a:bodyPr wrap="square" rtlCol="0">
            <a:spAutoFit/>
          </a:bodyPr>
          <a:lstStyle/>
          <a:p>
            <a:pPr marL="285750" indent="-285750">
              <a:buFont typeface="Wingdings" pitchFamily="2" charset="2"/>
              <a:buChar char="§"/>
            </a:pPr>
            <a:r>
              <a:rPr lang="es-PE" sz="2000" b="1" dirty="0">
                <a:solidFill>
                  <a:schemeClr val="bg1"/>
                </a:solidFill>
                <a:latin typeface="Arial" pitchFamily="34" charset="0"/>
                <a:cs typeface="Arial" pitchFamily="34" charset="0"/>
              </a:rPr>
              <a:t>Proceso de identificación y desarrollo del nuevo </a:t>
            </a:r>
            <a:r>
              <a:rPr lang="es-PE" sz="2000" b="1" dirty="0" smtClean="0">
                <a:solidFill>
                  <a:schemeClr val="bg1"/>
                </a:solidFill>
                <a:latin typeface="Arial" pitchFamily="34" charset="0"/>
                <a:cs typeface="Arial" pitchFamily="34" charset="0"/>
              </a:rPr>
              <a:t>producto</a:t>
            </a:r>
          </a:p>
          <a:p>
            <a:pPr marL="285750" indent="-285750">
              <a:buFont typeface="Wingdings" pitchFamily="2" charset="2"/>
              <a:buChar char="§"/>
            </a:pPr>
            <a:endParaRPr lang="es-PE" sz="2000" b="1" dirty="0" smtClean="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Identificación de la oportunidad:</a:t>
            </a:r>
            <a:r>
              <a:rPr lang="es-PE" sz="2000" dirty="0">
                <a:solidFill>
                  <a:schemeClr val="bg1"/>
                </a:solidFill>
                <a:latin typeface="Arial" pitchFamily="34" charset="0"/>
                <a:cs typeface="Arial" pitchFamily="34" charset="0"/>
              </a:rPr>
              <a:t> Esta etapa se caracteriza por la exploración de la información de tipo secundario, la realización de entrevistas de grupos, la investigación, mediante encuestas de las necesidades y los deseos de los mercados, con miras a reconocer aquellos nichos del mercado no explotados o mal servidos con la oferta actual</a:t>
            </a:r>
            <a:r>
              <a:rPr lang="es-PE" sz="2000" dirty="0" smtClean="0">
                <a:solidFill>
                  <a:schemeClr val="bg1"/>
                </a:solidFill>
                <a:latin typeface="Arial" pitchFamily="34" charset="0"/>
                <a:cs typeface="Arial" pitchFamily="34" charset="0"/>
              </a:rPr>
              <a:t>.</a:t>
            </a:r>
          </a:p>
          <a:p>
            <a:endParaRPr lang="es-PE" sz="2000" dirty="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Selección de conceptos:</a:t>
            </a:r>
            <a:r>
              <a:rPr lang="es-PE" sz="2000" dirty="0">
                <a:solidFill>
                  <a:schemeClr val="bg1"/>
                </a:solidFill>
                <a:latin typeface="Arial" pitchFamily="34" charset="0"/>
                <a:cs typeface="Arial" pitchFamily="34" charset="0"/>
              </a:rPr>
              <a:t> Se basa en sesiones de grupo con el objetivo de determinar si la gente reconoce la naturaleza del producto y su utilidad. El propósito es identificar los conceptos que definen el producto. </a:t>
            </a:r>
            <a:endParaRPr lang="es-PE" sz="2000" dirty="0" smtClean="0">
              <a:solidFill>
                <a:schemeClr val="bg1"/>
              </a:solidFill>
              <a:latin typeface="Arial" pitchFamily="34" charset="0"/>
              <a:cs typeface="Arial" pitchFamily="34" charset="0"/>
            </a:endParaRPr>
          </a:p>
          <a:p>
            <a:endParaRPr lang="es-PE" sz="2000" dirty="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Desarrollo del producto: </a:t>
            </a:r>
            <a:r>
              <a:rPr lang="es-PE" sz="2000" dirty="0">
                <a:solidFill>
                  <a:schemeClr val="bg1"/>
                </a:solidFill>
                <a:latin typeface="Arial" pitchFamily="34" charset="0"/>
                <a:cs typeface="Arial" pitchFamily="34" charset="0"/>
              </a:rPr>
              <a:t>En esta fase se pasa de la idea, a la realidad física y las técnicas de investigación de mercados para esta etapa son:</a:t>
            </a:r>
          </a:p>
          <a:p>
            <a:r>
              <a:rPr lang="es-PE" sz="2000" dirty="0">
                <a:solidFill>
                  <a:schemeClr val="bg1"/>
                </a:solidFill>
                <a:latin typeface="Arial" pitchFamily="34" charset="0"/>
                <a:cs typeface="Arial" pitchFamily="34" charset="0"/>
              </a:rPr>
              <a:t> La prueba del producto           </a:t>
            </a:r>
          </a:p>
          <a:p>
            <a:r>
              <a:rPr lang="es-PE" sz="2000" dirty="0">
                <a:solidFill>
                  <a:schemeClr val="bg1"/>
                </a:solidFill>
                <a:latin typeface="Arial" pitchFamily="34" charset="0"/>
                <a:cs typeface="Arial" pitchFamily="34" charset="0"/>
              </a:rPr>
              <a:t> La prueba del empaque</a:t>
            </a:r>
          </a:p>
          <a:p>
            <a:r>
              <a:rPr lang="es-PE" sz="2000" dirty="0" smtClean="0">
                <a:solidFill>
                  <a:schemeClr val="bg1"/>
                </a:solidFill>
                <a:latin typeface="Arial" pitchFamily="34" charset="0"/>
                <a:cs typeface="Arial" pitchFamily="34" charset="0"/>
              </a:rPr>
              <a:t> </a:t>
            </a:r>
            <a:r>
              <a:rPr lang="es-PE" sz="2000" dirty="0">
                <a:solidFill>
                  <a:schemeClr val="bg1"/>
                </a:solidFill>
                <a:latin typeface="Arial" pitchFamily="34" charset="0"/>
                <a:cs typeface="Arial" pitchFamily="34" charset="0"/>
              </a:rPr>
              <a:t>Las pruebas de marca, eslogan, nombres y logo </a:t>
            </a:r>
          </a:p>
          <a:p>
            <a:endParaRPr lang="es-PE" dirty="0"/>
          </a:p>
        </p:txBody>
      </p:sp>
    </p:spTree>
    <p:extLst>
      <p:ext uri="{BB962C8B-B14F-4D97-AF65-F5344CB8AC3E}">
        <p14:creationId xmlns:p14="http://schemas.microsoft.com/office/powerpoint/2010/main" val="2929821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51520" y="332656"/>
            <a:ext cx="8568952" cy="6647974"/>
          </a:xfrm>
          <a:prstGeom prst="rect">
            <a:avLst/>
          </a:prstGeom>
          <a:noFill/>
        </p:spPr>
        <p:txBody>
          <a:bodyPr wrap="square" rtlCol="0">
            <a:spAutoFit/>
          </a:bodyPr>
          <a:lstStyle/>
          <a:p>
            <a:r>
              <a:rPr lang="es-PE" sz="2400" b="1" dirty="0">
                <a:solidFill>
                  <a:schemeClr val="bg1"/>
                </a:solidFill>
                <a:latin typeface="Arial" pitchFamily="34" charset="0"/>
                <a:cs typeface="Arial" pitchFamily="34" charset="0"/>
              </a:rPr>
              <a:t>Lanzamiento:</a:t>
            </a:r>
            <a:r>
              <a:rPr lang="es-PE" sz="2400" dirty="0">
                <a:solidFill>
                  <a:schemeClr val="bg1"/>
                </a:solidFill>
                <a:latin typeface="Arial" pitchFamily="34" charset="0"/>
                <a:cs typeface="Arial" pitchFamily="34" charset="0"/>
              </a:rPr>
              <a:t> Se aplican pruebas de seguimiento como: </a:t>
            </a:r>
            <a:r>
              <a:rPr lang="es-PE" sz="2400" dirty="0" smtClean="0">
                <a:solidFill>
                  <a:schemeClr val="bg1"/>
                </a:solidFill>
                <a:latin typeface="Arial" pitchFamily="34" charset="0"/>
                <a:cs typeface="Arial" pitchFamily="34" charset="0"/>
              </a:rPr>
              <a:t>paneles </a:t>
            </a:r>
            <a:r>
              <a:rPr lang="es-PE" sz="2400" dirty="0">
                <a:solidFill>
                  <a:schemeClr val="bg1"/>
                </a:solidFill>
                <a:latin typeface="Arial" pitchFamily="34" charset="0"/>
                <a:cs typeface="Arial" pitchFamily="34" charset="0"/>
              </a:rPr>
              <a:t>de consumidores, cuyo objetivo es conocer el desempeño de la compra, la distribución, los usuarios, la publicidad, etc.</a:t>
            </a:r>
          </a:p>
          <a:p>
            <a:r>
              <a:rPr lang="es-PE" sz="2400" b="1" dirty="0">
                <a:solidFill>
                  <a:schemeClr val="bg1"/>
                </a:solidFill>
                <a:latin typeface="Arial" pitchFamily="34" charset="0"/>
                <a:cs typeface="Arial" pitchFamily="34" charset="0"/>
              </a:rPr>
              <a:t>Prueba de concepto: </a:t>
            </a:r>
            <a:r>
              <a:rPr lang="es-PE" sz="2400" dirty="0">
                <a:solidFill>
                  <a:schemeClr val="bg1"/>
                </a:solidFill>
                <a:latin typeface="Arial" pitchFamily="34" charset="0"/>
                <a:cs typeface="Arial" pitchFamily="34" charset="0"/>
              </a:rPr>
              <a:t>Esta prueba busca encontrar la idea </a:t>
            </a:r>
            <a:r>
              <a:rPr lang="es-PE" sz="2400" dirty="0" smtClean="0">
                <a:solidFill>
                  <a:schemeClr val="bg1"/>
                </a:solidFill>
                <a:latin typeface="Arial" pitchFamily="34" charset="0"/>
                <a:cs typeface="Arial" pitchFamily="34" charset="0"/>
              </a:rPr>
              <a:t>subyacente </a:t>
            </a:r>
            <a:r>
              <a:rPr lang="es-PE" sz="2400" dirty="0">
                <a:solidFill>
                  <a:schemeClr val="bg1"/>
                </a:solidFill>
                <a:latin typeface="Arial" pitchFamily="34" charset="0"/>
                <a:cs typeface="Arial" pitchFamily="34" charset="0"/>
              </a:rPr>
              <a:t>detrás del producto, su propósito es clasificar entre ganadores y perdedores, el conjunto de ideas relacionadas con un producto, se basa en una serie de sesiones de grupo, cuyo propósito es estimular la generación de ideas sobre las características que debe tener un producto, sus calidades, la presentación su utilidad, aceptación, </a:t>
            </a:r>
            <a:r>
              <a:rPr lang="es-PE" sz="2400" dirty="0" smtClean="0">
                <a:solidFill>
                  <a:schemeClr val="bg1"/>
                </a:solidFill>
                <a:latin typeface="Arial" pitchFamily="34" charset="0"/>
                <a:cs typeface="Arial" pitchFamily="34" charset="0"/>
              </a:rPr>
              <a:t>accesibilidad</a:t>
            </a:r>
          </a:p>
          <a:p>
            <a:r>
              <a:rPr lang="es-PE" sz="2400" dirty="0">
                <a:solidFill>
                  <a:schemeClr val="bg1"/>
                </a:solidFill>
                <a:latin typeface="Arial" pitchFamily="34" charset="0"/>
                <a:cs typeface="Arial" pitchFamily="34" charset="0"/>
              </a:rPr>
              <a:t> </a:t>
            </a:r>
            <a:r>
              <a:rPr lang="es-PE" sz="2400" b="1" dirty="0">
                <a:solidFill>
                  <a:schemeClr val="bg1"/>
                </a:solidFill>
                <a:latin typeface="Arial" pitchFamily="34" charset="0"/>
                <a:cs typeface="Arial" pitchFamily="34" charset="0"/>
              </a:rPr>
              <a:t>Prueba del empaque:</a:t>
            </a:r>
            <a:r>
              <a:rPr lang="es-PE" sz="2400" dirty="0">
                <a:solidFill>
                  <a:schemeClr val="bg1"/>
                </a:solidFill>
                <a:latin typeface="Arial" pitchFamily="34" charset="0"/>
                <a:cs typeface="Arial" pitchFamily="34" charset="0"/>
              </a:rPr>
              <a:t> El empaque debe cumplir con tres requisitos:</a:t>
            </a:r>
          </a:p>
          <a:p>
            <a:pPr lvl="0"/>
            <a:r>
              <a:rPr lang="es-PE" sz="2400" dirty="0">
                <a:solidFill>
                  <a:schemeClr val="bg1"/>
                </a:solidFill>
                <a:latin typeface="Arial" pitchFamily="34" charset="0"/>
                <a:cs typeface="Arial" pitchFamily="34" charset="0"/>
              </a:rPr>
              <a:t>Funcionalidad</a:t>
            </a:r>
          </a:p>
          <a:p>
            <a:pPr lvl="0"/>
            <a:r>
              <a:rPr lang="es-PE" sz="2400" dirty="0">
                <a:solidFill>
                  <a:schemeClr val="bg1"/>
                </a:solidFill>
                <a:latin typeface="Arial" pitchFamily="34" charset="0"/>
                <a:cs typeface="Arial" pitchFamily="34" charset="0"/>
              </a:rPr>
              <a:t>Imagen</a:t>
            </a:r>
          </a:p>
          <a:p>
            <a:pPr lvl="0"/>
            <a:r>
              <a:rPr lang="es-PE" sz="2400" dirty="0">
                <a:solidFill>
                  <a:schemeClr val="bg1"/>
                </a:solidFill>
                <a:latin typeface="Arial" pitchFamily="34" charset="0"/>
                <a:cs typeface="Arial" pitchFamily="34" charset="0"/>
              </a:rPr>
              <a:t>Visibilidad</a:t>
            </a:r>
          </a:p>
          <a:p>
            <a:endParaRPr lang="es-PE" dirty="0"/>
          </a:p>
        </p:txBody>
      </p:sp>
    </p:spTree>
    <p:extLst>
      <p:ext uri="{BB962C8B-B14F-4D97-AF65-F5344CB8AC3E}">
        <p14:creationId xmlns:p14="http://schemas.microsoft.com/office/powerpoint/2010/main" val="2667403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04664"/>
            <a:ext cx="7920880" cy="6001643"/>
          </a:xfrm>
          <a:prstGeom prst="rect">
            <a:avLst/>
          </a:prstGeom>
          <a:noFill/>
        </p:spPr>
        <p:txBody>
          <a:bodyPr wrap="square" rtlCol="0">
            <a:spAutoFit/>
          </a:bodyPr>
          <a:lstStyle/>
          <a:p>
            <a:r>
              <a:rPr lang="es-PE" sz="2800" b="1" dirty="0" smtClean="0">
                <a:solidFill>
                  <a:schemeClr val="bg1"/>
                </a:solidFill>
                <a:latin typeface="Arial" pitchFamily="34" charset="0"/>
                <a:cs typeface="Arial" pitchFamily="34" charset="0"/>
              </a:rPr>
              <a:t>3.Herramientas</a:t>
            </a:r>
            <a:r>
              <a:rPr lang="es-PE" sz="2800" b="1" dirty="0">
                <a:solidFill>
                  <a:schemeClr val="bg1"/>
                </a:solidFill>
                <a:latin typeface="Arial" pitchFamily="34" charset="0"/>
                <a:cs typeface="Arial" pitchFamily="34" charset="0"/>
              </a:rPr>
              <a:t>.</a:t>
            </a:r>
            <a:endParaRPr lang="es-PE" sz="28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Generalmente se utiliza tres herramientas clásicas para realizar una investigación de mercados</a:t>
            </a:r>
            <a:r>
              <a:rPr lang="es-PE" sz="2000" dirty="0" smtClean="0">
                <a:solidFill>
                  <a:schemeClr val="bg1"/>
                </a:solidFill>
                <a:latin typeface="Arial" pitchFamily="34" charset="0"/>
                <a:cs typeface="Arial" pitchFamily="34" charset="0"/>
              </a:rPr>
              <a:t>:</a:t>
            </a:r>
          </a:p>
          <a:p>
            <a:endParaRPr lang="es-PE" sz="2000" dirty="0" smtClean="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 La observación</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Se observan personas, acciones y situaciones que nos permitan inferir conclusiones. La misma resulta imprescindible en la investigación de tipo exploratoria</a:t>
            </a:r>
            <a:r>
              <a:rPr lang="es-PE" sz="2000" dirty="0" smtClean="0">
                <a:solidFill>
                  <a:schemeClr val="bg1"/>
                </a:solidFill>
                <a:latin typeface="Arial" pitchFamily="34" charset="0"/>
                <a:cs typeface="Arial" pitchFamily="34" charset="0"/>
              </a:rPr>
              <a:t>.</a:t>
            </a:r>
          </a:p>
          <a:p>
            <a:endParaRPr lang="es-PE" sz="2000" dirty="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La encuesta</a:t>
            </a:r>
            <a:r>
              <a:rPr lang="es-PE" sz="2000" dirty="0">
                <a:solidFill>
                  <a:schemeClr val="bg1"/>
                </a:solidFill>
                <a:latin typeface="Arial" pitchFamily="34" charset="0"/>
                <a:cs typeface="Arial" pitchFamily="34" charset="0"/>
              </a:rPr>
              <a:t>: Es una técnica de obtención de información primaria y cuantitativa con fines descriptivos, consiste en la recolección de información de una muestra representativa de un conjunto objeto de estudio, mediante un </a:t>
            </a:r>
            <a:r>
              <a:rPr lang="es-PE" sz="2000" dirty="0" smtClean="0">
                <a:solidFill>
                  <a:schemeClr val="bg1"/>
                </a:solidFill>
                <a:latin typeface="Arial" pitchFamily="34" charset="0"/>
                <a:cs typeface="Arial" pitchFamily="34" charset="0"/>
              </a:rPr>
              <a:t>cuestionario</a:t>
            </a:r>
          </a:p>
          <a:p>
            <a:endParaRPr lang="es-PE" sz="2000" dirty="0" smtClean="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 La entrevista</a:t>
            </a:r>
            <a:r>
              <a:rPr lang="es-PE" sz="2000" dirty="0">
                <a:solidFill>
                  <a:schemeClr val="bg1"/>
                </a:solidFill>
                <a:latin typeface="Arial" pitchFamily="34" charset="0"/>
                <a:cs typeface="Arial" pitchFamily="34" charset="0"/>
              </a:rPr>
              <a:t>: Es una técnica que sirve para obtener información primaria, el entrevistador se reúne con una persona, para que exprese sus opiniones respecto a algún tema.</a:t>
            </a:r>
          </a:p>
          <a:p>
            <a:endParaRPr lang="es-PE" dirty="0"/>
          </a:p>
          <a:p>
            <a:endParaRPr lang="es-PE" dirty="0"/>
          </a:p>
        </p:txBody>
      </p:sp>
    </p:spTree>
    <p:extLst>
      <p:ext uri="{BB962C8B-B14F-4D97-AF65-F5344CB8AC3E}">
        <p14:creationId xmlns:p14="http://schemas.microsoft.com/office/powerpoint/2010/main" val="4235220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260648"/>
            <a:ext cx="8352928" cy="5262979"/>
          </a:xfrm>
          <a:prstGeom prst="rect">
            <a:avLst/>
          </a:prstGeom>
          <a:noFill/>
        </p:spPr>
        <p:txBody>
          <a:bodyPr wrap="square" rtlCol="0">
            <a:spAutoFit/>
          </a:bodyPr>
          <a:lstStyle/>
          <a:p>
            <a:r>
              <a:rPr lang="es-PE" sz="2800" b="1" dirty="0" smtClean="0">
                <a:solidFill>
                  <a:schemeClr val="bg1"/>
                </a:solidFill>
                <a:latin typeface="Arial" pitchFamily="34" charset="0"/>
                <a:cs typeface="Arial" pitchFamily="34" charset="0"/>
              </a:rPr>
              <a:t>4.la </a:t>
            </a:r>
            <a:r>
              <a:rPr lang="es-PE" sz="2800" b="1" dirty="0">
                <a:solidFill>
                  <a:schemeClr val="bg1"/>
                </a:solidFill>
                <a:latin typeface="Arial" pitchFamily="34" charset="0"/>
                <a:cs typeface="Arial" pitchFamily="34" charset="0"/>
              </a:rPr>
              <a:t>importancia de la investigación de mercado </a:t>
            </a:r>
            <a:r>
              <a:rPr lang="es-PE" sz="2800" dirty="0">
                <a:solidFill>
                  <a:schemeClr val="bg1"/>
                </a:solidFill>
                <a:latin typeface="Arial" pitchFamily="34" charset="0"/>
                <a:cs typeface="Arial" pitchFamily="34" charset="0"/>
              </a:rPr>
              <a:t/>
            </a:r>
            <a:br>
              <a:rPr lang="es-PE" sz="2800" dirty="0">
                <a:solidFill>
                  <a:schemeClr val="bg1"/>
                </a:solidFill>
                <a:latin typeface="Arial" pitchFamily="34" charset="0"/>
                <a:cs typeface="Arial" pitchFamily="34" charset="0"/>
              </a:rPr>
            </a:br>
            <a:r>
              <a:rPr lang="es-PE" sz="2800" dirty="0">
                <a:solidFill>
                  <a:schemeClr val="bg1"/>
                </a:solidFill>
                <a:latin typeface="Arial" pitchFamily="34" charset="0"/>
                <a:cs typeface="Arial" pitchFamily="34" charset="0"/>
              </a:rPr>
              <a:t/>
            </a:r>
            <a:br>
              <a:rPr lang="es-PE" sz="2800" dirty="0">
                <a:solidFill>
                  <a:schemeClr val="bg1"/>
                </a:solidFill>
                <a:latin typeface="Arial" pitchFamily="34" charset="0"/>
                <a:cs typeface="Arial" pitchFamily="34" charset="0"/>
              </a:rPr>
            </a:br>
            <a:r>
              <a:rPr lang="es-PE" sz="2800" dirty="0">
                <a:solidFill>
                  <a:schemeClr val="bg1"/>
                </a:solidFill>
                <a:latin typeface="Arial" pitchFamily="34" charset="0"/>
                <a:cs typeface="Arial" pitchFamily="34" charset="0"/>
              </a:rPr>
              <a:t>La importancia de la investigación de mercado radica principalmente en ser una valiosa fuente de información acerca del mercado, lo que nos permite tomar decisiones y crear ideas sobre bases reales, controlando, dirigiendo y disciplinando acciones que habrán de seguirse y evaluarse en el </a:t>
            </a:r>
            <a:r>
              <a:rPr lang="es-PE" sz="2800" dirty="0" smtClean="0">
                <a:solidFill>
                  <a:schemeClr val="bg1"/>
                </a:solidFill>
                <a:latin typeface="Arial" pitchFamily="34" charset="0"/>
                <a:cs typeface="Arial" pitchFamily="34" charset="0"/>
              </a:rPr>
              <a:t>futuro. Cada </a:t>
            </a:r>
            <a:r>
              <a:rPr lang="es-PE" sz="2800" dirty="0">
                <a:solidFill>
                  <a:schemeClr val="bg1"/>
                </a:solidFill>
                <a:latin typeface="Arial" pitchFamily="34" charset="0"/>
                <a:cs typeface="Arial" pitchFamily="34" charset="0"/>
              </a:rPr>
              <a:t>vez son más las organizaciones que emplean la investigación de mercados para planear y ejecutar acciones de </a:t>
            </a:r>
            <a:r>
              <a:rPr lang="es-PE" sz="2800" dirty="0" smtClean="0">
                <a:solidFill>
                  <a:schemeClr val="bg1"/>
                </a:solidFill>
                <a:latin typeface="Arial" pitchFamily="34" charset="0"/>
                <a:cs typeface="Arial" pitchFamily="34" charset="0"/>
              </a:rPr>
              <a:t>mercadeo.</a:t>
            </a:r>
            <a:endParaRPr lang="es-PE"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192675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97429" y="654639"/>
            <a:ext cx="8267059" cy="4524315"/>
          </a:xfrm>
          <a:prstGeom prst="rect">
            <a:avLst/>
          </a:prstGeom>
          <a:noFill/>
        </p:spPr>
        <p:txBody>
          <a:bodyPr wrap="square" rtlCol="0">
            <a:spAutoFit/>
          </a:bodyPr>
          <a:lstStyle/>
          <a:p>
            <a:r>
              <a:rPr lang="es-PE" sz="7200" b="1" dirty="0" smtClean="0">
                <a:solidFill>
                  <a:schemeClr val="bg1"/>
                </a:solidFill>
                <a:latin typeface="Arial" pitchFamily="34" charset="0"/>
                <a:cs typeface="Arial" pitchFamily="34" charset="0"/>
              </a:rPr>
              <a:t>INVESTIGACION</a:t>
            </a:r>
          </a:p>
          <a:p>
            <a:r>
              <a:rPr lang="es-PE" sz="7200" b="1" dirty="0" smtClean="0">
                <a:solidFill>
                  <a:schemeClr val="bg1"/>
                </a:solidFill>
                <a:latin typeface="Arial" pitchFamily="34" charset="0"/>
                <a:cs typeface="Arial" pitchFamily="34" charset="0"/>
              </a:rPr>
              <a:t>           DE </a:t>
            </a:r>
          </a:p>
          <a:p>
            <a:endParaRPr lang="es-PE" sz="7200" b="1" dirty="0" smtClean="0">
              <a:solidFill>
                <a:schemeClr val="bg1"/>
              </a:solidFill>
              <a:latin typeface="Arial" pitchFamily="34" charset="0"/>
              <a:cs typeface="Arial" pitchFamily="34" charset="0"/>
            </a:endParaRPr>
          </a:p>
          <a:p>
            <a:r>
              <a:rPr lang="es-PE" sz="7200" b="1" dirty="0" smtClean="0">
                <a:solidFill>
                  <a:schemeClr val="bg1"/>
                </a:solidFill>
                <a:latin typeface="Arial" pitchFamily="34" charset="0"/>
                <a:cs typeface="Arial" pitchFamily="34" charset="0"/>
              </a:rPr>
              <a:t>    MERCADOS</a:t>
            </a:r>
            <a:endParaRPr lang="es-PE" sz="72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018008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404664"/>
            <a:ext cx="8568952" cy="6432530"/>
          </a:xfrm>
          <a:prstGeom prst="rect">
            <a:avLst/>
          </a:prstGeom>
          <a:noFill/>
        </p:spPr>
        <p:txBody>
          <a:bodyPr wrap="square" rtlCol="0">
            <a:spAutoFit/>
          </a:bodyPr>
          <a:lstStyle/>
          <a:p>
            <a:endParaRPr lang="es-PE" b="1" u="sng" dirty="0" smtClean="0">
              <a:hlinkClick r:id="rId2" tooltip="Permanent Link: Pasos para realizar una investigación de mercados"/>
            </a:endParaRPr>
          </a:p>
          <a:p>
            <a:r>
              <a:rPr lang="es-PE" sz="3200" b="1" dirty="0" smtClean="0">
                <a:solidFill>
                  <a:schemeClr val="bg1"/>
                </a:solidFill>
                <a:latin typeface="Arial" pitchFamily="34" charset="0"/>
                <a:cs typeface="Arial" pitchFamily="34" charset="0"/>
              </a:rPr>
              <a:t>Procedimientos para realizar una investigación de mercado.</a:t>
            </a:r>
          </a:p>
          <a:p>
            <a:endParaRPr lang="es-PE" sz="3200" b="1" dirty="0" smtClean="0">
              <a:solidFill>
                <a:schemeClr val="bg1"/>
              </a:solidFill>
              <a:latin typeface="Arial" pitchFamily="34" charset="0"/>
              <a:cs typeface="Arial" pitchFamily="34" charset="0"/>
            </a:endParaRPr>
          </a:p>
          <a:p>
            <a:r>
              <a:rPr lang="es-PE" sz="2800" dirty="0" smtClean="0">
                <a:solidFill>
                  <a:schemeClr val="bg1"/>
                </a:solidFill>
                <a:latin typeface="Arial" pitchFamily="34" charset="0"/>
                <a:cs typeface="Arial" pitchFamily="34" charset="0"/>
              </a:rPr>
              <a:t>La </a:t>
            </a:r>
            <a:r>
              <a:rPr lang="es-PE" sz="2800" dirty="0">
                <a:solidFill>
                  <a:schemeClr val="bg1"/>
                </a:solidFill>
                <a:latin typeface="Arial" pitchFamily="34" charset="0"/>
                <a:cs typeface="Arial" pitchFamily="34" charset="0"/>
              </a:rPr>
              <a:t>investigación de mercados es el proceso a través del cual se recolecta determinada información procedente del mercado con el fin de ser analizada y, en base a dicho análisis, poder tomar decisiones o diseñar </a:t>
            </a:r>
            <a:r>
              <a:rPr lang="es-PE" sz="2800" dirty="0" smtClean="0">
                <a:solidFill>
                  <a:schemeClr val="bg1"/>
                </a:solidFill>
                <a:latin typeface="Arial" pitchFamily="34" charset="0"/>
                <a:cs typeface="Arial" pitchFamily="34" charset="0"/>
              </a:rPr>
              <a:t>estrategias</a:t>
            </a:r>
            <a:r>
              <a:rPr lang="es-PE" sz="2800" dirty="0" smtClean="0">
                <a:solidFill>
                  <a:schemeClr val="bg1"/>
                </a:solidFill>
              </a:rPr>
              <a:t>.</a:t>
            </a:r>
          </a:p>
          <a:p>
            <a:pPr marL="457200" indent="-457200">
              <a:buFont typeface="Wingdings" pitchFamily="2" charset="2"/>
              <a:buChar char="§"/>
            </a:pPr>
            <a:r>
              <a:rPr lang="es-PE" sz="2800" b="1" dirty="0" smtClean="0">
                <a:solidFill>
                  <a:schemeClr val="bg1"/>
                </a:solidFill>
              </a:rPr>
              <a:t> </a:t>
            </a:r>
            <a:r>
              <a:rPr lang="es-PE" sz="2800" b="1" dirty="0">
                <a:solidFill>
                  <a:schemeClr val="bg1"/>
                </a:solidFill>
                <a:latin typeface="Arial" pitchFamily="34" charset="0"/>
                <a:cs typeface="Arial" pitchFamily="34" charset="0"/>
              </a:rPr>
              <a:t>Determinar la necesidad u objetivos de la investigación.</a:t>
            </a:r>
          </a:p>
          <a:p>
            <a:r>
              <a:rPr lang="es-PE" sz="2800" dirty="0">
                <a:solidFill>
                  <a:schemeClr val="bg1"/>
                </a:solidFill>
                <a:latin typeface="Arial" pitchFamily="34" charset="0"/>
                <a:cs typeface="Arial" pitchFamily="34" charset="0"/>
              </a:rPr>
              <a:t>En primer lugar debemos determinar cuál es la razón de la investigación, qué queremos conseguir con ella, cuál es su objetivo;</a:t>
            </a:r>
          </a:p>
          <a:p>
            <a:endParaRPr lang="es-PE" dirty="0"/>
          </a:p>
        </p:txBody>
      </p:sp>
    </p:spTree>
    <p:extLst>
      <p:ext uri="{BB962C8B-B14F-4D97-AF65-F5344CB8AC3E}">
        <p14:creationId xmlns:p14="http://schemas.microsoft.com/office/powerpoint/2010/main" val="280380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332656"/>
            <a:ext cx="8568952" cy="6494085"/>
          </a:xfrm>
          <a:prstGeom prst="rect">
            <a:avLst/>
          </a:prstGeom>
          <a:noFill/>
        </p:spPr>
        <p:txBody>
          <a:bodyPr wrap="square" rtlCol="0">
            <a:spAutoFit/>
          </a:bodyPr>
          <a:lstStyle/>
          <a:p>
            <a:pPr marL="342900" indent="-342900">
              <a:buFont typeface="Wingdings" pitchFamily="2" charset="2"/>
              <a:buChar char="§"/>
            </a:pPr>
            <a:r>
              <a:rPr lang="es-PE" sz="2000" b="1" dirty="0">
                <a:solidFill>
                  <a:schemeClr val="bg1"/>
                </a:solidFill>
                <a:latin typeface="Arial" pitchFamily="34" charset="0"/>
                <a:cs typeface="Arial" pitchFamily="34" charset="0"/>
              </a:rPr>
              <a:t>Identificar la información que vamos a recolectar.</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Basándonos en nuestros objetivos de investigación, pasamos a determinar cuál será la información que necesitamos y vamos a </a:t>
            </a:r>
            <a:r>
              <a:rPr lang="es-PE" sz="2000" dirty="0" smtClean="0">
                <a:solidFill>
                  <a:schemeClr val="bg1"/>
                </a:solidFill>
                <a:latin typeface="Arial" pitchFamily="34" charset="0"/>
                <a:cs typeface="Arial" pitchFamily="34" charset="0"/>
              </a:rPr>
              <a:t>recolectar.</a:t>
            </a:r>
          </a:p>
          <a:p>
            <a:endParaRPr lang="es-PE" sz="2000" dirty="0" smtClean="0">
              <a:solidFill>
                <a:schemeClr val="bg1"/>
              </a:solidFill>
              <a:latin typeface="Arial" pitchFamily="34" charset="0"/>
              <a:cs typeface="Arial" pitchFamily="34" charset="0"/>
            </a:endParaRPr>
          </a:p>
          <a:p>
            <a:pPr marL="342900" indent="-342900">
              <a:buFont typeface="Wingdings" pitchFamily="2" charset="2"/>
              <a:buChar char="§"/>
            </a:pPr>
            <a:r>
              <a:rPr lang="es-PE" sz="2000" b="1" dirty="0" smtClean="0">
                <a:solidFill>
                  <a:schemeClr val="bg1"/>
                </a:solidFill>
                <a:latin typeface="Arial" pitchFamily="34" charset="0"/>
                <a:cs typeface="Arial" pitchFamily="34" charset="0"/>
              </a:rPr>
              <a:t>Determinar </a:t>
            </a:r>
            <a:r>
              <a:rPr lang="es-PE" sz="2000" b="1" dirty="0">
                <a:solidFill>
                  <a:schemeClr val="bg1"/>
                </a:solidFill>
                <a:latin typeface="Arial" pitchFamily="34" charset="0"/>
                <a:cs typeface="Arial" pitchFamily="34" charset="0"/>
              </a:rPr>
              <a:t>las fuentes de información.</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Una vez que conocemos cuál será la información o datos que necesitamos y vamos a recolectar para nuestra investigación, pasamos a determinar las fuentes de donde la </a:t>
            </a:r>
            <a:r>
              <a:rPr lang="es-PE" sz="2000" dirty="0" smtClean="0">
                <a:solidFill>
                  <a:schemeClr val="bg1"/>
                </a:solidFill>
                <a:latin typeface="Arial" pitchFamily="34" charset="0"/>
                <a:cs typeface="Arial" pitchFamily="34" charset="0"/>
              </a:rPr>
              <a:t>obtendremos</a:t>
            </a:r>
            <a:r>
              <a:rPr lang="es-PE" sz="2000" dirty="0">
                <a:solidFill>
                  <a:schemeClr val="bg1"/>
                </a:solidFill>
                <a:latin typeface="Arial" pitchFamily="34" charset="0"/>
                <a:cs typeface="Arial" pitchFamily="34" charset="0"/>
              </a:rPr>
              <a:t>, </a:t>
            </a:r>
            <a:r>
              <a:rPr lang="es-PE" sz="2000" b="1" dirty="0">
                <a:solidFill>
                  <a:schemeClr val="bg1"/>
                </a:solidFill>
                <a:latin typeface="Arial" pitchFamily="34" charset="0"/>
                <a:cs typeface="Arial" pitchFamily="34" charset="0"/>
              </a:rPr>
              <a:t>por ejemplo,</a:t>
            </a:r>
            <a:r>
              <a:rPr lang="es-PE" sz="2000" dirty="0">
                <a:solidFill>
                  <a:schemeClr val="bg1"/>
                </a:solidFill>
                <a:latin typeface="Arial" pitchFamily="34" charset="0"/>
                <a:cs typeface="Arial" pitchFamily="34" charset="0"/>
              </a:rPr>
              <a:t> determinamos si vamos a obtener la información de nuestro público objetivo, de nuestros clientes, de investigaciones hechas previamente, de datos históricos, de estadísticas, publicaciones, Internet, etc</a:t>
            </a:r>
            <a:r>
              <a:rPr lang="es-PE" sz="2000" dirty="0" smtClean="0">
                <a:solidFill>
                  <a:schemeClr val="bg1"/>
                </a:solidFill>
                <a:latin typeface="Arial" pitchFamily="34" charset="0"/>
                <a:cs typeface="Arial" pitchFamily="34" charset="0"/>
              </a:rPr>
              <a:t>.</a:t>
            </a:r>
          </a:p>
          <a:p>
            <a:endParaRPr lang="es-PE" sz="2000" dirty="0" smtClean="0">
              <a:solidFill>
                <a:schemeClr val="bg1"/>
              </a:solidFill>
              <a:latin typeface="Arial" pitchFamily="34" charset="0"/>
              <a:cs typeface="Arial" pitchFamily="34" charset="0"/>
            </a:endParaRPr>
          </a:p>
          <a:p>
            <a:pPr marL="342900" indent="-342900">
              <a:buFont typeface="Wingdings" pitchFamily="2" charset="2"/>
              <a:buChar char="§"/>
            </a:pPr>
            <a:r>
              <a:rPr lang="es-PE" sz="2000" b="1" dirty="0">
                <a:solidFill>
                  <a:schemeClr val="bg1"/>
                </a:solidFill>
                <a:latin typeface="Arial" pitchFamily="34" charset="0"/>
                <a:cs typeface="Arial" pitchFamily="34" charset="0"/>
              </a:rPr>
              <a:t>Definir y desarrollar las técnicas de recolección.</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Una vez que hemos determinado </a:t>
            </a:r>
            <a:r>
              <a:rPr lang="es-PE" sz="2000" i="1" dirty="0">
                <a:solidFill>
                  <a:schemeClr val="bg1"/>
                </a:solidFill>
                <a:latin typeface="Arial" pitchFamily="34" charset="0"/>
                <a:cs typeface="Arial" pitchFamily="34" charset="0"/>
              </a:rPr>
              <a:t>cuál</a:t>
            </a:r>
            <a:r>
              <a:rPr lang="es-PE" sz="2000" dirty="0">
                <a:solidFill>
                  <a:schemeClr val="bg1"/>
                </a:solidFill>
                <a:latin typeface="Arial" pitchFamily="34" charset="0"/>
                <a:cs typeface="Arial" pitchFamily="34" charset="0"/>
              </a:rPr>
              <a:t> será la información que vamos a necesitar, y de </a:t>
            </a:r>
            <a:r>
              <a:rPr lang="es-PE" sz="2000" i="1" dirty="0">
                <a:solidFill>
                  <a:schemeClr val="bg1"/>
                </a:solidFill>
                <a:latin typeface="Arial" pitchFamily="34" charset="0"/>
                <a:cs typeface="Arial" pitchFamily="34" charset="0"/>
              </a:rPr>
              <a:t>dónde</a:t>
            </a:r>
            <a:r>
              <a:rPr lang="es-PE" sz="2000" dirty="0">
                <a:solidFill>
                  <a:schemeClr val="bg1"/>
                </a:solidFill>
                <a:latin typeface="Arial" pitchFamily="34" charset="0"/>
                <a:cs typeface="Arial" pitchFamily="34" charset="0"/>
              </a:rPr>
              <a:t> la vamos a conseguir, pasamos a determinar </a:t>
            </a:r>
            <a:r>
              <a:rPr lang="es-PE" sz="2000" i="1" dirty="0">
                <a:solidFill>
                  <a:schemeClr val="bg1"/>
                </a:solidFill>
                <a:latin typeface="Arial" pitchFamily="34" charset="0"/>
                <a:cs typeface="Arial" pitchFamily="34" charset="0"/>
              </a:rPr>
              <a:t>cómo</a:t>
            </a:r>
            <a:r>
              <a:rPr lang="es-PE" sz="2000" dirty="0">
                <a:solidFill>
                  <a:schemeClr val="bg1"/>
                </a:solidFill>
                <a:latin typeface="Arial" pitchFamily="34" charset="0"/>
                <a:cs typeface="Arial" pitchFamily="34" charset="0"/>
              </a:rPr>
              <a:t> la vamos a conseguir, para ello determinamos las técnicas, métodos o formas de recolección de datos que vamos a utilizar; veamos algunas de las principales:</a:t>
            </a:r>
          </a:p>
          <a:p>
            <a:endParaRPr lang="es-PE" dirty="0">
              <a:solidFill>
                <a:schemeClr val="bg1"/>
              </a:solidFill>
            </a:endParaRPr>
          </a:p>
          <a:p>
            <a:endParaRPr lang="es-PE" dirty="0">
              <a:solidFill>
                <a:schemeClr val="bg1"/>
              </a:solidFill>
            </a:endParaRPr>
          </a:p>
        </p:txBody>
      </p:sp>
    </p:spTree>
    <p:extLst>
      <p:ext uri="{BB962C8B-B14F-4D97-AF65-F5344CB8AC3E}">
        <p14:creationId xmlns:p14="http://schemas.microsoft.com/office/powerpoint/2010/main" val="11086111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11560" y="332656"/>
            <a:ext cx="8064896" cy="6647974"/>
          </a:xfrm>
          <a:prstGeom prst="rect">
            <a:avLst/>
          </a:prstGeom>
          <a:noFill/>
        </p:spPr>
        <p:txBody>
          <a:bodyPr wrap="square" rtlCol="0">
            <a:spAutoFit/>
          </a:bodyPr>
          <a:lstStyle/>
          <a:p>
            <a:pPr lvl="0"/>
            <a:r>
              <a:rPr lang="es-PE" sz="2400" b="1" dirty="0">
                <a:solidFill>
                  <a:schemeClr val="bg1"/>
                </a:solidFill>
                <a:latin typeface="Arial" pitchFamily="34" charset="0"/>
                <a:cs typeface="Arial" pitchFamily="34" charset="0"/>
              </a:rPr>
              <a:t>Técnica de observación</a:t>
            </a:r>
            <a:endParaRPr lang="es-PE" sz="24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La </a:t>
            </a:r>
            <a:r>
              <a:rPr lang="es-PE" sz="2400" dirty="0" smtClean="0">
                <a:solidFill>
                  <a:schemeClr val="bg1"/>
                </a:solidFill>
                <a:latin typeface="Arial" pitchFamily="34" charset="0"/>
                <a:cs typeface="Arial" pitchFamily="34" charset="0"/>
              </a:rPr>
              <a:t>técnica de observación consiste </a:t>
            </a:r>
            <a:r>
              <a:rPr lang="es-PE" sz="2400" dirty="0">
                <a:solidFill>
                  <a:schemeClr val="bg1"/>
                </a:solidFill>
                <a:latin typeface="Arial" pitchFamily="34" charset="0"/>
                <a:cs typeface="Arial" pitchFamily="34" charset="0"/>
              </a:rPr>
              <a:t>en observar personas, hechos, objetos, acciones, situaciones, etc. </a:t>
            </a:r>
          </a:p>
          <a:p>
            <a:pPr lvl="0"/>
            <a:r>
              <a:rPr lang="es-PE" sz="2400" b="1" dirty="0">
                <a:solidFill>
                  <a:schemeClr val="bg1"/>
                </a:solidFill>
                <a:latin typeface="Arial" pitchFamily="34" charset="0"/>
                <a:cs typeface="Arial" pitchFamily="34" charset="0"/>
              </a:rPr>
              <a:t>Experimentación</a:t>
            </a:r>
            <a:endParaRPr lang="es-PE" sz="24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La </a:t>
            </a:r>
            <a:r>
              <a:rPr lang="es-PE" sz="2400" dirty="0" smtClean="0">
                <a:solidFill>
                  <a:schemeClr val="bg1"/>
                </a:solidFill>
                <a:latin typeface="Arial" pitchFamily="34" charset="0"/>
                <a:cs typeface="Arial" pitchFamily="34" charset="0"/>
              </a:rPr>
              <a:t>técnica de experimentación consiste </a:t>
            </a:r>
            <a:r>
              <a:rPr lang="es-PE" sz="2400" dirty="0">
                <a:solidFill>
                  <a:schemeClr val="bg1"/>
                </a:solidFill>
                <a:latin typeface="Arial" pitchFamily="34" charset="0"/>
                <a:cs typeface="Arial" pitchFamily="34" charset="0"/>
              </a:rPr>
              <a:t>en procurar conocer directamente la respuesta de los consumidores ante un determinado producto, servicio, idea, </a:t>
            </a:r>
            <a:r>
              <a:rPr lang="es-PE" sz="2400" dirty="0" smtClean="0">
                <a:solidFill>
                  <a:schemeClr val="bg1"/>
                </a:solidFill>
                <a:latin typeface="Arial" pitchFamily="34" charset="0"/>
                <a:cs typeface="Arial" pitchFamily="34" charset="0"/>
              </a:rPr>
              <a:t>publicidad.</a:t>
            </a:r>
          </a:p>
          <a:p>
            <a:endParaRPr lang="es-PE" sz="2400" dirty="0">
              <a:solidFill>
                <a:schemeClr val="bg1"/>
              </a:solidFill>
              <a:latin typeface="Arial" pitchFamily="34" charset="0"/>
              <a:cs typeface="Arial" pitchFamily="34" charset="0"/>
            </a:endParaRPr>
          </a:p>
          <a:p>
            <a:pPr lvl="0"/>
            <a:r>
              <a:rPr lang="es-PE" sz="2400" b="1" dirty="0">
                <a:solidFill>
                  <a:schemeClr val="bg1"/>
                </a:solidFill>
                <a:latin typeface="Arial" pitchFamily="34" charset="0"/>
                <a:cs typeface="Arial" pitchFamily="34" charset="0"/>
              </a:rPr>
              <a:t>Focus group</a:t>
            </a:r>
            <a:endParaRPr lang="es-PE" sz="24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El </a:t>
            </a:r>
            <a:r>
              <a:rPr lang="es-PE" sz="2400" dirty="0" smtClean="0">
                <a:solidFill>
                  <a:schemeClr val="bg1"/>
                </a:solidFill>
                <a:latin typeface="Arial" pitchFamily="34" charset="0"/>
                <a:cs typeface="Arial" pitchFamily="34" charset="0"/>
              </a:rPr>
              <a:t>focus group o </a:t>
            </a:r>
            <a:r>
              <a:rPr lang="es-PE" sz="2400" dirty="0">
                <a:solidFill>
                  <a:schemeClr val="bg1"/>
                </a:solidFill>
                <a:latin typeface="Arial" pitchFamily="34" charset="0"/>
                <a:cs typeface="Arial" pitchFamily="34" charset="0"/>
              </a:rPr>
              <a:t>grupo focal consiste en reunir a un pequeño grupo de personas con el fin de entrevistarlas y generar un debate o discusión en torno un producto, servicio, idea, publicidad, </a:t>
            </a:r>
            <a:r>
              <a:rPr lang="es-PE" sz="2400" dirty="0" smtClean="0">
                <a:solidFill>
                  <a:schemeClr val="bg1"/>
                </a:solidFill>
                <a:latin typeface="Arial" pitchFamily="34" charset="0"/>
                <a:cs typeface="Arial" pitchFamily="34" charset="0"/>
              </a:rPr>
              <a:t>etc.</a:t>
            </a:r>
            <a:endParaRPr lang="es-PE" sz="2400" dirty="0">
              <a:solidFill>
                <a:schemeClr val="bg1"/>
              </a:solidFill>
              <a:latin typeface="Arial" pitchFamily="34" charset="0"/>
              <a:cs typeface="Arial" pitchFamily="34" charset="0"/>
            </a:endParaRPr>
          </a:p>
          <a:p>
            <a:pPr lvl="0"/>
            <a:r>
              <a:rPr lang="es-PE" sz="2400" b="1" dirty="0">
                <a:solidFill>
                  <a:schemeClr val="bg1"/>
                </a:solidFill>
                <a:latin typeface="Arial" pitchFamily="34" charset="0"/>
                <a:cs typeface="Arial" pitchFamily="34" charset="0"/>
              </a:rPr>
              <a:t>Sondeo</a:t>
            </a:r>
            <a:endParaRPr lang="es-PE" sz="24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El sondeo es un método sencillo y de bajo costo que se caracteriza por hacer preguntas orales simples y objetivas.</a:t>
            </a:r>
          </a:p>
          <a:p>
            <a:endParaRPr lang="es-PE" dirty="0"/>
          </a:p>
        </p:txBody>
      </p:sp>
    </p:spTree>
    <p:extLst>
      <p:ext uri="{BB962C8B-B14F-4D97-AF65-F5344CB8AC3E}">
        <p14:creationId xmlns:p14="http://schemas.microsoft.com/office/powerpoint/2010/main" val="39996976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79512" y="332656"/>
            <a:ext cx="8964488" cy="5570756"/>
          </a:xfrm>
          <a:prstGeom prst="rect">
            <a:avLst/>
          </a:prstGeom>
          <a:noFill/>
        </p:spPr>
        <p:txBody>
          <a:bodyPr wrap="square" rtlCol="0">
            <a:spAutoFit/>
          </a:bodyPr>
          <a:lstStyle/>
          <a:p>
            <a:r>
              <a:rPr lang="es-PE" sz="2400" b="1" dirty="0">
                <a:solidFill>
                  <a:schemeClr val="bg1"/>
                </a:solidFill>
                <a:latin typeface="Arial" pitchFamily="34" charset="0"/>
                <a:cs typeface="Arial" pitchFamily="34" charset="0"/>
              </a:rPr>
              <a:t>¿Por qué es necesario realizar Investigación de Mercado? </a:t>
            </a:r>
            <a:r>
              <a:rPr lang="es-PE" sz="2400" dirty="0">
                <a:solidFill>
                  <a:schemeClr val="bg1"/>
                </a:solidFill>
                <a:latin typeface="Arial" pitchFamily="34" charset="0"/>
                <a:cs typeface="Arial" pitchFamily="34" charset="0"/>
              </a:rPr>
              <a:t/>
            </a:r>
            <a:br>
              <a:rPr lang="es-PE" sz="2400" dirty="0">
                <a:solidFill>
                  <a:schemeClr val="bg1"/>
                </a:solidFill>
                <a:latin typeface="Arial" pitchFamily="34" charset="0"/>
                <a:cs typeface="Arial" pitchFamily="34" charset="0"/>
              </a:rPr>
            </a:br>
            <a:r>
              <a:rPr lang="es-PE" sz="2400" dirty="0">
                <a:solidFill>
                  <a:schemeClr val="bg1"/>
                </a:solidFill>
                <a:latin typeface="Arial" pitchFamily="34" charset="0"/>
                <a:cs typeface="Arial" pitchFamily="34" charset="0"/>
              </a:rPr>
              <a:t/>
            </a:r>
            <a:br>
              <a:rPr lang="es-PE" sz="2400" dirty="0">
                <a:solidFill>
                  <a:schemeClr val="bg1"/>
                </a:solidFill>
                <a:latin typeface="Arial" pitchFamily="34" charset="0"/>
                <a:cs typeface="Arial" pitchFamily="34" charset="0"/>
              </a:rPr>
            </a:br>
            <a:r>
              <a:rPr lang="es-PE" sz="2400" dirty="0">
                <a:solidFill>
                  <a:schemeClr val="bg1"/>
                </a:solidFill>
                <a:latin typeface="Arial" pitchFamily="34" charset="0"/>
                <a:cs typeface="Arial" pitchFamily="34" charset="0"/>
              </a:rPr>
              <a:t>-    </a:t>
            </a:r>
            <a:r>
              <a:rPr lang="es-PE" sz="2800" dirty="0">
                <a:solidFill>
                  <a:schemeClr val="bg1"/>
                </a:solidFill>
                <a:latin typeface="Arial" pitchFamily="34" charset="0"/>
                <a:cs typeface="Arial" pitchFamily="34" charset="0"/>
              </a:rPr>
              <a:t>Ayuda a comprender las tendencias actuales y </a:t>
            </a:r>
            <a:endParaRPr lang="es-PE" sz="2800" dirty="0" smtClean="0">
              <a:solidFill>
                <a:schemeClr val="bg1"/>
              </a:solidFill>
              <a:latin typeface="Arial" pitchFamily="34" charset="0"/>
              <a:cs typeface="Arial" pitchFamily="34" charset="0"/>
            </a:endParaRPr>
          </a:p>
          <a:p>
            <a:r>
              <a:rPr lang="es-PE" sz="2800" dirty="0" smtClean="0">
                <a:solidFill>
                  <a:schemeClr val="bg1"/>
                </a:solidFill>
                <a:latin typeface="Arial" pitchFamily="34" charset="0"/>
                <a:cs typeface="Arial" pitchFamily="34" charset="0"/>
              </a:rPr>
              <a:t>     futuras </a:t>
            </a:r>
            <a:r>
              <a:rPr lang="es-PE" sz="2800" dirty="0">
                <a:solidFill>
                  <a:schemeClr val="bg1"/>
                </a:solidFill>
                <a:latin typeface="Arial" pitchFamily="34" charset="0"/>
                <a:cs typeface="Arial" pitchFamily="34" charset="0"/>
              </a:rPr>
              <a:t>de </a:t>
            </a:r>
            <a:r>
              <a:rPr lang="es-PE" sz="2800" dirty="0" smtClean="0">
                <a:solidFill>
                  <a:schemeClr val="bg1"/>
                </a:solidFill>
                <a:latin typeface="Arial" pitchFamily="34" charset="0"/>
                <a:cs typeface="Arial" pitchFamily="34" charset="0"/>
              </a:rPr>
              <a:t>la industria y el mercado.</a:t>
            </a:r>
            <a:r>
              <a:rPr lang="es-PE" sz="2800" dirty="0">
                <a:solidFill>
                  <a:schemeClr val="bg1"/>
                </a:solidFill>
                <a:latin typeface="Arial" pitchFamily="34" charset="0"/>
                <a:cs typeface="Arial" pitchFamily="34" charset="0"/>
              </a:rPr>
              <a:t/>
            </a:r>
            <a:br>
              <a:rPr lang="es-PE" sz="2800" dirty="0">
                <a:solidFill>
                  <a:schemeClr val="bg1"/>
                </a:solidFill>
                <a:latin typeface="Arial" pitchFamily="34" charset="0"/>
                <a:cs typeface="Arial" pitchFamily="34" charset="0"/>
              </a:rPr>
            </a:br>
            <a:r>
              <a:rPr lang="es-PE" sz="2800" dirty="0">
                <a:solidFill>
                  <a:schemeClr val="bg1"/>
                </a:solidFill>
                <a:latin typeface="Arial" pitchFamily="34" charset="0"/>
                <a:cs typeface="Arial" pitchFamily="34" charset="0"/>
              </a:rPr>
              <a:t>-    Provee información acerca de mercados meta. </a:t>
            </a:r>
            <a:br>
              <a:rPr lang="es-PE" sz="2800" dirty="0">
                <a:solidFill>
                  <a:schemeClr val="bg1"/>
                </a:solidFill>
                <a:latin typeface="Arial" pitchFamily="34" charset="0"/>
                <a:cs typeface="Arial" pitchFamily="34" charset="0"/>
              </a:rPr>
            </a:br>
            <a:r>
              <a:rPr lang="es-PE" sz="2800" dirty="0">
                <a:solidFill>
                  <a:schemeClr val="bg1"/>
                </a:solidFill>
                <a:latin typeface="Arial" pitchFamily="34" charset="0"/>
                <a:cs typeface="Arial" pitchFamily="34" charset="0"/>
              </a:rPr>
              <a:t>-    Ayuda a identificar mercados y clientes potenciales. </a:t>
            </a:r>
            <a:br>
              <a:rPr lang="es-PE" sz="2800" dirty="0">
                <a:solidFill>
                  <a:schemeClr val="bg1"/>
                </a:solidFill>
                <a:latin typeface="Arial" pitchFamily="34" charset="0"/>
                <a:cs typeface="Arial" pitchFamily="34" charset="0"/>
              </a:rPr>
            </a:br>
            <a:r>
              <a:rPr lang="es-PE" sz="2800" dirty="0">
                <a:solidFill>
                  <a:schemeClr val="bg1"/>
                </a:solidFill>
                <a:latin typeface="Arial" pitchFamily="34" charset="0"/>
                <a:cs typeface="Arial" pitchFamily="34" charset="0"/>
              </a:rPr>
              <a:t>-    Es la base para la elaboración de la estrategia </a:t>
            </a:r>
            <a:r>
              <a:rPr lang="es-PE" sz="2800" dirty="0" smtClean="0">
                <a:solidFill>
                  <a:schemeClr val="bg1"/>
                </a:solidFill>
                <a:latin typeface="Arial" pitchFamily="34" charset="0"/>
                <a:cs typeface="Arial" pitchFamily="34" charset="0"/>
              </a:rPr>
              <a:t>de      </a:t>
            </a:r>
          </a:p>
          <a:p>
            <a:r>
              <a:rPr lang="es-PE" sz="2800" dirty="0">
                <a:solidFill>
                  <a:schemeClr val="bg1"/>
                </a:solidFill>
                <a:latin typeface="Arial" pitchFamily="34" charset="0"/>
                <a:cs typeface="Arial" pitchFamily="34" charset="0"/>
              </a:rPr>
              <a:t> </a:t>
            </a:r>
            <a:r>
              <a:rPr lang="es-PE" sz="2800" dirty="0" smtClean="0">
                <a:solidFill>
                  <a:schemeClr val="bg1"/>
                </a:solidFill>
                <a:latin typeface="Arial" pitchFamily="34" charset="0"/>
                <a:cs typeface="Arial" pitchFamily="34" charset="0"/>
              </a:rPr>
              <a:t>    marketing</a:t>
            </a:r>
            <a:r>
              <a:rPr lang="es-PE" sz="2800" dirty="0">
                <a:solidFill>
                  <a:schemeClr val="bg1"/>
                </a:solidFill>
                <a:latin typeface="Arial" pitchFamily="34" charset="0"/>
                <a:cs typeface="Arial" pitchFamily="34" charset="0"/>
              </a:rPr>
              <a:t/>
            </a:r>
            <a:br>
              <a:rPr lang="es-PE" sz="2800" dirty="0">
                <a:solidFill>
                  <a:schemeClr val="bg1"/>
                </a:solidFill>
                <a:latin typeface="Arial" pitchFamily="34" charset="0"/>
                <a:cs typeface="Arial" pitchFamily="34" charset="0"/>
              </a:rPr>
            </a:br>
            <a:r>
              <a:rPr lang="es-PE" sz="2800" dirty="0">
                <a:solidFill>
                  <a:schemeClr val="bg1"/>
                </a:solidFill>
                <a:latin typeface="Arial" pitchFamily="34" charset="0"/>
                <a:cs typeface="Arial" pitchFamily="34" charset="0"/>
              </a:rPr>
              <a:t>-    Ayuda a los dueños de los negocios a evaluar sus </a:t>
            </a:r>
            <a:endParaRPr lang="es-PE" sz="2800" dirty="0" smtClean="0">
              <a:solidFill>
                <a:schemeClr val="bg1"/>
              </a:solidFill>
              <a:latin typeface="Arial" pitchFamily="34" charset="0"/>
              <a:cs typeface="Arial" pitchFamily="34" charset="0"/>
            </a:endParaRPr>
          </a:p>
          <a:p>
            <a:r>
              <a:rPr lang="es-PE" sz="2800" dirty="0">
                <a:solidFill>
                  <a:schemeClr val="bg1"/>
                </a:solidFill>
                <a:latin typeface="Arial" pitchFamily="34" charset="0"/>
                <a:cs typeface="Arial" pitchFamily="34" charset="0"/>
              </a:rPr>
              <a:t> </a:t>
            </a:r>
            <a:r>
              <a:rPr lang="es-PE" sz="2800" dirty="0" smtClean="0">
                <a:solidFill>
                  <a:schemeClr val="bg1"/>
                </a:solidFill>
                <a:latin typeface="Arial" pitchFamily="34" charset="0"/>
                <a:cs typeface="Arial" pitchFamily="34" charset="0"/>
              </a:rPr>
              <a:t>    servicios</a:t>
            </a:r>
            <a:r>
              <a:rPr lang="es-PE" sz="2800" dirty="0">
                <a:solidFill>
                  <a:schemeClr val="bg1"/>
                </a:solidFill>
                <a:latin typeface="Arial" pitchFamily="34" charset="0"/>
                <a:cs typeface="Arial" pitchFamily="34" charset="0"/>
              </a:rPr>
              <a:t>.</a:t>
            </a:r>
            <a:br>
              <a:rPr lang="es-PE" sz="2800" dirty="0">
                <a:solidFill>
                  <a:schemeClr val="bg1"/>
                </a:solidFill>
                <a:latin typeface="Arial" pitchFamily="34" charset="0"/>
                <a:cs typeface="Arial" pitchFamily="34" charset="0"/>
              </a:rPr>
            </a:br>
            <a:r>
              <a:rPr lang="es-PE" sz="2800" dirty="0">
                <a:solidFill>
                  <a:schemeClr val="bg1"/>
                </a:solidFill>
                <a:latin typeface="Arial" pitchFamily="34" charset="0"/>
                <a:cs typeface="Arial" pitchFamily="34" charset="0"/>
              </a:rPr>
              <a:t>-    Permite tener una idea general de la competencia. </a:t>
            </a:r>
            <a:br>
              <a:rPr lang="es-PE" sz="2800" dirty="0">
                <a:solidFill>
                  <a:schemeClr val="bg1"/>
                </a:solidFill>
                <a:latin typeface="Arial" pitchFamily="34" charset="0"/>
                <a:cs typeface="Arial" pitchFamily="34" charset="0"/>
              </a:rPr>
            </a:br>
            <a:r>
              <a:rPr lang="es-PE" sz="2800" dirty="0">
                <a:solidFill>
                  <a:schemeClr val="bg1"/>
                </a:solidFill>
                <a:latin typeface="Arial" pitchFamily="34" charset="0"/>
                <a:cs typeface="Arial" pitchFamily="34" charset="0"/>
              </a:rPr>
              <a:t>-    Ayuda a establecer puntos de referencia para </a:t>
            </a:r>
            <a:endParaRPr lang="es-PE" sz="2800" dirty="0" smtClean="0">
              <a:solidFill>
                <a:schemeClr val="bg1"/>
              </a:solidFill>
              <a:latin typeface="Arial" pitchFamily="34" charset="0"/>
              <a:cs typeface="Arial" pitchFamily="34" charset="0"/>
            </a:endParaRPr>
          </a:p>
          <a:p>
            <a:r>
              <a:rPr lang="es-PE" sz="2800" dirty="0">
                <a:solidFill>
                  <a:schemeClr val="bg1"/>
                </a:solidFill>
                <a:latin typeface="Arial" pitchFamily="34" charset="0"/>
                <a:cs typeface="Arial" pitchFamily="34" charset="0"/>
              </a:rPr>
              <a:t> </a:t>
            </a:r>
            <a:r>
              <a:rPr lang="es-PE" sz="2800" dirty="0" smtClean="0">
                <a:solidFill>
                  <a:schemeClr val="bg1"/>
                </a:solidFill>
                <a:latin typeface="Arial" pitchFamily="34" charset="0"/>
                <a:cs typeface="Arial" pitchFamily="34" charset="0"/>
              </a:rPr>
              <a:t>    mejorar </a:t>
            </a:r>
            <a:r>
              <a:rPr lang="es-PE" sz="2800" dirty="0">
                <a:solidFill>
                  <a:schemeClr val="bg1"/>
                </a:solidFill>
                <a:latin typeface="Arial" pitchFamily="34" charset="0"/>
                <a:cs typeface="Arial" pitchFamily="34" charset="0"/>
              </a:rPr>
              <a:t>en </a:t>
            </a:r>
            <a:r>
              <a:rPr lang="es-PE" sz="2800" dirty="0" smtClean="0">
                <a:solidFill>
                  <a:schemeClr val="bg1"/>
                </a:solidFill>
                <a:latin typeface="Arial" pitchFamily="34" charset="0"/>
                <a:cs typeface="Arial" pitchFamily="34" charset="0"/>
              </a:rPr>
              <a:t>el futuro</a:t>
            </a:r>
            <a:r>
              <a:rPr lang="es-PE" sz="2800" dirty="0" smtClean="0">
                <a:solidFill>
                  <a:schemeClr val="bg1"/>
                </a:solidFill>
                <a:latin typeface="Arial" pitchFamily="34" charset="0"/>
                <a:cs typeface="Arial" pitchFamily="34" charset="0"/>
              </a:rPr>
              <a:t>.</a:t>
            </a:r>
            <a:endParaRPr lang="es-PE"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97236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404664"/>
            <a:ext cx="8496944" cy="6032421"/>
          </a:xfrm>
          <a:prstGeom prst="rect">
            <a:avLst/>
          </a:prstGeom>
          <a:noFill/>
        </p:spPr>
        <p:txBody>
          <a:bodyPr wrap="square" rtlCol="0">
            <a:spAutoFit/>
          </a:bodyPr>
          <a:lstStyle/>
          <a:p>
            <a:r>
              <a:rPr lang="es-PE" sz="2800" b="1" dirty="0">
                <a:solidFill>
                  <a:schemeClr val="bg1"/>
                </a:solidFill>
                <a:latin typeface="Arial" pitchFamily="34" charset="0"/>
                <a:cs typeface="Arial" pitchFamily="34" charset="0"/>
              </a:rPr>
              <a:t>Análisis de las oportunidades de mercado</a:t>
            </a:r>
            <a:endParaRPr lang="es-PE" sz="2800" dirty="0">
              <a:solidFill>
                <a:schemeClr val="bg1"/>
              </a:solidFill>
              <a:latin typeface="Arial" pitchFamily="34" charset="0"/>
              <a:cs typeface="Arial" pitchFamily="34" charset="0"/>
            </a:endParaRPr>
          </a:p>
          <a:p>
            <a:r>
              <a:rPr lang="es-PE" sz="2000" dirty="0" smtClean="0">
                <a:solidFill>
                  <a:schemeClr val="bg1"/>
                </a:solidFill>
                <a:latin typeface="Arial" pitchFamily="34" charset="0"/>
                <a:cs typeface="Arial" pitchFamily="34" charset="0"/>
              </a:rPr>
              <a:t>el análisis del </a:t>
            </a:r>
            <a:r>
              <a:rPr lang="es-PE" sz="2000" dirty="0">
                <a:solidFill>
                  <a:schemeClr val="bg1"/>
                </a:solidFill>
                <a:latin typeface="Arial" pitchFamily="34" charset="0"/>
                <a:cs typeface="Arial" pitchFamily="34" charset="0"/>
              </a:rPr>
              <a:t>mercado proporcionara una información más específica acerca de sus problemas potenciales u oportunidades en un mercado objetivo, esto incluye información sobre </a:t>
            </a:r>
            <a:r>
              <a:rPr lang="es-PE" sz="2000" dirty="0" smtClean="0">
                <a:solidFill>
                  <a:schemeClr val="bg1"/>
                </a:solidFill>
                <a:latin typeface="Arial" pitchFamily="34" charset="0"/>
                <a:cs typeface="Arial" pitchFamily="34" charset="0"/>
              </a:rPr>
              <a:t>crecimiento.</a:t>
            </a:r>
          </a:p>
          <a:p>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Esto también se encuentra dirigido hacia los consumidores, la competencia, la industria y así encontrar opciones benéficas para los involucrados, como algunas oportunidades encontramos</a:t>
            </a:r>
            <a:r>
              <a:rPr lang="es-PE" sz="2000" dirty="0" smtClean="0">
                <a:solidFill>
                  <a:schemeClr val="bg1"/>
                </a:solidFill>
                <a:latin typeface="Arial" pitchFamily="34" charset="0"/>
                <a:cs typeface="Arial" pitchFamily="34" charset="0"/>
              </a:rPr>
              <a:t>:</a:t>
            </a:r>
          </a:p>
          <a:p>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 agregar mayor valor a la producción mediante la mejora de la calidad, </a:t>
            </a:r>
            <a:endParaRPr lang="es-PE" sz="2000" dirty="0" smtClean="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 </a:t>
            </a:r>
            <a:r>
              <a:rPr lang="es-PE" sz="2000" dirty="0" smtClean="0">
                <a:solidFill>
                  <a:schemeClr val="bg1"/>
                </a:solidFill>
                <a:latin typeface="Arial" pitchFamily="34" charset="0"/>
                <a:cs typeface="Arial" pitchFamily="34" charset="0"/>
              </a:rPr>
              <a:t>    así </a:t>
            </a:r>
            <a:r>
              <a:rPr lang="es-PE" sz="2000" dirty="0">
                <a:solidFill>
                  <a:schemeClr val="bg1"/>
                </a:solidFill>
                <a:latin typeface="Arial" pitchFamily="34" charset="0"/>
                <a:cs typeface="Arial" pitchFamily="34" charset="0"/>
              </a:rPr>
              <a:t>como </a:t>
            </a:r>
            <a:r>
              <a:rPr lang="es-PE" sz="2000" dirty="0" smtClean="0">
                <a:solidFill>
                  <a:schemeClr val="bg1"/>
                </a:solidFill>
                <a:latin typeface="Arial" pitchFamily="34" charset="0"/>
                <a:cs typeface="Arial" pitchFamily="34" charset="0"/>
              </a:rPr>
              <a:t>nuevo </a:t>
            </a:r>
            <a:r>
              <a:rPr lang="es-PE" sz="2000" dirty="0">
                <a:solidFill>
                  <a:schemeClr val="bg1"/>
                </a:solidFill>
                <a:latin typeface="Arial" pitchFamily="34" charset="0"/>
                <a:cs typeface="Arial" pitchFamily="34" charset="0"/>
              </a:rPr>
              <a:t>E</a:t>
            </a:r>
            <a:r>
              <a:rPr lang="es-PE" sz="2000" dirty="0" smtClean="0">
                <a:solidFill>
                  <a:schemeClr val="bg1"/>
                </a:solidFill>
                <a:latin typeface="Arial" pitchFamily="34" charset="0"/>
                <a:cs typeface="Arial" pitchFamily="34" charset="0"/>
              </a:rPr>
              <a:t>mpaque </a:t>
            </a:r>
            <a:r>
              <a:rPr lang="es-PE" sz="2000" dirty="0">
                <a:solidFill>
                  <a:schemeClr val="bg1"/>
                </a:solidFill>
                <a:latin typeface="Arial" pitchFamily="34" charset="0"/>
                <a:cs typeface="Arial" pitchFamily="34" charset="0"/>
              </a:rPr>
              <a:t>o publicidad</a:t>
            </a:r>
            <a:r>
              <a:rPr lang="es-PE" sz="2000" dirty="0" smtClean="0">
                <a:solidFill>
                  <a:schemeClr val="bg1"/>
                </a:solidFill>
                <a:latin typeface="Arial" pitchFamily="34" charset="0"/>
                <a:cs typeface="Arial" pitchFamily="34" charset="0"/>
              </a:rPr>
              <a:t>.</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 la reducción de costos de producción y comercialización mediante </a:t>
            </a:r>
            <a:endParaRPr lang="es-PE" sz="2000" dirty="0" smtClean="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 </a:t>
            </a:r>
            <a:r>
              <a:rPr lang="es-PE" sz="2000" dirty="0" smtClean="0">
                <a:solidFill>
                  <a:schemeClr val="bg1"/>
                </a:solidFill>
                <a:latin typeface="Arial" pitchFamily="34" charset="0"/>
                <a:cs typeface="Arial" pitchFamily="34" charset="0"/>
              </a:rPr>
              <a:t>    niveles </a:t>
            </a:r>
            <a:r>
              <a:rPr lang="es-PE" sz="2000" dirty="0">
                <a:solidFill>
                  <a:schemeClr val="bg1"/>
                </a:solidFill>
                <a:latin typeface="Arial" pitchFamily="34" charset="0"/>
                <a:cs typeface="Arial" pitchFamily="34" charset="0"/>
              </a:rPr>
              <a:t>de </a:t>
            </a:r>
            <a:r>
              <a:rPr lang="es-PE" sz="2000" dirty="0" smtClean="0">
                <a:solidFill>
                  <a:schemeClr val="bg1"/>
                </a:solidFill>
                <a:latin typeface="Arial" pitchFamily="34" charset="0"/>
                <a:cs typeface="Arial" pitchFamily="34" charset="0"/>
              </a:rPr>
              <a:t>organización  </a:t>
            </a:r>
            <a:r>
              <a:rPr lang="es-PE" sz="2000" dirty="0">
                <a:solidFill>
                  <a:schemeClr val="bg1"/>
                </a:solidFill>
                <a:latin typeface="Arial" pitchFamily="34" charset="0"/>
                <a:cs typeface="Arial" pitchFamily="34" charset="0"/>
              </a:rPr>
              <a:t>y asimilación de nuevas tecnologías</a:t>
            </a:r>
            <a:r>
              <a:rPr lang="es-PE" sz="2000" dirty="0" smtClean="0">
                <a:solidFill>
                  <a:schemeClr val="bg1"/>
                </a:solidFill>
                <a:latin typeface="Arial" pitchFamily="34" charset="0"/>
                <a:cs typeface="Arial" pitchFamily="34" charset="0"/>
              </a:rPr>
              <a:t>.</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 identificar compradores, mantenimiento de relaciones públicas.</a:t>
            </a:r>
          </a:p>
          <a:p>
            <a:r>
              <a:rPr lang="es-PE" sz="2000" dirty="0">
                <a:solidFill>
                  <a:schemeClr val="bg1"/>
                </a:solidFill>
                <a:latin typeface="Arial" pitchFamily="34" charset="0"/>
                <a:cs typeface="Arial" pitchFamily="34" charset="0"/>
              </a:rPr>
              <a:t>➢ desarrollo de nuevos productos o la penetración de nuevos mercados.</a:t>
            </a:r>
          </a:p>
          <a:p>
            <a:r>
              <a:rPr lang="es-PE" sz="2000" dirty="0">
                <a:solidFill>
                  <a:schemeClr val="bg1"/>
                </a:solidFill>
                <a:latin typeface="Arial" pitchFamily="34" charset="0"/>
                <a:cs typeface="Arial" pitchFamily="34" charset="0"/>
              </a:rPr>
              <a:t>➢ la baja lealtad de los clientes mencionada como riesgo es también una oportunidad en </a:t>
            </a:r>
            <a:r>
              <a:rPr lang="es-PE" sz="2000" dirty="0" smtClean="0">
                <a:solidFill>
                  <a:schemeClr val="bg1"/>
                </a:solidFill>
                <a:latin typeface="Arial" pitchFamily="34" charset="0"/>
                <a:cs typeface="Arial" pitchFamily="34" charset="0"/>
              </a:rPr>
              <a:t> </a:t>
            </a:r>
            <a:r>
              <a:rPr lang="es-PE" sz="2000" dirty="0">
                <a:solidFill>
                  <a:schemeClr val="bg1"/>
                </a:solidFill>
                <a:latin typeface="Arial" pitchFamily="34" charset="0"/>
                <a:cs typeface="Arial" pitchFamily="34" charset="0"/>
              </a:rPr>
              <a:t>especial en los primeros años de vida de la empresa donde se necesitará “captar” clientes </a:t>
            </a:r>
            <a:r>
              <a:rPr lang="es-PE" sz="2000" dirty="0" smtClean="0">
                <a:solidFill>
                  <a:schemeClr val="bg1"/>
                </a:solidFill>
                <a:latin typeface="Arial" pitchFamily="34" charset="0"/>
                <a:cs typeface="Arial" pitchFamily="34" charset="0"/>
              </a:rPr>
              <a:t> </a:t>
            </a:r>
            <a:r>
              <a:rPr lang="es-PE" sz="2000" dirty="0">
                <a:solidFill>
                  <a:schemeClr val="bg1"/>
                </a:solidFill>
                <a:latin typeface="Arial" pitchFamily="34" charset="0"/>
                <a:cs typeface="Arial" pitchFamily="34" charset="0"/>
              </a:rPr>
              <a:t>que ya lo son de otras empresas.</a:t>
            </a:r>
          </a:p>
          <a:p>
            <a:endParaRPr lang="es-PE" dirty="0"/>
          </a:p>
        </p:txBody>
      </p:sp>
    </p:spTree>
    <p:extLst>
      <p:ext uri="{BB962C8B-B14F-4D97-AF65-F5344CB8AC3E}">
        <p14:creationId xmlns:p14="http://schemas.microsoft.com/office/powerpoint/2010/main" val="3478885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476672"/>
            <a:ext cx="8280920" cy="6370975"/>
          </a:xfrm>
          <a:prstGeom prst="rect">
            <a:avLst/>
          </a:prstGeom>
          <a:noFill/>
        </p:spPr>
        <p:txBody>
          <a:bodyPr wrap="square" rtlCol="0">
            <a:spAutoFit/>
          </a:bodyPr>
          <a:lstStyle/>
          <a:p>
            <a:pPr lvl="0"/>
            <a:r>
              <a:rPr lang="es-SV" sz="2400" b="1" dirty="0" smtClean="0">
                <a:solidFill>
                  <a:schemeClr val="bg1"/>
                </a:solidFill>
                <a:latin typeface="Arial" pitchFamily="34" charset="0"/>
                <a:cs typeface="Arial" pitchFamily="34" charset="0"/>
              </a:rPr>
              <a:t>1.El </a:t>
            </a:r>
            <a:r>
              <a:rPr lang="es-SV" sz="2400" b="1" dirty="0">
                <a:solidFill>
                  <a:schemeClr val="bg1"/>
                </a:solidFill>
                <a:latin typeface="Arial" pitchFamily="34" charset="0"/>
                <a:cs typeface="Arial" pitchFamily="34" charset="0"/>
              </a:rPr>
              <a:t>proceso de análisis de las oportunidades de </a:t>
            </a:r>
            <a:endParaRPr lang="es-SV" sz="2400" b="1" dirty="0" smtClean="0">
              <a:solidFill>
                <a:schemeClr val="bg1"/>
              </a:solidFill>
              <a:latin typeface="Arial" pitchFamily="34" charset="0"/>
              <a:cs typeface="Arial" pitchFamily="34" charset="0"/>
            </a:endParaRPr>
          </a:p>
          <a:p>
            <a:pPr lvl="0"/>
            <a:r>
              <a:rPr lang="es-SV" sz="2400" b="1" dirty="0">
                <a:solidFill>
                  <a:schemeClr val="bg1"/>
                </a:solidFill>
                <a:latin typeface="Arial" pitchFamily="34" charset="0"/>
                <a:cs typeface="Arial" pitchFamily="34" charset="0"/>
              </a:rPr>
              <a:t> </a:t>
            </a:r>
            <a:r>
              <a:rPr lang="es-SV" sz="2400" b="1" dirty="0" smtClean="0">
                <a:solidFill>
                  <a:schemeClr val="bg1"/>
                </a:solidFill>
                <a:latin typeface="Arial" pitchFamily="34" charset="0"/>
                <a:cs typeface="Arial" pitchFamily="34" charset="0"/>
              </a:rPr>
              <a:t>   mercado</a:t>
            </a:r>
            <a:endParaRPr lang="es-PE" sz="2400" dirty="0">
              <a:solidFill>
                <a:schemeClr val="bg1"/>
              </a:solidFill>
              <a:latin typeface="Arial" pitchFamily="34" charset="0"/>
              <a:cs typeface="Arial" pitchFamily="34" charset="0"/>
            </a:endParaRPr>
          </a:p>
          <a:p>
            <a:r>
              <a:rPr lang="es-SV" sz="2400" dirty="0">
                <a:solidFill>
                  <a:schemeClr val="bg1"/>
                </a:solidFill>
                <a:latin typeface="Arial" pitchFamily="34" charset="0"/>
                <a:cs typeface="Arial" pitchFamily="34" charset="0"/>
              </a:rPr>
              <a:t>Como ya se ha señalado, la creación de un nuevo negocio o empresa obedece a </a:t>
            </a:r>
            <a:r>
              <a:rPr lang="es-SV" sz="2400" dirty="0" smtClean="0">
                <a:solidFill>
                  <a:schemeClr val="bg1"/>
                </a:solidFill>
                <a:latin typeface="Arial" pitchFamily="34" charset="0"/>
                <a:cs typeface="Arial" pitchFamily="34" charset="0"/>
              </a:rPr>
              <a:t>la voluntad </a:t>
            </a:r>
            <a:r>
              <a:rPr lang="es-SV" sz="2400" dirty="0">
                <a:solidFill>
                  <a:schemeClr val="bg1"/>
                </a:solidFill>
                <a:latin typeface="Arial" pitchFamily="34" charset="0"/>
                <a:cs typeface="Arial" pitchFamily="34" charset="0"/>
              </a:rPr>
              <a:t>de aprovechar una oportunidad descubierta en el </a:t>
            </a:r>
            <a:r>
              <a:rPr lang="es-SV" sz="2400" dirty="0" smtClean="0">
                <a:solidFill>
                  <a:schemeClr val="bg1"/>
                </a:solidFill>
                <a:latin typeface="Arial" pitchFamily="34" charset="0"/>
                <a:cs typeface="Arial" pitchFamily="34" charset="0"/>
              </a:rPr>
              <a:t>mercado.</a:t>
            </a:r>
          </a:p>
          <a:p>
            <a:r>
              <a:rPr lang="es-SV" sz="2400" b="1" dirty="0">
                <a:solidFill>
                  <a:schemeClr val="bg1"/>
                </a:solidFill>
                <a:latin typeface="Arial" pitchFamily="34" charset="0"/>
                <a:cs typeface="Arial" pitchFamily="34" charset="0"/>
              </a:rPr>
              <a:t>. La definición del mercado relevante.</a:t>
            </a:r>
            <a:r>
              <a:rPr lang="es-SV" sz="2400" dirty="0">
                <a:solidFill>
                  <a:schemeClr val="bg1"/>
                </a:solidFill>
                <a:latin typeface="Arial" pitchFamily="34" charset="0"/>
                <a:cs typeface="Arial" pitchFamily="34" charset="0"/>
              </a:rPr>
              <a:t> En esta etapa se trata de definir el mercado la categoría de mercado, que supone la oportunidad </a:t>
            </a:r>
            <a:r>
              <a:rPr lang="es-SV" sz="2400" dirty="0" smtClean="0">
                <a:solidFill>
                  <a:schemeClr val="bg1"/>
                </a:solidFill>
                <a:latin typeface="Arial" pitchFamily="34" charset="0"/>
                <a:cs typeface="Arial" pitchFamily="34" charset="0"/>
              </a:rPr>
              <a:t>descubierta.</a:t>
            </a:r>
          </a:p>
          <a:p>
            <a:endParaRPr lang="es-SV" sz="2400" dirty="0" smtClean="0">
              <a:solidFill>
                <a:schemeClr val="bg1"/>
              </a:solidFill>
              <a:latin typeface="Arial" pitchFamily="34" charset="0"/>
              <a:cs typeface="Arial" pitchFamily="34" charset="0"/>
            </a:endParaRPr>
          </a:p>
          <a:p>
            <a:r>
              <a:rPr lang="es-SV" sz="2400" b="1" dirty="0">
                <a:solidFill>
                  <a:schemeClr val="bg1"/>
                </a:solidFill>
                <a:latin typeface="Arial" pitchFamily="34" charset="0"/>
                <a:cs typeface="Arial" pitchFamily="34" charset="0"/>
              </a:rPr>
              <a:t>La consideración del entorno</a:t>
            </a:r>
            <a:r>
              <a:rPr lang="es-SV" sz="2400" dirty="0">
                <a:solidFill>
                  <a:schemeClr val="bg1"/>
                </a:solidFill>
                <a:latin typeface="Arial" pitchFamily="34" charset="0"/>
                <a:cs typeface="Arial" pitchFamily="34" charset="0"/>
              </a:rPr>
              <a:t>. La identificación del mercado relevante facilita </a:t>
            </a:r>
            <a:r>
              <a:rPr lang="es-SV" sz="2400" dirty="0" smtClean="0">
                <a:solidFill>
                  <a:schemeClr val="bg1"/>
                </a:solidFill>
                <a:latin typeface="Arial" pitchFamily="34" charset="0"/>
                <a:cs typeface="Arial" pitchFamily="34" charset="0"/>
              </a:rPr>
              <a:t>la</a:t>
            </a:r>
            <a:r>
              <a:rPr lang="es-PE" sz="2400" dirty="0">
                <a:solidFill>
                  <a:schemeClr val="bg1"/>
                </a:solidFill>
                <a:latin typeface="Arial" pitchFamily="34" charset="0"/>
                <a:cs typeface="Arial" pitchFamily="34" charset="0"/>
              </a:rPr>
              <a:t> </a:t>
            </a:r>
            <a:r>
              <a:rPr lang="es-SV" sz="2400" dirty="0" smtClean="0">
                <a:solidFill>
                  <a:schemeClr val="bg1"/>
                </a:solidFill>
                <a:latin typeface="Arial" pitchFamily="34" charset="0"/>
                <a:cs typeface="Arial" pitchFamily="34" charset="0"/>
              </a:rPr>
              <a:t>visualización </a:t>
            </a:r>
            <a:r>
              <a:rPr lang="es-SV" sz="2400" dirty="0">
                <a:solidFill>
                  <a:schemeClr val="bg1"/>
                </a:solidFill>
                <a:latin typeface="Arial" pitchFamily="34" charset="0"/>
                <a:cs typeface="Arial" pitchFamily="34" charset="0"/>
              </a:rPr>
              <a:t>del entorno, que puede afectar e influir en el mercado considerado</a:t>
            </a:r>
            <a:r>
              <a:rPr lang="es-SV" sz="2400" dirty="0" smtClean="0">
                <a:solidFill>
                  <a:schemeClr val="bg1"/>
                </a:solidFill>
                <a:latin typeface="Arial" pitchFamily="34" charset="0"/>
                <a:cs typeface="Arial" pitchFamily="34" charset="0"/>
              </a:rPr>
              <a:t>.</a:t>
            </a:r>
          </a:p>
          <a:p>
            <a:endParaRPr lang="es-SV" sz="2400" b="1" dirty="0">
              <a:solidFill>
                <a:schemeClr val="bg1"/>
              </a:solidFill>
              <a:latin typeface="Arial" pitchFamily="34" charset="0"/>
              <a:cs typeface="Arial" pitchFamily="34" charset="0"/>
            </a:endParaRPr>
          </a:p>
          <a:p>
            <a:r>
              <a:rPr lang="es-SV" sz="2400" b="1" dirty="0" smtClean="0">
                <a:solidFill>
                  <a:schemeClr val="bg1"/>
                </a:solidFill>
                <a:latin typeface="Arial" pitchFamily="34" charset="0"/>
                <a:cs typeface="Arial" pitchFamily="34" charset="0"/>
              </a:rPr>
              <a:t> </a:t>
            </a:r>
            <a:r>
              <a:rPr lang="es-SV" sz="2400" b="1" dirty="0">
                <a:solidFill>
                  <a:schemeClr val="bg1"/>
                </a:solidFill>
                <a:latin typeface="Arial" pitchFamily="34" charset="0"/>
                <a:cs typeface="Arial" pitchFamily="34" charset="0"/>
              </a:rPr>
              <a:t>La apreciación de los clientes.</a:t>
            </a:r>
            <a:r>
              <a:rPr lang="es-SV" sz="2400" dirty="0">
                <a:solidFill>
                  <a:schemeClr val="bg1"/>
                </a:solidFill>
                <a:latin typeface="Arial" pitchFamily="34" charset="0"/>
                <a:cs typeface="Arial" pitchFamily="34" charset="0"/>
              </a:rPr>
              <a:t> El establecimiento de los límites del mercado va </a:t>
            </a:r>
            <a:r>
              <a:rPr lang="es-SV" sz="2400" dirty="0" smtClean="0">
                <a:solidFill>
                  <a:schemeClr val="bg1"/>
                </a:solidFill>
                <a:latin typeface="Arial" pitchFamily="34" charset="0"/>
                <a:cs typeface="Arial" pitchFamily="34" charset="0"/>
              </a:rPr>
              <a:t>a</a:t>
            </a:r>
            <a:r>
              <a:rPr lang="es-PE" sz="2400" dirty="0">
                <a:solidFill>
                  <a:schemeClr val="bg1"/>
                </a:solidFill>
                <a:latin typeface="Arial" pitchFamily="34" charset="0"/>
                <a:cs typeface="Arial" pitchFamily="34" charset="0"/>
              </a:rPr>
              <a:t> </a:t>
            </a:r>
            <a:r>
              <a:rPr lang="es-SV" sz="2400" dirty="0" smtClean="0">
                <a:solidFill>
                  <a:schemeClr val="bg1"/>
                </a:solidFill>
                <a:latin typeface="Arial" pitchFamily="34" charset="0"/>
                <a:cs typeface="Arial" pitchFamily="34" charset="0"/>
              </a:rPr>
              <a:t>permitirnos </a:t>
            </a:r>
            <a:r>
              <a:rPr lang="es-SV" sz="2400" dirty="0">
                <a:solidFill>
                  <a:schemeClr val="bg1"/>
                </a:solidFill>
                <a:latin typeface="Arial" pitchFamily="34" charset="0"/>
                <a:cs typeface="Arial" pitchFamily="34" charset="0"/>
              </a:rPr>
              <a:t>también identificar quiénes son los clientes potenciales a los que pretendemos servir.</a:t>
            </a:r>
            <a:endParaRPr lang="es-PE" sz="2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046861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332656"/>
            <a:ext cx="8424936" cy="5693866"/>
          </a:xfrm>
          <a:prstGeom prst="rect">
            <a:avLst/>
          </a:prstGeom>
          <a:noFill/>
        </p:spPr>
        <p:txBody>
          <a:bodyPr wrap="square" rtlCol="0">
            <a:spAutoFit/>
          </a:bodyPr>
          <a:lstStyle/>
          <a:p>
            <a:r>
              <a:rPr lang="es-SV" sz="2800" b="1" dirty="0">
                <a:solidFill>
                  <a:schemeClr val="bg1"/>
                </a:solidFill>
                <a:latin typeface="Arial" pitchFamily="34" charset="0"/>
                <a:cs typeface="Arial" pitchFamily="34" charset="0"/>
              </a:rPr>
              <a:t>La apreciación de la competencia.</a:t>
            </a:r>
            <a:r>
              <a:rPr lang="es-SV" sz="2800" dirty="0">
                <a:solidFill>
                  <a:schemeClr val="bg1"/>
                </a:solidFill>
                <a:latin typeface="Arial" pitchFamily="34" charset="0"/>
                <a:cs typeface="Arial" pitchFamily="34" charset="0"/>
              </a:rPr>
              <a:t> Es muy improbable que la empresa se</a:t>
            </a:r>
            <a:endParaRPr lang="es-PE" sz="2800" dirty="0">
              <a:solidFill>
                <a:schemeClr val="bg1"/>
              </a:solidFill>
              <a:latin typeface="Arial" pitchFamily="34" charset="0"/>
              <a:cs typeface="Arial" pitchFamily="34" charset="0"/>
            </a:endParaRPr>
          </a:p>
          <a:p>
            <a:r>
              <a:rPr lang="es-SV" sz="2800" dirty="0">
                <a:solidFill>
                  <a:schemeClr val="bg1"/>
                </a:solidFill>
                <a:latin typeface="Arial" pitchFamily="34" charset="0"/>
                <a:cs typeface="Arial" pitchFamily="34" charset="0"/>
              </a:rPr>
              <a:t>encuentre sola en un mercado. Lo más frecuente es que encuentre competidores </a:t>
            </a:r>
            <a:r>
              <a:rPr lang="es-SV" sz="2800" dirty="0" smtClean="0">
                <a:solidFill>
                  <a:schemeClr val="bg1"/>
                </a:solidFill>
                <a:latin typeface="Arial" pitchFamily="34" charset="0"/>
                <a:cs typeface="Arial" pitchFamily="34" charset="0"/>
              </a:rPr>
              <a:t>ya</a:t>
            </a:r>
            <a:r>
              <a:rPr lang="es-PE" sz="2800" dirty="0">
                <a:solidFill>
                  <a:schemeClr val="bg1"/>
                </a:solidFill>
                <a:latin typeface="Arial" pitchFamily="34" charset="0"/>
                <a:cs typeface="Arial" pitchFamily="34" charset="0"/>
              </a:rPr>
              <a:t> </a:t>
            </a:r>
            <a:r>
              <a:rPr lang="es-SV" sz="2800" dirty="0" smtClean="0">
                <a:solidFill>
                  <a:schemeClr val="bg1"/>
                </a:solidFill>
                <a:latin typeface="Arial" pitchFamily="34" charset="0"/>
                <a:cs typeface="Arial" pitchFamily="34" charset="0"/>
              </a:rPr>
              <a:t>establecidos </a:t>
            </a:r>
            <a:r>
              <a:rPr lang="es-SV" sz="2800" dirty="0">
                <a:solidFill>
                  <a:schemeClr val="bg1"/>
                </a:solidFill>
                <a:latin typeface="Arial" pitchFamily="34" charset="0"/>
                <a:cs typeface="Arial" pitchFamily="34" charset="0"/>
              </a:rPr>
              <a:t>que están atendiendo el mercado </a:t>
            </a:r>
            <a:r>
              <a:rPr lang="es-SV" sz="2800" dirty="0" smtClean="0">
                <a:solidFill>
                  <a:schemeClr val="bg1"/>
                </a:solidFill>
                <a:latin typeface="Arial" pitchFamily="34" charset="0"/>
                <a:cs typeface="Arial" pitchFamily="34" charset="0"/>
              </a:rPr>
              <a:t>identificado.</a:t>
            </a:r>
          </a:p>
          <a:p>
            <a:endParaRPr lang="es-SV" sz="2800" dirty="0" smtClean="0">
              <a:solidFill>
                <a:schemeClr val="bg1"/>
              </a:solidFill>
              <a:latin typeface="Arial" pitchFamily="34" charset="0"/>
              <a:cs typeface="Arial" pitchFamily="34" charset="0"/>
            </a:endParaRPr>
          </a:p>
          <a:p>
            <a:r>
              <a:rPr lang="es-SV" sz="2800" b="1" dirty="0">
                <a:solidFill>
                  <a:schemeClr val="bg1"/>
                </a:solidFill>
                <a:latin typeface="Arial" pitchFamily="34" charset="0"/>
                <a:cs typeface="Arial" pitchFamily="34" charset="0"/>
              </a:rPr>
              <a:t>El pronóstico o previsión de las ventas.</a:t>
            </a:r>
            <a:r>
              <a:rPr lang="es-SV" sz="2800" dirty="0">
                <a:solidFill>
                  <a:schemeClr val="bg1"/>
                </a:solidFill>
                <a:latin typeface="Arial" pitchFamily="34" charset="0"/>
                <a:cs typeface="Arial" pitchFamily="34" charset="0"/>
              </a:rPr>
              <a:t> El análisis de la oportunidad descubierta se concreta en gran parte cuando somos capaces de hacer una estimación del nivel de ventas que podemos lograr en el mercado-meta seleccionado, teniendo en cuenta la demanda global y la presencia de los competidores.</a:t>
            </a:r>
            <a:endParaRPr lang="es-PE"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76334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260648"/>
            <a:ext cx="8352928" cy="5878532"/>
          </a:xfrm>
          <a:prstGeom prst="rect">
            <a:avLst/>
          </a:prstGeom>
          <a:noFill/>
        </p:spPr>
        <p:txBody>
          <a:bodyPr wrap="square" rtlCol="0">
            <a:spAutoFit/>
          </a:bodyPr>
          <a:lstStyle/>
          <a:p>
            <a:pPr algn="ctr"/>
            <a:r>
              <a:rPr lang="es-PE" sz="4400" b="1" dirty="0">
                <a:solidFill>
                  <a:schemeClr val="bg1"/>
                </a:solidFill>
              </a:rPr>
              <a:t>Mercado </a:t>
            </a:r>
            <a:r>
              <a:rPr lang="es-PE" sz="4400" b="1" dirty="0" smtClean="0">
                <a:solidFill>
                  <a:schemeClr val="bg1"/>
                </a:solidFill>
              </a:rPr>
              <a:t>meta</a:t>
            </a:r>
          </a:p>
          <a:p>
            <a:pPr algn="ctr"/>
            <a:endParaRPr lang="es-PE" sz="4400" dirty="0">
              <a:solidFill>
                <a:schemeClr val="bg1"/>
              </a:solidFill>
            </a:endParaRPr>
          </a:p>
          <a:p>
            <a:r>
              <a:rPr lang="es-PE" sz="2800" dirty="0">
                <a:solidFill>
                  <a:schemeClr val="bg1"/>
                </a:solidFill>
                <a:latin typeface="Arial" pitchFamily="34" charset="0"/>
                <a:cs typeface="Arial" pitchFamily="34" charset="0"/>
              </a:rPr>
              <a:t>Después de evaluar los diferentes segmentos que existen en un mercado, la empresa u organización debe decidir a cuáles y cuántos segmentos servirá para obtener una determinada utilidad o beneficio. Esto significa, que una empresa u organización necesita obligatoriamente identificar y seleccionar los </a:t>
            </a:r>
            <a:r>
              <a:rPr lang="es-PE" sz="2800" b="1" i="1" dirty="0">
                <a:solidFill>
                  <a:schemeClr val="bg1"/>
                </a:solidFill>
                <a:latin typeface="Arial" pitchFamily="34" charset="0"/>
                <a:cs typeface="Arial" pitchFamily="34" charset="0"/>
              </a:rPr>
              <a:t>mercados meta</a:t>
            </a:r>
            <a:r>
              <a:rPr lang="es-PE" sz="2800" dirty="0">
                <a:solidFill>
                  <a:schemeClr val="bg1"/>
                </a:solidFill>
                <a:latin typeface="Arial" pitchFamily="34" charset="0"/>
                <a:cs typeface="Arial" pitchFamily="34" charset="0"/>
              </a:rPr>
              <a:t> hacia los que dirigirá sus esfuerzos de marketing con la finalidad de lograr los objetivos que se ha propuesto. </a:t>
            </a:r>
            <a:endParaRPr lang="es-PE" sz="2800" dirty="0" smtClean="0">
              <a:solidFill>
                <a:schemeClr val="bg1"/>
              </a:solidFill>
              <a:latin typeface="Arial" pitchFamily="34" charset="0"/>
              <a:cs typeface="Arial" pitchFamily="34" charset="0"/>
            </a:endParaRPr>
          </a:p>
          <a:p>
            <a:endParaRPr lang="es-PE" dirty="0"/>
          </a:p>
          <a:p>
            <a:endParaRPr lang="es-PE" dirty="0"/>
          </a:p>
        </p:txBody>
      </p:sp>
    </p:spTree>
    <p:extLst>
      <p:ext uri="{BB962C8B-B14F-4D97-AF65-F5344CB8AC3E}">
        <p14:creationId xmlns:p14="http://schemas.microsoft.com/office/powerpoint/2010/main" val="20264339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476672"/>
            <a:ext cx="8352928" cy="5078313"/>
          </a:xfrm>
          <a:prstGeom prst="rect">
            <a:avLst/>
          </a:prstGeom>
          <a:noFill/>
        </p:spPr>
        <p:txBody>
          <a:bodyPr wrap="square" rtlCol="0">
            <a:spAutoFit/>
          </a:bodyPr>
          <a:lstStyle/>
          <a:p>
            <a:r>
              <a:rPr lang="es-PE" sz="2800" dirty="0">
                <a:solidFill>
                  <a:schemeClr val="bg1"/>
                </a:solidFill>
              </a:rPr>
              <a:t>. </a:t>
            </a:r>
            <a:r>
              <a:rPr lang="es-PE" sz="3600" dirty="0">
                <a:solidFill>
                  <a:schemeClr val="bg1"/>
                </a:solidFill>
                <a:latin typeface="Arial" pitchFamily="34" charset="0"/>
                <a:cs typeface="Arial" pitchFamily="34" charset="0"/>
              </a:rPr>
              <a:t>Importancia de los </a:t>
            </a:r>
            <a:r>
              <a:rPr lang="es-PE" sz="3600" i="1" dirty="0">
                <a:solidFill>
                  <a:schemeClr val="bg1"/>
                </a:solidFill>
                <a:latin typeface="Arial" pitchFamily="34" charset="0"/>
                <a:cs typeface="Arial" pitchFamily="34" charset="0"/>
              </a:rPr>
              <a:t>Mercados Meta</a:t>
            </a:r>
            <a:r>
              <a:rPr lang="es-PE" sz="3600" dirty="0" smtClean="0">
                <a:solidFill>
                  <a:schemeClr val="bg1"/>
                </a:solidFill>
                <a:latin typeface="Arial" pitchFamily="34" charset="0"/>
                <a:cs typeface="Arial" pitchFamily="34" charset="0"/>
              </a:rPr>
              <a:t>:</a:t>
            </a:r>
          </a:p>
          <a:p>
            <a:endParaRPr lang="es-PE" sz="36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Una situación que permite conocer la importancia de los </a:t>
            </a:r>
            <a:r>
              <a:rPr lang="es-PE" sz="2400" b="1" i="1" dirty="0">
                <a:solidFill>
                  <a:schemeClr val="bg1"/>
                </a:solidFill>
                <a:latin typeface="Arial" pitchFamily="34" charset="0"/>
                <a:cs typeface="Arial" pitchFamily="34" charset="0"/>
              </a:rPr>
              <a:t>mercados meta</a:t>
            </a:r>
            <a:r>
              <a:rPr lang="es-PE" sz="2400" dirty="0">
                <a:solidFill>
                  <a:schemeClr val="bg1"/>
                </a:solidFill>
                <a:latin typeface="Arial" pitchFamily="34" charset="0"/>
                <a:cs typeface="Arial" pitchFamily="34" charset="0"/>
              </a:rPr>
              <a:t> en su real dimensión, es el hecho de que mientras una empresa u organización no los defina claramente, no podrá tomar decisiones congruentes en cuanto a los productos que ofrecerá, los canales de distribución que empleará, las herramientas de promoción que utilizará y el precio que planteará al mercado; todo lo cual, es decisivo para que una empresa u organización haga una "oferta atractiva" en el mercado. </a:t>
            </a:r>
          </a:p>
          <a:p>
            <a:endParaRPr lang="es-PE" dirty="0"/>
          </a:p>
          <a:p>
            <a:endParaRPr lang="es-PE" dirty="0"/>
          </a:p>
        </p:txBody>
      </p:sp>
    </p:spTree>
    <p:extLst>
      <p:ext uri="{BB962C8B-B14F-4D97-AF65-F5344CB8AC3E}">
        <p14:creationId xmlns:p14="http://schemas.microsoft.com/office/powerpoint/2010/main" val="26619882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260648"/>
            <a:ext cx="8568952" cy="6278642"/>
          </a:xfrm>
          <a:prstGeom prst="rect">
            <a:avLst/>
          </a:prstGeom>
          <a:noFill/>
        </p:spPr>
        <p:txBody>
          <a:bodyPr wrap="square" rtlCol="0">
            <a:spAutoFit/>
          </a:bodyPr>
          <a:lstStyle/>
          <a:p>
            <a:r>
              <a:rPr lang="es-PE" sz="2400" b="1" dirty="0">
                <a:solidFill>
                  <a:schemeClr val="bg1"/>
                </a:solidFill>
              </a:rPr>
              <a:t>. </a:t>
            </a:r>
            <a:r>
              <a:rPr lang="es-PE" sz="2400" b="1" dirty="0">
                <a:solidFill>
                  <a:schemeClr val="bg1"/>
                </a:solidFill>
                <a:latin typeface="Arial" pitchFamily="34" charset="0"/>
                <a:cs typeface="Arial" pitchFamily="34" charset="0"/>
              </a:rPr>
              <a:t>Características del mercado meta</a:t>
            </a:r>
            <a:endParaRPr lang="es-PE" sz="24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Las características de los mercados meta deseados por las empresas son de vital importancia. Se resumen mediante las ocho “O “</a:t>
            </a:r>
          </a:p>
          <a:p>
            <a:r>
              <a:rPr lang="es-PE" sz="2400" dirty="0">
                <a:solidFill>
                  <a:schemeClr val="bg1"/>
                </a:solidFill>
                <a:latin typeface="Arial" pitchFamily="34" charset="0"/>
                <a:cs typeface="Arial" pitchFamily="34" charset="0"/>
              </a:rPr>
              <a:t> </a:t>
            </a:r>
          </a:p>
          <a:p>
            <a:r>
              <a:rPr lang="es-PE" sz="2400" b="1" dirty="0">
                <a:solidFill>
                  <a:schemeClr val="bg1"/>
                </a:solidFill>
                <a:latin typeface="Arial" pitchFamily="34" charset="0"/>
                <a:cs typeface="Arial" pitchFamily="34" charset="0"/>
              </a:rPr>
              <a:t>Ocupantes:</a:t>
            </a:r>
            <a:r>
              <a:rPr lang="es-PE" sz="2400" dirty="0">
                <a:solidFill>
                  <a:schemeClr val="bg1"/>
                </a:solidFill>
                <a:latin typeface="Arial" pitchFamily="34" charset="0"/>
                <a:cs typeface="Arial" pitchFamily="34" charset="0"/>
              </a:rPr>
              <a:t> Son los objetivos del esfuerzo del marketing, la empresa debe determinar a qué clientes desea llegar y definirlos en algunas dimensiones como demografía (edad, sexo, nacionalidad) psicografía (actitudes, intereses y opiniones) o variables relacionadas con el producto (frecuencia de uso, fidelidad de marca</a:t>
            </a:r>
            <a:r>
              <a:rPr lang="es-PE" sz="2400" dirty="0" smtClean="0">
                <a:solidFill>
                  <a:schemeClr val="bg1"/>
                </a:solidFill>
                <a:latin typeface="Arial" pitchFamily="34" charset="0"/>
                <a:cs typeface="Arial" pitchFamily="34" charset="0"/>
              </a:rPr>
              <a:t>).</a:t>
            </a:r>
            <a:endParaRPr lang="es-PE" sz="2400" dirty="0">
              <a:solidFill>
                <a:schemeClr val="bg1"/>
              </a:solidFill>
              <a:latin typeface="Arial" pitchFamily="34" charset="0"/>
              <a:cs typeface="Arial" pitchFamily="34" charset="0"/>
            </a:endParaRPr>
          </a:p>
          <a:p>
            <a:r>
              <a:rPr lang="es-PE" sz="2400" b="1" dirty="0">
                <a:solidFill>
                  <a:schemeClr val="bg1"/>
                </a:solidFill>
                <a:latin typeface="Arial" pitchFamily="34" charset="0"/>
                <a:cs typeface="Arial" pitchFamily="34" charset="0"/>
              </a:rPr>
              <a:t>Objetos:</a:t>
            </a:r>
            <a:endParaRPr lang="es-PE" sz="24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Son los elementos que se están comprando en el presente para satisfacer necesidades, también están incluidos los objetos físicos, servicios, ideas, organizaciones, lugares y personas.</a:t>
            </a:r>
          </a:p>
          <a:p>
            <a:endParaRPr lang="es-PE" dirty="0"/>
          </a:p>
        </p:txBody>
      </p:sp>
    </p:spTree>
    <p:extLst>
      <p:ext uri="{BB962C8B-B14F-4D97-AF65-F5344CB8AC3E}">
        <p14:creationId xmlns:p14="http://schemas.microsoft.com/office/powerpoint/2010/main" val="3483483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7969" y="548680"/>
            <a:ext cx="7920880" cy="5509200"/>
          </a:xfrm>
          <a:prstGeom prst="rect">
            <a:avLst/>
          </a:prstGeom>
          <a:noFill/>
        </p:spPr>
        <p:txBody>
          <a:bodyPr wrap="square" rtlCol="0">
            <a:spAutoFit/>
          </a:bodyPr>
          <a:lstStyle/>
          <a:p>
            <a:r>
              <a:rPr lang="es-PE" sz="3200" dirty="0" smtClean="0">
                <a:solidFill>
                  <a:schemeClr val="bg1"/>
                </a:solidFill>
                <a:effectLst/>
                <a:latin typeface="Arial" pitchFamily="34" charset="0"/>
                <a:ea typeface="Times New Roman"/>
                <a:cs typeface="Arial" pitchFamily="34" charset="0"/>
              </a:rPr>
              <a:t>La investigación de mercados es el proceso por el cual se adquiere, registra, procesa y analiza la información, respecto a los temas relacionados, como: Clientes, competidores y el mercado</a:t>
            </a:r>
          </a:p>
          <a:p>
            <a:endParaRPr lang="es-PE" sz="3200" dirty="0" smtClean="0">
              <a:solidFill>
                <a:schemeClr val="bg1"/>
              </a:solidFill>
              <a:effectLst/>
              <a:latin typeface="Arial" pitchFamily="34" charset="0"/>
              <a:ea typeface="Times New Roman"/>
              <a:cs typeface="Arial" pitchFamily="34" charset="0"/>
            </a:endParaRPr>
          </a:p>
          <a:p>
            <a:r>
              <a:rPr lang="es-PE" sz="3200" dirty="0">
                <a:solidFill>
                  <a:schemeClr val="bg1"/>
                </a:solidFill>
                <a:latin typeface="Arial" pitchFamily="34" charset="0"/>
                <a:cs typeface="Arial" pitchFamily="34" charset="0"/>
              </a:rPr>
              <a:t>Según Kinnear y Taylor, (1990), expresa que : Es el enfoque sistemático y objetivos al desarrollo y disposición de información para el proceso de toma de decisiones por parte de la gerencia de mercadeo.</a:t>
            </a:r>
          </a:p>
        </p:txBody>
      </p:sp>
    </p:spTree>
    <p:extLst>
      <p:ext uri="{BB962C8B-B14F-4D97-AF65-F5344CB8AC3E}">
        <p14:creationId xmlns:p14="http://schemas.microsoft.com/office/powerpoint/2010/main" val="31456470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332656"/>
            <a:ext cx="8568952" cy="5570756"/>
          </a:xfrm>
          <a:prstGeom prst="rect">
            <a:avLst/>
          </a:prstGeom>
          <a:noFill/>
        </p:spPr>
        <p:txBody>
          <a:bodyPr wrap="square" rtlCol="0">
            <a:spAutoFit/>
          </a:bodyPr>
          <a:lstStyle/>
          <a:p>
            <a:r>
              <a:rPr lang="es-PE" sz="2000" b="1" dirty="0">
                <a:solidFill>
                  <a:schemeClr val="bg1"/>
                </a:solidFill>
                <a:latin typeface="Arial" pitchFamily="34" charset="0"/>
                <a:cs typeface="Arial" pitchFamily="34" charset="0"/>
              </a:rPr>
              <a:t>Ocasiones:</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Son ocasiones en que los miembros del mercado meta compran el producto servicio esta variable es muy importante para la empresa porque el consumo de un producto puede estar ligado a un periodo en particular.</a:t>
            </a:r>
          </a:p>
          <a:p>
            <a:r>
              <a:rPr lang="es-PE" sz="2000" dirty="0">
                <a:solidFill>
                  <a:schemeClr val="bg1"/>
                </a:solidFill>
                <a:latin typeface="Arial" pitchFamily="34" charset="0"/>
                <a:cs typeface="Arial" pitchFamily="34" charset="0"/>
              </a:rPr>
              <a:t> </a:t>
            </a:r>
          </a:p>
          <a:p>
            <a:r>
              <a:rPr lang="es-PE" sz="2000" b="1" dirty="0">
                <a:solidFill>
                  <a:schemeClr val="bg1"/>
                </a:solidFill>
                <a:latin typeface="Arial" pitchFamily="34" charset="0"/>
                <a:cs typeface="Arial" pitchFamily="34" charset="0"/>
              </a:rPr>
              <a:t>Organizaciones:</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Estas describen como se realiza la compra o la aceptación de una nueva idea, desarrolla los productos adecuados, conocer en la medida de lo posible los procesos de tomas de decisiones de los consumidores.</a:t>
            </a:r>
          </a:p>
          <a:p>
            <a:r>
              <a:rPr lang="es-PE" sz="2000" dirty="0">
                <a:solidFill>
                  <a:schemeClr val="bg1"/>
                </a:solidFill>
                <a:latin typeface="Arial" pitchFamily="34" charset="0"/>
                <a:cs typeface="Arial" pitchFamily="34" charset="0"/>
              </a:rPr>
              <a:t> </a:t>
            </a:r>
          </a:p>
          <a:p>
            <a:r>
              <a:rPr lang="es-PE" sz="2000" b="1" dirty="0">
                <a:solidFill>
                  <a:schemeClr val="bg1"/>
                </a:solidFill>
                <a:latin typeface="Arial" pitchFamily="34" charset="0"/>
                <a:cs typeface="Arial" pitchFamily="34" charset="0"/>
              </a:rPr>
              <a:t>Operaciones:</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Representan el comportamiento de la empresa que compra bienes y servicios cada vez con mayor frecuencia; es decir, concentran sus compras en menos proveedores y en marcas líderes en el mercado lo que dificulta el ingreso de los demás comercializadores para colocar nuevos productos en el mercado.</a:t>
            </a:r>
          </a:p>
          <a:p>
            <a:r>
              <a:rPr lang="es-PE" dirty="0"/>
              <a:t> </a:t>
            </a:r>
          </a:p>
          <a:p>
            <a:endParaRPr lang="es-PE" dirty="0"/>
          </a:p>
        </p:txBody>
      </p:sp>
    </p:spTree>
    <p:extLst>
      <p:ext uri="{BB962C8B-B14F-4D97-AF65-F5344CB8AC3E}">
        <p14:creationId xmlns:p14="http://schemas.microsoft.com/office/powerpoint/2010/main" val="33507704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23528" y="332656"/>
            <a:ext cx="8496944" cy="5940088"/>
          </a:xfrm>
          <a:prstGeom prst="rect">
            <a:avLst/>
          </a:prstGeom>
          <a:noFill/>
        </p:spPr>
        <p:txBody>
          <a:bodyPr wrap="square" rtlCol="0">
            <a:spAutoFit/>
          </a:bodyPr>
          <a:lstStyle/>
          <a:p>
            <a:r>
              <a:rPr lang="es-PE" sz="2000" b="1" dirty="0">
                <a:solidFill>
                  <a:schemeClr val="bg1"/>
                </a:solidFill>
                <a:latin typeface="Arial" pitchFamily="34" charset="0"/>
                <a:cs typeface="Arial" pitchFamily="34" charset="0"/>
              </a:rPr>
              <a:t>Oposición:</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Se refiere a la competencia que se enfrenta en el mercado y a los productos que pueden satisfacer la misma necesidad. Mediante el análisis de las ocho O, y considerando algunas variables incontrolables en el entorno (culturales políticas, legales, económicas, etc</a:t>
            </a:r>
            <a:r>
              <a:rPr lang="es-PE" sz="2000" dirty="0" smtClean="0">
                <a:solidFill>
                  <a:schemeClr val="bg1"/>
                </a:solidFill>
                <a:latin typeface="Arial" pitchFamily="34" charset="0"/>
                <a:cs typeface="Arial" pitchFamily="34" charset="0"/>
              </a:rPr>
              <a:t>.)</a:t>
            </a:r>
          </a:p>
          <a:p>
            <a:endParaRPr lang="es-PE" sz="2000" dirty="0" smtClean="0">
              <a:solidFill>
                <a:schemeClr val="bg1"/>
              </a:solidFill>
              <a:latin typeface="Arial" pitchFamily="34" charset="0"/>
              <a:cs typeface="Arial" pitchFamily="34" charset="0"/>
            </a:endParaRPr>
          </a:p>
          <a:p>
            <a:r>
              <a:rPr lang="es-PE" sz="2000" b="1" dirty="0">
                <a:solidFill>
                  <a:schemeClr val="bg1"/>
                </a:solidFill>
                <a:latin typeface="Arial" pitchFamily="34" charset="0"/>
                <a:cs typeface="Arial" pitchFamily="34" charset="0"/>
              </a:rPr>
              <a:t>Como Determinar el Mercado </a:t>
            </a:r>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El primer paso es entender que piensa, siente y quiere su clientela actual. Usted puede hacer una encuesta sencilla para averiguar la edad, género, lugar de residencia, nivel de educación, nivel de ingresos y lugar de </a:t>
            </a:r>
            <a:r>
              <a:rPr lang="es-PE" sz="2000" dirty="0" smtClean="0">
                <a:solidFill>
                  <a:schemeClr val="bg1"/>
                </a:solidFill>
                <a:latin typeface="Arial" pitchFamily="34" charset="0"/>
                <a:cs typeface="Arial" pitchFamily="34" charset="0"/>
              </a:rPr>
              <a:t>procedencia</a:t>
            </a:r>
          </a:p>
          <a:p>
            <a:endParaRPr lang="es-PE" sz="2000" dirty="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Paso a seguir, chequee la competencia. Idealmente, usted quiere llenar un vacío y no en competir en un mercado con muchas opciones o que ya esté saturado. </a:t>
            </a:r>
            <a:endParaRPr lang="es-PE" sz="2000" dirty="0" smtClean="0">
              <a:solidFill>
                <a:schemeClr val="bg1"/>
              </a:solidFill>
              <a:latin typeface="Arial" pitchFamily="34" charset="0"/>
              <a:cs typeface="Arial" pitchFamily="34" charset="0"/>
            </a:endParaRPr>
          </a:p>
          <a:p>
            <a:endParaRPr lang="es-PE" sz="2000" dirty="0" smtClean="0">
              <a:solidFill>
                <a:schemeClr val="bg1"/>
              </a:solidFill>
              <a:latin typeface="Arial" pitchFamily="34" charset="0"/>
              <a:cs typeface="Arial" pitchFamily="34" charset="0"/>
            </a:endParaRPr>
          </a:p>
          <a:p>
            <a:r>
              <a:rPr lang="es-PE" sz="2000" dirty="0">
                <a:solidFill>
                  <a:schemeClr val="bg1"/>
                </a:solidFill>
                <a:latin typeface="Arial" pitchFamily="34" charset="0"/>
                <a:cs typeface="Arial" pitchFamily="34" charset="0"/>
              </a:rPr>
              <a:t>Considere también la geografía que lo rodea. No intente venderle al mundo entero. Enfile sus baterías en servir a sus clientes más cercanos y hacer publicidad en un radio de algunas millas a la redonda</a:t>
            </a:r>
          </a:p>
        </p:txBody>
      </p:sp>
    </p:spTree>
    <p:extLst>
      <p:ext uri="{BB962C8B-B14F-4D97-AF65-F5344CB8AC3E}">
        <p14:creationId xmlns:p14="http://schemas.microsoft.com/office/powerpoint/2010/main" val="1238010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332656"/>
            <a:ext cx="8496944" cy="5816977"/>
          </a:xfrm>
          <a:prstGeom prst="rect">
            <a:avLst/>
          </a:prstGeom>
          <a:noFill/>
        </p:spPr>
        <p:txBody>
          <a:bodyPr wrap="square" rtlCol="0">
            <a:spAutoFit/>
          </a:bodyPr>
          <a:lstStyle/>
          <a:p>
            <a:r>
              <a:rPr lang="es-PE" sz="2400" dirty="0">
                <a:solidFill>
                  <a:schemeClr val="bg1"/>
                </a:solidFill>
                <a:latin typeface="Arial" pitchFamily="34" charset="0"/>
                <a:cs typeface="Arial" pitchFamily="34" charset="0"/>
              </a:rPr>
              <a:t>Con esta información en sus manos, sea realista y determine si de verdad existe un mercado para su </a:t>
            </a:r>
            <a:r>
              <a:rPr lang="es-PE" sz="2400" dirty="0" smtClean="0">
                <a:solidFill>
                  <a:schemeClr val="bg1"/>
                </a:solidFill>
                <a:latin typeface="Arial" pitchFamily="34" charset="0"/>
                <a:cs typeface="Arial" pitchFamily="34" charset="0"/>
              </a:rPr>
              <a:t>negocio.</a:t>
            </a:r>
          </a:p>
          <a:p>
            <a:endParaRPr lang="es-PE" sz="2400" dirty="0">
              <a:solidFill>
                <a:schemeClr val="bg1"/>
              </a:solidFill>
              <a:latin typeface="Arial" pitchFamily="34" charset="0"/>
              <a:cs typeface="Arial" pitchFamily="34" charset="0"/>
            </a:endParaRPr>
          </a:p>
          <a:p>
            <a:r>
              <a:rPr lang="es-PE" sz="2400" b="1" dirty="0">
                <a:solidFill>
                  <a:schemeClr val="bg1"/>
                </a:solidFill>
                <a:latin typeface="Arial" pitchFamily="34" charset="0"/>
                <a:cs typeface="Arial" pitchFamily="34" charset="0"/>
              </a:rPr>
              <a:t>Selección del mercado meta</a:t>
            </a:r>
            <a:r>
              <a:rPr lang="es-PE" sz="2400" dirty="0">
                <a:solidFill>
                  <a:schemeClr val="bg1"/>
                </a:solidFill>
                <a:latin typeface="Arial" pitchFamily="34" charset="0"/>
                <a:cs typeface="Arial" pitchFamily="34" charset="0"/>
              </a:rPr>
              <a:t> </a:t>
            </a:r>
          </a:p>
          <a:p>
            <a:r>
              <a:rPr lang="es-PE" sz="2400" dirty="0">
                <a:solidFill>
                  <a:schemeClr val="bg1"/>
                </a:solidFill>
                <a:latin typeface="Arial" pitchFamily="34" charset="0"/>
                <a:cs typeface="Arial" pitchFamily="34" charset="0"/>
              </a:rPr>
              <a:t>1. Se identifican los posibles segmentos de mercado a los  que se pretende llegar</a:t>
            </a:r>
          </a:p>
          <a:p>
            <a:r>
              <a:rPr lang="es-PE" sz="2400" dirty="0">
                <a:solidFill>
                  <a:schemeClr val="bg1"/>
                </a:solidFill>
                <a:latin typeface="Arial" pitchFamily="34" charset="0"/>
                <a:cs typeface="Arial" pitchFamily="34" charset="0"/>
              </a:rPr>
              <a:t> 2. Se selecciona el mercado meta, evaluando lo atractivo de  cada uno de los segmentos</a:t>
            </a:r>
            <a:r>
              <a:rPr lang="es-PE" sz="2400" dirty="0" smtClean="0">
                <a:solidFill>
                  <a:schemeClr val="bg1"/>
                </a:solidFill>
                <a:latin typeface="Arial" pitchFamily="34" charset="0"/>
                <a:cs typeface="Arial" pitchFamily="34" charset="0"/>
              </a:rPr>
              <a:t>.</a:t>
            </a:r>
          </a:p>
          <a:p>
            <a:endParaRPr lang="es-PE" sz="2400" dirty="0" smtClean="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La empresa puede escoger una de las tres siguientes estrategias para cubrir el mercado: mercadotecnia indiferenciada, mercadotecnia diferenciada y mercadotecnia concentrada.</a:t>
            </a:r>
          </a:p>
          <a:p>
            <a:r>
              <a:rPr lang="es-PE" sz="2400" dirty="0" smtClean="0">
                <a:solidFill>
                  <a:schemeClr val="bg1"/>
                </a:solidFill>
                <a:latin typeface="Arial" pitchFamily="34" charset="0"/>
                <a:cs typeface="Arial" pitchFamily="34" charset="0"/>
              </a:rPr>
              <a:t>. </a:t>
            </a:r>
            <a:endParaRPr lang="es-PE" sz="2400" dirty="0">
              <a:solidFill>
                <a:schemeClr val="bg1"/>
              </a:solidFill>
              <a:latin typeface="Arial" pitchFamily="34" charset="0"/>
              <a:cs typeface="Arial" pitchFamily="34" charset="0"/>
            </a:endParaRPr>
          </a:p>
          <a:p>
            <a:endParaRPr lang="es-PE" dirty="0"/>
          </a:p>
          <a:p>
            <a:endParaRPr lang="es-PE" dirty="0"/>
          </a:p>
        </p:txBody>
      </p:sp>
    </p:spTree>
    <p:extLst>
      <p:ext uri="{BB962C8B-B14F-4D97-AF65-F5344CB8AC3E}">
        <p14:creationId xmlns:p14="http://schemas.microsoft.com/office/powerpoint/2010/main" val="12835631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04664"/>
            <a:ext cx="8208912" cy="4524315"/>
          </a:xfrm>
          <a:prstGeom prst="rect">
            <a:avLst/>
          </a:prstGeom>
          <a:noFill/>
        </p:spPr>
        <p:txBody>
          <a:bodyPr wrap="square" rtlCol="0">
            <a:spAutoFit/>
          </a:bodyPr>
          <a:lstStyle/>
          <a:p>
            <a:r>
              <a:rPr lang="es-PE" sz="2400" b="1" dirty="0">
                <a:solidFill>
                  <a:schemeClr val="bg1"/>
                </a:solidFill>
                <a:latin typeface="Arial" pitchFamily="34" charset="0"/>
                <a:cs typeface="Arial" pitchFamily="34" charset="0"/>
              </a:rPr>
              <a:t>Mercadotecnia indiferenciada.</a:t>
            </a:r>
            <a:r>
              <a:rPr lang="es-PE" sz="2400" dirty="0">
                <a:solidFill>
                  <a:schemeClr val="bg1"/>
                </a:solidFill>
                <a:latin typeface="Arial" pitchFamily="34" charset="0"/>
                <a:cs typeface="Arial" pitchFamily="34" charset="0"/>
              </a:rPr>
              <a:t>   </a:t>
            </a:r>
          </a:p>
          <a:p>
            <a:r>
              <a:rPr lang="es-PE" sz="2400" dirty="0">
                <a:solidFill>
                  <a:schemeClr val="bg1"/>
                </a:solidFill>
                <a:latin typeface="Arial" pitchFamily="34" charset="0"/>
                <a:cs typeface="Arial" pitchFamily="34" charset="0"/>
              </a:rPr>
              <a:t>El empresario ofrece productos y servicios que son de uso general, es decir, que se consumen independientemente de las características del cliente</a:t>
            </a:r>
            <a:endParaRPr lang="es-PE" sz="2400" b="1" dirty="0" smtClean="0">
              <a:latin typeface="Arial" pitchFamily="34" charset="0"/>
              <a:cs typeface="Arial" pitchFamily="34" charset="0"/>
            </a:endParaRPr>
          </a:p>
          <a:p>
            <a:endParaRPr lang="es-PE" sz="2400" b="1" dirty="0" smtClean="0">
              <a:latin typeface="Arial" pitchFamily="34" charset="0"/>
              <a:cs typeface="Arial" pitchFamily="34" charset="0"/>
            </a:endParaRPr>
          </a:p>
          <a:p>
            <a:r>
              <a:rPr lang="es-PE" sz="2400" b="1" dirty="0" smtClean="0">
                <a:solidFill>
                  <a:schemeClr val="bg1"/>
                </a:solidFill>
                <a:latin typeface="Arial" pitchFamily="34" charset="0"/>
                <a:cs typeface="Arial" pitchFamily="34" charset="0"/>
              </a:rPr>
              <a:t>Mercadotecnia </a:t>
            </a:r>
            <a:r>
              <a:rPr lang="es-PE" sz="2400" b="1" dirty="0">
                <a:solidFill>
                  <a:schemeClr val="bg1"/>
                </a:solidFill>
                <a:latin typeface="Arial" pitchFamily="34" charset="0"/>
                <a:cs typeface="Arial" pitchFamily="34" charset="0"/>
              </a:rPr>
              <a:t>diferenciada.</a:t>
            </a:r>
            <a:r>
              <a:rPr lang="es-PE" sz="2400" dirty="0">
                <a:solidFill>
                  <a:schemeClr val="bg1"/>
                </a:solidFill>
                <a:latin typeface="Arial" pitchFamily="34" charset="0"/>
                <a:cs typeface="Arial" pitchFamily="34" charset="0"/>
              </a:rPr>
              <a:t>   </a:t>
            </a:r>
          </a:p>
          <a:p>
            <a:r>
              <a:rPr lang="es-PE" sz="2400" dirty="0">
                <a:solidFill>
                  <a:schemeClr val="bg1"/>
                </a:solidFill>
                <a:latin typeface="Arial" pitchFamily="34" charset="0"/>
                <a:cs typeface="Arial" pitchFamily="34" charset="0"/>
              </a:rPr>
              <a:t>En este caso, se ofrecen productos y servicios que toman en cuenta las distintas preferencias de los clientes</a:t>
            </a:r>
            <a:r>
              <a:rPr lang="es-PE" sz="2400" dirty="0" smtClean="0">
                <a:solidFill>
                  <a:schemeClr val="bg1"/>
                </a:solidFill>
                <a:latin typeface="Arial" pitchFamily="34" charset="0"/>
                <a:cs typeface="Arial" pitchFamily="34" charset="0"/>
              </a:rPr>
              <a:t>.</a:t>
            </a:r>
          </a:p>
          <a:p>
            <a:endParaRPr lang="es-PE" sz="2400" dirty="0">
              <a:solidFill>
                <a:schemeClr val="bg1"/>
              </a:solidFill>
              <a:latin typeface="Arial" pitchFamily="34" charset="0"/>
              <a:cs typeface="Arial" pitchFamily="34" charset="0"/>
            </a:endParaRPr>
          </a:p>
          <a:p>
            <a:r>
              <a:rPr lang="es-PE" sz="2400" b="1" dirty="0">
                <a:solidFill>
                  <a:schemeClr val="bg1"/>
                </a:solidFill>
                <a:latin typeface="Arial" pitchFamily="34" charset="0"/>
                <a:cs typeface="Arial" pitchFamily="34" charset="0"/>
              </a:rPr>
              <a:t>Mercadotecnia concentrada.</a:t>
            </a:r>
            <a:r>
              <a:rPr lang="es-PE" sz="2400" dirty="0">
                <a:solidFill>
                  <a:schemeClr val="bg1"/>
                </a:solidFill>
                <a:latin typeface="Arial" pitchFamily="34" charset="0"/>
                <a:cs typeface="Arial" pitchFamily="34" charset="0"/>
              </a:rPr>
              <a:t>   </a:t>
            </a:r>
          </a:p>
          <a:p>
            <a:r>
              <a:rPr lang="es-PE" sz="2400" dirty="0">
                <a:solidFill>
                  <a:schemeClr val="bg1"/>
                </a:solidFill>
                <a:latin typeface="Arial" pitchFamily="34" charset="0"/>
                <a:cs typeface="Arial" pitchFamily="34" charset="0"/>
              </a:rPr>
              <a:t>Implica vender productos y servicios especializados, es decir, para clientes con características específicas</a:t>
            </a:r>
            <a:r>
              <a:rPr lang="es-PE" sz="2000" dirty="0">
                <a:solidFill>
                  <a:schemeClr val="bg1"/>
                </a:solidFill>
                <a:latin typeface="Arial" pitchFamily="34" charset="0"/>
                <a:cs typeface="Arial" pitchFamily="34" charset="0"/>
              </a:rPr>
              <a:t>.</a:t>
            </a:r>
          </a:p>
        </p:txBody>
      </p:sp>
    </p:spTree>
    <p:extLst>
      <p:ext uri="{BB962C8B-B14F-4D97-AF65-F5344CB8AC3E}">
        <p14:creationId xmlns:p14="http://schemas.microsoft.com/office/powerpoint/2010/main" val="42121333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323528" y="404664"/>
            <a:ext cx="8424936" cy="6463308"/>
          </a:xfrm>
          <a:prstGeom prst="rect">
            <a:avLst/>
          </a:prstGeom>
          <a:noFill/>
        </p:spPr>
        <p:txBody>
          <a:bodyPr wrap="square" rtlCol="0">
            <a:spAutoFit/>
          </a:bodyPr>
          <a:lstStyle/>
          <a:p>
            <a:endParaRPr lang="es-PE" b="1" dirty="0" smtClean="0"/>
          </a:p>
          <a:p>
            <a:r>
              <a:rPr lang="es-PE" sz="2400" b="1" dirty="0" smtClean="0">
                <a:solidFill>
                  <a:schemeClr val="bg1"/>
                </a:solidFill>
                <a:latin typeface="Arial" pitchFamily="34" charset="0"/>
                <a:cs typeface="Arial" pitchFamily="34" charset="0"/>
              </a:rPr>
              <a:t>Características del segmento meta</a:t>
            </a:r>
          </a:p>
          <a:p>
            <a:endParaRPr lang="es-PE" sz="2400" dirty="0" smtClean="0">
              <a:solidFill>
                <a:schemeClr val="bg1"/>
              </a:solidFill>
              <a:latin typeface="Arial" pitchFamily="34" charset="0"/>
              <a:cs typeface="Arial" pitchFamily="34" charset="0"/>
            </a:endParaRPr>
          </a:p>
          <a:p>
            <a:r>
              <a:rPr lang="es-PE" sz="2400" dirty="0" smtClean="0">
                <a:solidFill>
                  <a:schemeClr val="bg1"/>
                </a:solidFill>
                <a:latin typeface="Arial" pitchFamily="34" charset="0"/>
                <a:cs typeface="Arial" pitchFamily="34" charset="0"/>
              </a:rPr>
              <a:t>En </a:t>
            </a:r>
            <a:r>
              <a:rPr lang="es-PE" sz="2400" dirty="0">
                <a:solidFill>
                  <a:schemeClr val="bg1"/>
                </a:solidFill>
                <a:latin typeface="Arial" pitchFamily="34" charset="0"/>
                <a:cs typeface="Arial" pitchFamily="34" charset="0"/>
              </a:rPr>
              <a:t>esta etapa debe identificar, de manera objetiva, los posibles clientes que pueden tener su empresa, donde están, cuántos son, que características. Para definir su segmento necesita conocer datos tales </a:t>
            </a:r>
            <a:r>
              <a:rPr lang="es-PE" sz="2400" dirty="0" smtClean="0">
                <a:solidFill>
                  <a:schemeClr val="bg1"/>
                </a:solidFill>
                <a:latin typeface="Arial" pitchFamily="34" charset="0"/>
                <a:cs typeface="Arial" pitchFamily="34" charset="0"/>
              </a:rPr>
              <a:t>como</a:t>
            </a:r>
          </a:p>
          <a:p>
            <a:endParaRPr lang="es-PE" sz="2400" dirty="0" smtClean="0">
              <a:solidFill>
                <a:schemeClr val="bg1"/>
              </a:solidFill>
              <a:latin typeface="Arial" pitchFamily="34" charset="0"/>
              <a:cs typeface="Arial" pitchFamily="34" charset="0"/>
            </a:endParaRPr>
          </a:p>
          <a:p>
            <a:pPr lvl="0"/>
            <a:r>
              <a:rPr lang="es-PE" sz="2400" dirty="0" smtClean="0">
                <a:solidFill>
                  <a:schemeClr val="bg1"/>
                </a:solidFill>
                <a:latin typeface="Arial" pitchFamily="34" charset="0"/>
                <a:cs typeface="Arial" pitchFamily="34" charset="0"/>
              </a:rPr>
              <a:t>-Edad </a:t>
            </a:r>
            <a:endParaRPr lang="es-PE" sz="2400" dirty="0">
              <a:solidFill>
                <a:schemeClr val="bg1"/>
              </a:solidFill>
              <a:latin typeface="Arial" pitchFamily="34" charset="0"/>
              <a:cs typeface="Arial" pitchFamily="34" charset="0"/>
            </a:endParaRPr>
          </a:p>
          <a:p>
            <a:pPr lvl="0"/>
            <a:r>
              <a:rPr lang="es-PE" sz="2400" dirty="0" smtClean="0">
                <a:solidFill>
                  <a:schemeClr val="bg1"/>
                </a:solidFill>
                <a:latin typeface="Arial" pitchFamily="34" charset="0"/>
                <a:cs typeface="Arial" pitchFamily="34" charset="0"/>
              </a:rPr>
              <a:t>-Sexo </a:t>
            </a:r>
            <a:endParaRPr lang="es-PE" sz="2400" dirty="0">
              <a:solidFill>
                <a:schemeClr val="bg1"/>
              </a:solidFill>
              <a:latin typeface="Arial" pitchFamily="34" charset="0"/>
              <a:cs typeface="Arial" pitchFamily="34" charset="0"/>
            </a:endParaRPr>
          </a:p>
          <a:p>
            <a:pPr lvl="0"/>
            <a:r>
              <a:rPr lang="es-PE" sz="2400" dirty="0" smtClean="0">
                <a:solidFill>
                  <a:schemeClr val="bg1"/>
                </a:solidFill>
                <a:latin typeface="Arial" pitchFamily="34" charset="0"/>
                <a:cs typeface="Arial" pitchFamily="34" charset="0"/>
              </a:rPr>
              <a:t>-Ingresos </a:t>
            </a:r>
            <a:endParaRPr lang="es-PE" sz="2400" dirty="0">
              <a:solidFill>
                <a:schemeClr val="bg1"/>
              </a:solidFill>
              <a:latin typeface="Arial" pitchFamily="34" charset="0"/>
              <a:cs typeface="Arial" pitchFamily="34" charset="0"/>
            </a:endParaRPr>
          </a:p>
          <a:p>
            <a:pPr lvl="0"/>
            <a:r>
              <a:rPr lang="es-PE" sz="2400" dirty="0" smtClean="0">
                <a:solidFill>
                  <a:schemeClr val="bg1"/>
                </a:solidFill>
                <a:latin typeface="Arial" pitchFamily="34" charset="0"/>
                <a:cs typeface="Arial" pitchFamily="34" charset="0"/>
              </a:rPr>
              <a:t>-Gustos </a:t>
            </a:r>
            <a:endParaRPr lang="es-PE" sz="2400" dirty="0">
              <a:solidFill>
                <a:schemeClr val="bg1"/>
              </a:solidFill>
              <a:latin typeface="Arial" pitchFamily="34" charset="0"/>
              <a:cs typeface="Arial" pitchFamily="34" charset="0"/>
            </a:endParaRPr>
          </a:p>
          <a:p>
            <a:pPr lvl="0"/>
            <a:r>
              <a:rPr lang="es-PE" sz="2400" dirty="0" smtClean="0">
                <a:solidFill>
                  <a:schemeClr val="bg1"/>
                </a:solidFill>
                <a:latin typeface="Arial" pitchFamily="34" charset="0"/>
                <a:cs typeface="Arial" pitchFamily="34" charset="0"/>
              </a:rPr>
              <a:t>-Hábitos </a:t>
            </a:r>
            <a:r>
              <a:rPr lang="es-PE" sz="2400" dirty="0">
                <a:solidFill>
                  <a:schemeClr val="bg1"/>
                </a:solidFill>
                <a:latin typeface="Arial" pitchFamily="34" charset="0"/>
                <a:cs typeface="Arial" pitchFamily="34" charset="0"/>
              </a:rPr>
              <a:t>de compra </a:t>
            </a:r>
          </a:p>
          <a:p>
            <a:pPr lvl="0"/>
            <a:r>
              <a:rPr lang="es-PE" sz="2400" dirty="0" smtClean="0">
                <a:solidFill>
                  <a:schemeClr val="bg1"/>
                </a:solidFill>
                <a:latin typeface="Arial" pitchFamily="34" charset="0"/>
                <a:cs typeface="Arial" pitchFamily="34" charset="0"/>
              </a:rPr>
              <a:t>-Estado </a:t>
            </a:r>
            <a:r>
              <a:rPr lang="es-PE" sz="2400" dirty="0">
                <a:solidFill>
                  <a:schemeClr val="bg1"/>
                </a:solidFill>
                <a:latin typeface="Arial" pitchFamily="34" charset="0"/>
                <a:cs typeface="Arial" pitchFamily="34" charset="0"/>
              </a:rPr>
              <a:t>civil  </a:t>
            </a:r>
          </a:p>
          <a:p>
            <a:pPr lvl="0"/>
            <a:r>
              <a:rPr lang="es-PE" sz="2400" dirty="0" smtClean="0">
                <a:solidFill>
                  <a:schemeClr val="bg1"/>
                </a:solidFill>
                <a:latin typeface="Arial" pitchFamily="34" charset="0"/>
                <a:cs typeface="Arial" pitchFamily="34" charset="0"/>
              </a:rPr>
              <a:t>-Tamaño </a:t>
            </a:r>
            <a:r>
              <a:rPr lang="es-PE" sz="2400" dirty="0">
                <a:solidFill>
                  <a:schemeClr val="bg1"/>
                </a:solidFill>
                <a:latin typeface="Arial" pitchFamily="34" charset="0"/>
                <a:cs typeface="Arial" pitchFamily="34" charset="0"/>
              </a:rPr>
              <a:t>de familia </a:t>
            </a:r>
          </a:p>
          <a:p>
            <a:pPr lvl="0"/>
            <a:r>
              <a:rPr lang="es-PE" sz="2400" dirty="0" smtClean="0">
                <a:solidFill>
                  <a:schemeClr val="bg1"/>
                </a:solidFill>
                <a:latin typeface="Arial" pitchFamily="34" charset="0"/>
                <a:cs typeface="Arial" pitchFamily="34" charset="0"/>
              </a:rPr>
              <a:t>-Ubicación</a:t>
            </a:r>
            <a:endParaRPr lang="es-PE" sz="2400" dirty="0">
              <a:solidFill>
                <a:schemeClr val="bg1"/>
              </a:solidFill>
              <a:latin typeface="Arial" pitchFamily="34" charset="0"/>
              <a:cs typeface="Arial" pitchFamily="34" charset="0"/>
            </a:endParaRPr>
          </a:p>
          <a:p>
            <a:endParaRPr lang="es-PE" dirty="0"/>
          </a:p>
          <a:p>
            <a:endParaRPr lang="es-PE" dirty="0"/>
          </a:p>
        </p:txBody>
      </p:sp>
    </p:spTree>
    <p:extLst>
      <p:ext uri="{BB962C8B-B14F-4D97-AF65-F5344CB8AC3E}">
        <p14:creationId xmlns:p14="http://schemas.microsoft.com/office/powerpoint/2010/main" val="14620696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rot="19488836">
            <a:off x="221016" y="1887299"/>
            <a:ext cx="7319194" cy="1862048"/>
          </a:xfrm>
          <a:prstGeom prst="rect">
            <a:avLst/>
          </a:prstGeom>
          <a:noFill/>
        </p:spPr>
        <p:txBody>
          <a:bodyPr wrap="square" rtlCol="0">
            <a:spAutoFit/>
          </a:bodyPr>
          <a:lstStyle/>
          <a:p>
            <a:r>
              <a:rPr lang="es-PE" sz="11500" dirty="0" smtClean="0">
                <a:solidFill>
                  <a:schemeClr val="bg1"/>
                </a:solidFill>
                <a:latin typeface="Arial" pitchFamily="34" charset="0"/>
                <a:cs typeface="Arial" pitchFamily="34" charset="0"/>
              </a:rPr>
              <a:t>GRACIAS</a:t>
            </a:r>
            <a:endParaRPr lang="es-PE" sz="115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944142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548680"/>
            <a:ext cx="8208912" cy="6309420"/>
          </a:xfrm>
          <a:prstGeom prst="rect">
            <a:avLst/>
          </a:prstGeom>
          <a:noFill/>
        </p:spPr>
        <p:txBody>
          <a:bodyPr wrap="square" rtlCol="0">
            <a:spAutoFit/>
          </a:bodyPr>
          <a:lstStyle/>
          <a:p>
            <a:r>
              <a:rPr lang="es-PE" b="1" dirty="0" smtClean="0">
                <a:solidFill>
                  <a:schemeClr val="bg1"/>
                </a:solidFill>
              </a:rPr>
              <a:t> </a:t>
            </a:r>
            <a:r>
              <a:rPr lang="es-PE" sz="2800" b="1" dirty="0">
                <a:solidFill>
                  <a:schemeClr val="bg1"/>
                </a:solidFill>
                <a:latin typeface="Arial" pitchFamily="34" charset="0"/>
                <a:cs typeface="Arial" pitchFamily="34" charset="0"/>
              </a:rPr>
              <a:t>Investigación de mercados</a:t>
            </a:r>
            <a:r>
              <a:rPr lang="es-PE" sz="2800" b="1" dirty="0" smtClean="0">
                <a:solidFill>
                  <a:schemeClr val="bg1"/>
                </a:solidFill>
                <a:latin typeface="Arial" pitchFamily="34" charset="0"/>
                <a:cs typeface="Arial" pitchFamily="34" charset="0"/>
              </a:rPr>
              <a:t>:</a:t>
            </a:r>
          </a:p>
          <a:p>
            <a:r>
              <a:rPr lang="es-PE" sz="2800" b="1" dirty="0" smtClean="0">
                <a:solidFill>
                  <a:schemeClr val="bg1"/>
                </a:solidFill>
                <a:latin typeface="Arial" pitchFamily="34" charset="0"/>
                <a:cs typeface="Arial" pitchFamily="34" charset="0"/>
              </a:rPr>
              <a:t>Investigación cualitativa</a:t>
            </a:r>
            <a:r>
              <a:rPr lang="es-PE" sz="2400" dirty="0" smtClean="0">
                <a:solidFill>
                  <a:schemeClr val="bg1"/>
                </a:solidFill>
                <a:latin typeface="Arial" pitchFamily="34" charset="0"/>
                <a:cs typeface="Arial" pitchFamily="34" charset="0"/>
              </a:rPr>
              <a:t>. Existen </a:t>
            </a:r>
            <a:r>
              <a:rPr lang="es-PE" sz="2400" dirty="0">
                <a:solidFill>
                  <a:schemeClr val="bg1"/>
                </a:solidFill>
                <a:latin typeface="Arial" pitchFamily="34" charset="0"/>
                <a:cs typeface="Arial" pitchFamily="34" charset="0"/>
              </a:rPr>
              <a:t>tres tipos de investigación cualitativa</a:t>
            </a:r>
          </a:p>
          <a:p>
            <a:r>
              <a:rPr lang="es-PE" sz="2400" dirty="0" smtClean="0">
                <a:solidFill>
                  <a:schemeClr val="bg1"/>
                </a:solidFill>
                <a:latin typeface="Arial" pitchFamily="34" charset="0"/>
                <a:cs typeface="Arial" pitchFamily="34" charset="0"/>
              </a:rPr>
              <a:t>.</a:t>
            </a:r>
            <a:r>
              <a:rPr lang="es-PE" sz="2400" b="1" dirty="0" smtClean="0">
                <a:solidFill>
                  <a:schemeClr val="bg1"/>
                </a:solidFill>
                <a:latin typeface="Arial" pitchFamily="34" charset="0"/>
                <a:cs typeface="Arial" pitchFamily="34" charset="0"/>
              </a:rPr>
              <a:t>Exploratoria</a:t>
            </a:r>
            <a:r>
              <a:rPr lang="es-PE" sz="2400" b="1" dirty="0">
                <a:solidFill>
                  <a:schemeClr val="bg1"/>
                </a:solidFill>
                <a:latin typeface="Arial" pitchFamily="34" charset="0"/>
                <a:cs typeface="Arial" pitchFamily="34" charset="0"/>
              </a:rPr>
              <a:t>: </a:t>
            </a:r>
            <a:r>
              <a:rPr lang="es-PE" sz="2400" dirty="0">
                <a:solidFill>
                  <a:schemeClr val="bg1"/>
                </a:solidFill>
                <a:latin typeface="Arial" pitchFamily="34" charset="0"/>
                <a:cs typeface="Arial" pitchFamily="34" charset="0"/>
              </a:rPr>
              <a:t>es apropiada para las primeras etapas del proceso de toma de decisiones, ya sean una nueva campaña, una marca, un lugar para ubicar una nueva sucursal. Se diseña con el objeto de obtener información preliminar a la toma de decisiones y en materia de Marketing.</a:t>
            </a:r>
          </a:p>
          <a:p>
            <a:r>
              <a:rPr lang="es-PE" sz="2400" b="1" dirty="0">
                <a:solidFill>
                  <a:schemeClr val="bg1"/>
                </a:solidFill>
                <a:latin typeface="Arial" pitchFamily="34" charset="0"/>
                <a:cs typeface="Arial" pitchFamily="34" charset="0"/>
              </a:rPr>
              <a:t>Orientativa: </a:t>
            </a:r>
            <a:r>
              <a:rPr lang="es-PE" sz="2400" dirty="0">
                <a:solidFill>
                  <a:schemeClr val="bg1"/>
                </a:solidFill>
                <a:latin typeface="Arial" pitchFamily="34" charset="0"/>
                <a:cs typeface="Arial" pitchFamily="34" charset="0"/>
              </a:rPr>
              <a:t>enfocada a educar al investigador en un entorno no familiar para él, ya sea en término de necesidades, satisfacciones, situaciones y problemas de uso, vocabulario del consumidor, etc. </a:t>
            </a:r>
          </a:p>
          <a:p>
            <a:r>
              <a:rPr lang="es-PE" sz="2400" b="1" dirty="0">
                <a:solidFill>
                  <a:schemeClr val="bg1"/>
                </a:solidFill>
                <a:latin typeface="Arial" pitchFamily="34" charset="0"/>
                <a:cs typeface="Arial" pitchFamily="34" charset="0"/>
              </a:rPr>
              <a:t>Clínica: </a:t>
            </a:r>
            <a:r>
              <a:rPr lang="es-PE" sz="2400" dirty="0">
                <a:solidFill>
                  <a:schemeClr val="bg1"/>
                </a:solidFill>
                <a:latin typeface="Arial" pitchFamily="34" charset="0"/>
                <a:cs typeface="Arial" pitchFamily="34" charset="0"/>
              </a:rPr>
              <a:t>pretende alcanzar una visión más profunda desierto cliente.</a:t>
            </a:r>
          </a:p>
          <a:p>
            <a:pPr lvl="0"/>
            <a:endParaRPr lang="es-PE" dirty="0"/>
          </a:p>
          <a:p>
            <a:endParaRPr lang="es-PE" dirty="0"/>
          </a:p>
        </p:txBody>
      </p:sp>
    </p:spTree>
    <p:extLst>
      <p:ext uri="{BB962C8B-B14F-4D97-AF65-F5344CB8AC3E}">
        <p14:creationId xmlns:p14="http://schemas.microsoft.com/office/powerpoint/2010/main" val="3875630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620688"/>
            <a:ext cx="8424936" cy="5539978"/>
          </a:xfrm>
          <a:prstGeom prst="rect">
            <a:avLst/>
          </a:prstGeom>
          <a:noFill/>
        </p:spPr>
        <p:txBody>
          <a:bodyPr wrap="square" rtlCol="0">
            <a:spAutoFit/>
          </a:bodyPr>
          <a:lstStyle/>
          <a:p>
            <a:r>
              <a:rPr lang="es-PE" sz="2400" b="1" dirty="0" smtClean="0">
                <a:solidFill>
                  <a:schemeClr val="bg1"/>
                </a:solidFill>
                <a:latin typeface="Arial" pitchFamily="34" charset="0"/>
                <a:cs typeface="Arial" pitchFamily="34" charset="0"/>
              </a:rPr>
              <a:t>Investigación cuantitativa</a:t>
            </a:r>
            <a:endParaRPr lang="es-PE" sz="2400" dirty="0">
              <a:latin typeface="Arial" pitchFamily="34" charset="0"/>
              <a:cs typeface="Arial" pitchFamily="34" charset="0"/>
            </a:endParaRPr>
          </a:p>
          <a:p>
            <a:r>
              <a:rPr lang="es-PE" sz="2400" dirty="0" smtClean="0">
                <a:solidFill>
                  <a:schemeClr val="bg1"/>
                </a:solidFill>
                <a:latin typeface="Arial" pitchFamily="34" charset="0"/>
                <a:cs typeface="Arial" pitchFamily="34" charset="0"/>
              </a:rPr>
              <a:t>Referido </a:t>
            </a:r>
            <a:r>
              <a:rPr lang="es-PE" sz="2400" dirty="0">
                <a:solidFill>
                  <a:schemeClr val="bg1"/>
                </a:solidFill>
                <a:latin typeface="Arial" pitchFamily="34" charset="0"/>
                <a:cs typeface="Arial" pitchFamily="34" charset="0"/>
              </a:rPr>
              <a:t>estudio cuantitativo no es más que una visión estadística sobre datos numéricos y cuantificables. A través de estos datos, se logra conocer las tendencias un tema específico. </a:t>
            </a:r>
            <a:endParaRPr lang="es-PE" sz="2400" dirty="0" smtClean="0">
              <a:solidFill>
                <a:schemeClr val="bg1"/>
              </a:solidFill>
              <a:latin typeface="Arial" pitchFamily="34" charset="0"/>
              <a:cs typeface="Arial" pitchFamily="34" charset="0"/>
            </a:endParaRPr>
          </a:p>
          <a:p>
            <a:endParaRPr lang="es-PE" sz="2400" dirty="0" smtClean="0">
              <a:solidFill>
                <a:schemeClr val="bg1"/>
              </a:solidFill>
              <a:latin typeface="Arial" pitchFamily="34" charset="0"/>
              <a:cs typeface="Arial" pitchFamily="34" charset="0"/>
            </a:endParaRPr>
          </a:p>
          <a:p>
            <a:r>
              <a:rPr lang="es-PE" sz="2400" b="1" dirty="0">
                <a:solidFill>
                  <a:schemeClr val="bg1"/>
                </a:solidFill>
                <a:latin typeface="Arial" pitchFamily="34" charset="0"/>
                <a:cs typeface="Arial" pitchFamily="34" charset="0"/>
              </a:rPr>
              <a:t>I</a:t>
            </a:r>
            <a:r>
              <a:rPr lang="es-PE" sz="2400" b="1" dirty="0" smtClean="0">
                <a:solidFill>
                  <a:schemeClr val="bg1"/>
                </a:solidFill>
                <a:latin typeface="Arial" pitchFamily="34" charset="0"/>
                <a:cs typeface="Arial" pitchFamily="34" charset="0"/>
              </a:rPr>
              <a:t>nvestigación publicitaria</a:t>
            </a:r>
          </a:p>
          <a:p>
            <a:r>
              <a:rPr lang="es-PE" sz="2400" dirty="0" smtClean="0">
                <a:solidFill>
                  <a:schemeClr val="bg1"/>
                </a:solidFill>
                <a:latin typeface="Arial" pitchFamily="34" charset="0"/>
                <a:cs typeface="Arial" pitchFamily="34" charset="0"/>
              </a:rPr>
              <a:t>Es </a:t>
            </a:r>
            <a:r>
              <a:rPr lang="es-PE" sz="2400" dirty="0">
                <a:solidFill>
                  <a:schemeClr val="bg1"/>
                </a:solidFill>
                <a:latin typeface="Arial" pitchFamily="34" charset="0"/>
                <a:cs typeface="Arial" pitchFamily="34" charset="0"/>
              </a:rPr>
              <a:t>aquella investigación que se ocupa del estudio de los diferentes aspectos relacionados con el proceso de comunicación en la sociedad. Comprende 3 áreas de estudio:</a:t>
            </a:r>
          </a:p>
          <a:p>
            <a:pPr marL="457200" indent="-457200">
              <a:buFont typeface="+mj-lt"/>
              <a:buAutoNum type="arabicPeriod"/>
            </a:pPr>
            <a:r>
              <a:rPr lang="es-PE" sz="2400" dirty="0">
                <a:solidFill>
                  <a:schemeClr val="bg1"/>
                </a:solidFill>
                <a:latin typeface="Arial" pitchFamily="34" charset="0"/>
                <a:cs typeface="Arial" pitchFamily="34" charset="0"/>
              </a:rPr>
              <a:t>Investigación socioeconómica de la publicidad </a:t>
            </a:r>
          </a:p>
          <a:p>
            <a:pPr marL="457200" indent="-457200">
              <a:buFont typeface="+mj-lt"/>
              <a:buAutoNum type="arabicPeriod"/>
            </a:pPr>
            <a:r>
              <a:rPr lang="es-PE" sz="2400" dirty="0">
                <a:solidFill>
                  <a:schemeClr val="bg1"/>
                </a:solidFill>
                <a:latin typeface="Arial" pitchFamily="34" charset="0"/>
                <a:cs typeface="Arial" pitchFamily="34" charset="0"/>
              </a:rPr>
              <a:t>Investigación de medios</a:t>
            </a:r>
          </a:p>
          <a:p>
            <a:pPr marL="457200" indent="-457200">
              <a:buFont typeface="+mj-lt"/>
              <a:buAutoNum type="arabicPeriod"/>
            </a:pPr>
            <a:r>
              <a:rPr lang="es-PE" sz="2400" dirty="0">
                <a:solidFill>
                  <a:schemeClr val="bg1"/>
                </a:solidFill>
                <a:latin typeface="Arial" pitchFamily="34" charset="0"/>
                <a:cs typeface="Arial" pitchFamily="34" charset="0"/>
              </a:rPr>
              <a:t>Investigación de los mensajes publicitarios</a:t>
            </a:r>
          </a:p>
          <a:p>
            <a:endParaRPr lang="es-PE" dirty="0"/>
          </a:p>
        </p:txBody>
      </p:sp>
    </p:spTree>
    <p:extLst>
      <p:ext uri="{BB962C8B-B14F-4D97-AF65-F5344CB8AC3E}">
        <p14:creationId xmlns:p14="http://schemas.microsoft.com/office/powerpoint/2010/main" val="22243881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476672"/>
            <a:ext cx="7992888" cy="6924973"/>
          </a:xfrm>
          <a:prstGeom prst="rect">
            <a:avLst/>
          </a:prstGeom>
          <a:noFill/>
        </p:spPr>
        <p:txBody>
          <a:bodyPr wrap="square" rtlCol="0">
            <a:spAutoFit/>
          </a:bodyPr>
          <a:lstStyle/>
          <a:p>
            <a:r>
              <a:rPr lang="es-PE" sz="2400" b="1" dirty="0">
                <a:solidFill>
                  <a:schemeClr val="bg1"/>
                </a:solidFill>
                <a:latin typeface="Arial" pitchFamily="34" charset="0"/>
                <a:cs typeface="Arial" pitchFamily="34" charset="0"/>
              </a:rPr>
              <a:t>Tipos de investigación de </a:t>
            </a:r>
            <a:r>
              <a:rPr lang="es-PE" sz="2400" b="1" dirty="0" smtClean="0">
                <a:solidFill>
                  <a:schemeClr val="bg1"/>
                </a:solidFill>
                <a:latin typeface="Arial" pitchFamily="34" charset="0"/>
                <a:cs typeface="Arial" pitchFamily="34" charset="0"/>
              </a:rPr>
              <a:t>mercados:</a:t>
            </a:r>
          </a:p>
          <a:p>
            <a:r>
              <a:rPr lang="es-PE" sz="2400" dirty="0">
                <a:solidFill>
                  <a:schemeClr val="bg1"/>
                </a:solidFill>
                <a:latin typeface="Arial" pitchFamily="34" charset="0"/>
                <a:cs typeface="Arial" pitchFamily="34" charset="0"/>
              </a:rPr>
              <a:t>Según Kinnear - Taylor, la investigación de mercado puede ser de dos tipos:</a:t>
            </a:r>
          </a:p>
          <a:p>
            <a:r>
              <a:rPr lang="es-PE" sz="2400" dirty="0">
                <a:solidFill>
                  <a:schemeClr val="bg1"/>
                </a:solidFill>
                <a:latin typeface="Arial" pitchFamily="34" charset="0"/>
                <a:cs typeface="Arial" pitchFamily="34" charset="0"/>
              </a:rPr>
              <a:t>• </a:t>
            </a:r>
            <a:r>
              <a:rPr lang="es-PE" sz="2400" b="1" dirty="0">
                <a:solidFill>
                  <a:schemeClr val="bg1"/>
                </a:solidFill>
                <a:latin typeface="Arial" pitchFamily="34" charset="0"/>
                <a:cs typeface="Arial" pitchFamily="34" charset="0"/>
              </a:rPr>
              <a:t>Investigación Básica: </a:t>
            </a:r>
            <a:r>
              <a:rPr lang="es-PE" sz="2400" dirty="0">
                <a:solidFill>
                  <a:schemeClr val="bg1"/>
                </a:solidFill>
                <a:latin typeface="Arial" pitchFamily="34" charset="0"/>
                <a:cs typeface="Arial" pitchFamily="34" charset="0"/>
              </a:rPr>
              <a:t>(pura o fundamental), busca ampliar los límites del conocimiento con respecto a algunos aspectos del sistema de mercado.</a:t>
            </a:r>
          </a:p>
          <a:p>
            <a:r>
              <a:rPr lang="es-PE" sz="2400" dirty="0">
                <a:solidFill>
                  <a:schemeClr val="bg1"/>
                </a:solidFill>
                <a:latin typeface="Arial" pitchFamily="34" charset="0"/>
                <a:cs typeface="Arial" pitchFamily="34" charset="0"/>
              </a:rPr>
              <a:t>• </a:t>
            </a:r>
            <a:r>
              <a:rPr lang="es-PE" sz="2400" b="1" dirty="0">
                <a:solidFill>
                  <a:schemeClr val="bg1"/>
                </a:solidFill>
                <a:latin typeface="Arial" pitchFamily="34" charset="0"/>
                <a:cs typeface="Arial" pitchFamily="34" charset="0"/>
              </a:rPr>
              <a:t>Investigación Aplicada: </a:t>
            </a:r>
            <a:r>
              <a:rPr lang="es-PE" sz="2400" dirty="0">
                <a:solidFill>
                  <a:schemeClr val="bg1"/>
                </a:solidFill>
                <a:latin typeface="Arial" pitchFamily="34" charset="0"/>
                <a:cs typeface="Arial" pitchFamily="34" charset="0"/>
              </a:rPr>
              <a:t>se preocupan por apoyar a los gerentes para tomar mejores </a:t>
            </a:r>
            <a:r>
              <a:rPr lang="es-PE" sz="2400" dirty="0" smtClean="0">
                <a:solidFill>
                  <a:schemeClr val="bg1"/>
                </a:solidFill>
                <a:latin typeface="Arial" pitchFamily="34" charset="0"/>
                <a:cs typeface="Arial" pitchFamily="34" charset="0"/>
              </a:rPr>
              <a:t>decisiones.</a:t>
            </a:r>
          </a:p>
          <a:p>
            <a:endParaRPr lang="es-PE" sz="2400" dirty="0" smtClean="0">
              <a:solidFill>
                <a:schemeClr val="bg1"/>
              </a:solidFill>
              <a:latin typeface="Arial" pitchFamily="34" charset="0"/>
              <a:cs typeface="Arial" pitchFamily="34" charset="0"/>
            </a:endParaRPr>
          </a:p>
          <a:p>
            <a:r>
              <a:rPr lang="es-PE" sz="2400" b="1" dirty="0">
                <a:solidFill>
                  <a:schemeClr val="bg1"/>
                </a:solidFill>
                <a:latin typeface="Arial" pitchFamily="34" charset="0"/>
                <a:cs typeface="Arial" pitchFamily="34" charset="0"/>
              </a:rPr>
              <a:t>Para realizar la investigación de mercados se deben seguir los siguientes Pasos:</a:t>
            </a:r>
            <a:endParaRPr lang="es-PE" sz="2400" dirty="0">
              <a:solidFill>
                <a:schemeClr val="bg1"/>
              </a:solidFill>
              <a:latin typeface="Arial" pitchFamily="34" charset="0"/>
              <a:cs typeface="Arial" pitchFamily="34" charset="0"/>
            </a:endParaRPr>
          </a:p>
          <a:p>
            <a:pPr marL="342900" lvl="0" indent="-342900">
              <a:buFont typeface="Arial" pitchFamily="34" charset="0"/>
              <a:buChar char="•"/>
            </a:pPr>
            <a:r>
              <a:rPr lang="es-PE" sz="2400" dirty="0">
                <a:solidFill>
                  <a:schemeClr val="bg1"/>
                </a:solidFill>
                <a:latin typeface="Arial" pitchFamily="34" charset="0"/>
                <a:cs typeface="Arial" pitchFamily="34" charset="0"/>
              </a:rPr>
              <a:t>Definir claramente el problema de mercadeo</a:t>
            </a:r>
          </a:p>
          <a:p>
            <a:pPr marL="342900" indent="-342900">
              <a:buFont typeface="Arial" pitchFamily="34" charset="0"/>
              <a:buChar char="•"/>
            </a:pPr>
            <a:r>
              <a:rPr lang="es-PE" sz="2400" dirty="0">
                <a:solidFill>
                  <a:schemeClr val="bg1"/>
                </a:solidFill>
                <a:latin typeface="Arial" pitchFamily="34" charset="0"/>
                <a:cs typeface="Arial" pitchFamily="34" charset="0"/>
              </a:rPr>
              <a:t>Diseñar el modelo de investigación</a:t>
            </a:r>
          </a:p>
          <a:p>
            <a:pPr marL="342900" indent="-342900">
              <a:buFont typeface="Arial" pitchFamily="34" charset="0"/>
              <a:buChar char="•"/>
            </a:pPr>
            <a:r>
              <a:rPr lang="es-PE" sz="2400" dirty="0">
                <a:solidFill>
                  <a:schemeClr val="bg1"/>
                </a:solidFill>
                <a:latin typeface="Arial" pitchFamily="34" charset="0"/>
                <a:cs typeface="Arial" pitchFamily="34" charset="0"/>
              </a:rPr>
              <a:t>Seguimiento.</a:t>
            </a:r>
          </a:p>
          <a:p>
            <a:pPr marL="342900" indent="-342900">
              <a:buFont typeface="Arial" pitchFamily="34" charset="0"/>
              <a:buChar char="•"/>
            </a:pPr>
            <a:r>
              <a:rPr lang="es-PE" sz="2400" dirty="0">
                <a:solidFill>
                  <a:schemeClr val="bg1"/>
                </a:solidFill>
                <a:latin typeface="Arial" pitchFamily="34" charset="0"/>
                <a:cs typeface="Arial" pitchFamily="34" charset="0"/>
              </a:rPr>
              <a:t>Clasificación, análisis y evaluación de los datos</a:t>
            </a:r>
          </a:p>
          <a:p>
            <a:pPr marL="342900" indent="-342900">
              <a:buFont typeface="Arial" pitchFamily="34" charset="0"/>
              <a:buChar char="•"/>
            </a:pPr>
            <a:r>
              <a:rPr lang="es-PE" sz="2400" dirty="0">
                <a:solidFill>
                  <a:schemeClr val="bg1"/>
                </a:solidFill>
                <a:latin typeface="Arial" pitchFamily="34" charset="0"/>
                <a:cs typeface="Arial" pitchFamily="34" charset="0"/>
              </a:rPr>
              <a:t>Conclusión e informe final</a:t>
            </a:r>
          </a:p>
          <a:p>
            <a:pPr marL="342900" indent="-342900">
              <a:buFont typeface="Arial" pitchFamily="34" charset="0"/>
              <a:buChar char="•"/>
            </a:pPr>
            <a:r>
              <a:rPr lang="es-PE" sz="2400" dirty="0">
                <a:solidFill>
                  <a:schemeClr val="bg1"/>
                </a:solidFill>
                <a:latin typeface="Arial" pitchFamily="34" charset="0"/>
                <a:cs typeface="Arial" pitchFamily="34" charset="0"/>
              </a:rPr>
              <a:t>Recolección de los datos</a:t>
            </a:r>
          </a:p>
          <a:p>
            <a:endParaRPr lang="es-PE" dirty="0"/>
          </a:p>
          <a:p>
            <a:endParaRPr lang="es-PE" dirty="0"/>
          </a:p>
        </p:txBody>
      </p:sp>
    </p:spTree>
    <p:extLst>
      <p:ext uri="{BB962C8B-B14F-4D97-AF65-F5344CB8AC3E}">
        <p14:creationId xmlns:p14="http://schemas.microsoft.com/office/powerpoint/2010/main" val="1242562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548680"/>
            <a:ext cx="7848872" cy="5539978"/>
          </a:xfrm>
          <a:prstGeom prst="rect">
            <a:avLst/>
          </a:prstGeom>
          <a:noFill/>
        </p:spPr>
        <p:txBody>
          <a:bodyPr wrap="square" rtlCol="0">
            <a:spAutoFit/>
          </a:bodyPr>
          <a:lstStyle/>
          <a:p>
            <a:r>
              <a:rPr lang="es-PE" sz="2400" b="1" dirty="0">
                <a:solidFill>
                  <a:schemeClr val="bg1"/>
                </a:solidFill>
                <a:latin typeface="Arial" pitchFamily="34" charset="0"/>
                <a:cs typeface="Arial" pitchFamily="34" charset="0"/>
              </a:rPr>
              <a:t>Las principales Fuentes de Información que utiliza la investigación de mercados son</a:t>
            </a:r>
            <a:r>
              <a:rPr lang="es-PE" sz="2400" b="1" dirty="0" smtClean="0">
                <a:solidFill>
                  <a:schemeClr val="bg1"/>
                </a:solidFill>
                <a:latin typeface="Arial" pitchFamily="34" charset="0"/>
                <a:cs typeface="Arial" pitchFamily="34" charset="0"/>
              </a:rPr>
              <a:t>:</a:t>
            </a:r>
          </a:p>
          <a:p>
            <a:endParaRPr lang="es-PE" sz="2400" dirty="0">
              <a:solidFill>
                <a:schemeClr val="bg1"/>
              </a:solidFill>
              <a:latin typeface="Arial" pitchFamily="34" charset="0"/>
              <a:cs typeface="Arial" pitchFamily="34" charset="0"/>
            </a:endParaRPr>
          </a:p>
          <a:p>
            <a:pPr lvl="0"/>
            <a:r>
              <a:rPr lang="es-PE" sz="2400" b="1" dirty="0">
                <a:solidFill>
                  <a:schemeClr val="bg1"/>
                </a:solidFill>
                <a:latin typeface="Arial" pitchFamily="34" charset="0"/>
                <a:cs typeface="Arial" pitchFamily="34" charset="0"/>
              </a:rPr>
              <a:t>Interna. </a:t>
            </a:r>
            <a:r>
              <a:rPr lang="es-PE" sz="2400" dirty="0">
                <a:solidFill>
                  <a:schemeClr val="bg1"/>
                </a:solidFill>
                <a:latin typeface="Arial" pitchFamily="34" charset="0"/>
                <a:cs typeface="Arial" pitchFamily="34" charset="0"/>
              </a:rPr>
              <a:t>Se refiere a datos de la empresa, archivos, registros referentes a producción capacidad técnica, costos), ventas (registros, proyecciones</a:t>
            </a:r>
            <a:r>
              <a:rPr lang="es-PE" sz="2400" dirty="0" smtClean="0">
                <a:solidFill>
                  <a:schemeClr val="bg1"/>
                </a:solidFill>
                <a:latin typeface="Arial" pitchFamily="34" charset="0"/>
                <a:cs typeface="Arial" pitchFamily="34" charset="0"/>
              </a:rPr>
              <a:t>).</a:t>
            </a:r>
          </a:p>
          <a:p>
            <a:pPr lvl="0"/>
            <a:r>
              <a:rPr lang="es-PE" sz="2400" dirty="0" smtClean="0">
                <a:solidFill>
                  <a:schemeClr val="bg1"/>
                </a:solidFill>
                <a:latin typeface="Arial" pitchFamily="34" charset="0"/>
                <a:cs typeface="Arial" pitchFamily="34" charset="0"/>
              </a:rPr>
              <a:t> </a:t>
            </a:r>
            <a:endParaRPr lang="es-PE" sz="2400" dirty="0">
              <a:solidFill>
                <a:schemeClr val="bg1"/>
              </a:solidFill>
              <a:latin typeface="Arial" pitchFamily="34" charset="0"/>
              <a:cs typeface="Arial" pitchFamily="34" charset="0"/>
            </a:endParaRPr>
          </a:p>
          <a:p>
            <a:pPr lvl="0"/>
            <a:r>
              <a:rPr lang="es-PE" sz="2400" b="1" dirty="0">
                <a:solidFill>
                  <a:schemeClr val="bg1"/>
                </a:solidFill>
                <a:latin typeface="Arial" pitchFamily="34" charset="0"/>
                <a:cs typeface="Arial" pitchFamily="34" charset="0"/>
              </a:rPr>
              <a:t>Primaria. </a:t>
            </a:r>
            <a:r>
              <a:rPr lang="es-PE" sz="2400" dirty="0">
                <a:solidFill>
                  <a:schemeClr val="bg1"/>
                </a:solidFill>
                <a:latin typeface="Arial" pitchFamily="34" charset="0"/>
                <a:cs typeface="Arial" pitchFamily="34" charset="0"/>
              </a:rPr>
              <a:t>Datos relacionados con la empresa y el mercado (clientes, la competencia). </a:t>
            </a:r>
            <a:endParaRPr lang="es-PE" sz="2400" dirty="0" smtClean="0">
              <a:solidFill>
                <a:schemeClr val="bg1"/>
              </a:solidFill>
              <a:latin typeface="Arial" pitchFamily="34" charset="0"/>
              <a:cs typeface="Arial" pitchFamily="34" charset="0"/>
            </a:endParaRPr>
          </a:p>
          <a:p>
            <a:pPr lvl="0"/>
            <a:endParaRPr lang="es-PE" sz="2400" dirty="0">
              <a:solidFill>
                <a:schemeClr val="bg1"/>
              </a:solidFill>
              <a:latin typeface="Arial" pitchFamily="34" charset="0"/>
              <a:cs typeface="Arial" pitchFamily="34" charset="0"/>
            </a:endParaRPr>
          </a:p>
          <a:p>
            <a:pPr lvl="0"/>
            <a:r>
              <a:rPr lang="es-PE" sz="2400" b="1" dirty="0">
                <a:solidFill>
                  <a:schemeClr val="bg1"/>
                </a:solidFill>
                <a:latin typeface="Arial" pitchFamily="34" charset="0"/>
                <a:cs typeface="Arial" pitchFamily="34" charset="0"/>
              </a:rPr>
              <a:t>Secundarios. </a:t>
            </a:r>
            <a:r>
              <a:rPr lang="es-PE" sz="2400" dirty="0">
                <a:solidFill>
                  <a:schemeClr val="bg1"/>
                </a:solidFill>
                <a:latin typeface="Arial" pitchFamily="34" charset="0"/>
                <a:cs typeface="Arial" pitchFamily="34" charset="0"/>
              </a:rPr>
              <a:t>Es la información que proviene de instituciones públicas y privadas especializadas (mercadeo, asociaciones de productores, ministerios, plazas de mercadeo). </a:t>
            </a:r>
          </a:p>
          <a:p>
            <a:endParaRPr lang="es-PE" dirty="0"/>
          </a:p>
        </p:txBody>
      </p:sp>
    </p:spTree>
    <p:extLst>
      <p:ext uri="{BB962C8B-B14F-4D97-AF65-F5344CB8AC3E}">
        <p14:creationId xmlns:p14="http://schemas.microsoft.com/office/powerpoint/2010/main" val="3560494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692696"/>
            <a:ext cx="8136904" cy="5909310"/>
          </a:xfrm>
          <a:prstGeom prst="rect">
            <a:avLst/>
          </a:prstGeom>
          <a:noFill/>
        </p:spPr>
        <p:txBody>
          <a:bodyPr wrap="square" rtlCol="0">
            <a:spAutoFit/>
          </a:bodyPr>
          <a:lstStyle/>
          <a:p>
            <a:pPr lvl="0"/>
            <a:r>
              <a:rPr lang="es-PE" sz="2400" b="1" dirty="0" smtClean="0">
                <a:solidFill>
                  <a:schemeClr val="bg1"/>
                </a:solidFill>
                <a:latin typeface="Arial" pitchFamily="34" charset="0"/>
                <a:cs typeface="Arial" pitchFamily="34" charset="0"/>
              </a:rPr>
              <a:t>1.Diseño </a:t>
            </a:r>
            <a:r>
              <a:rPr lang="es-PE" sz="2400" b="1" dirty="0">
                <a:solidFill>
                  <a:schemeClr val="bg1"/>
                </a:solidFill>
                <a:latin typeface="Arial" pitchFamily="34" charset="0"/>
                <a:cs typeface="Arial" pitchFamily="34" charset="0"/>
              </a:rPr>
              <a:t>de la investigación de mercados</a:t>
            </a:r>
            <a:endParaRPr lang="es-PE" sz="24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Recoge </a:t>
            </a:r>
            <a:r>
              <a:rPr lang="es-PE" sz="2400" dirty="0" smtClean="0">
                <a:solidFill>
                  <a:schemeClr val="bg1"/>
                </a:solidFill>
                <a:latin typeface="Arial" pitchFamily="34" charset="0"/>
                <a:cs typeface="Arial" pitchFamily="34" charset="0"/>
              </a:rPr>
              <a:t>el plan </a:t>
            </a:r>
            <a:r>
              <a:rPr lang="es-PE" sz="2400" dirty="0">
                <a:solidFill>
                  <a:schemeClr val="bg1"/>
                </a:solidFill>
                <a:latin typeface="Arial" pitchFamily="34" charset="0"/>
                <a:cs typeface="Arial" pitchFamily="34" charset="0"/>
              </a:rPr>
              <a:t>básico que guía las fases de recolección y </a:t>
            </a:r>
            <a:r>
              <a:rPr lang="es-PE" sz="2400" dirty="0" smtClean="0">
                <a:solidFill>
                  <a:schemeClr val="bg1"/>
                </a:solidFill>
                <a:latin typeface="Arial" pitchFamily="34" charset="0"/>
                <a:cs typeface="Arial" pitchFamily="34" charset="0"/>
              </a:rPr>
              <a:t>análisis de  datos del proyecto de investigación. </a:t>
            </a:r>
            <a:r>
              <a:rPr lang="es-PE" sz="2400" dirty="0">
                <a:solidFill>
                  <a:schemeClr val="bg1"/>
                </a:solidFill>
                <a:latin typeface="Arial" pitchFamily="34" charset="0"/>
                <a:cs typeface="Arial" pitchFamily="34" charset="0"/>
              </a:rPr>
              <a:t>Esta es la </a:t>
            </a:r>
            <a:r>
              <a:rPr lang="es-PE" sz="2400" dirty="0" smtClean="0">
                <a:solidFill>
                  <a:schemeClr val="bg1"/>
                </a:solidFill>
                <a:latin typeface="Arial" pitchFamily="34" charset="0"/>
                <a:cs typeface="Arial" pitchFamily="34" charset="0"/>
              </a:rPr>
              <a:t>estructura que </a:t>
            </a:r>
            <a:r>
              <a:rPr lang="es-PE" sz="2400" dirty="0">
                <a:solidFill>
                  <a:schemeClr val="bg1"/>
                </a:solidFill>
                <a:latin typeface="Arial" pitchFamily="34" charset="0"/>
                <a:cs typeface="Arial" pitchFamily="34" charset="0"/>
              </a:rPr>
              <a:t>especifica el tipo de </a:t>
            </a:r>
            <a:r>
              <a:rPr lang="es-PE" sz="2400" dirty="0" smtClean="0">
                <a:solidFill>
                  <a:schemeClr val="bg1"/>
                </a:solidFill>
                <a:latin typeface="Arial" pitchFamily="34" charset="0"/>
                <a:cs typeface="Arial" pitchFamily="34" charset="0"/>
              </a:rPr>
              <a:t>información que </a:t>
            </a:r>
            <a:r>
              <a:rPr lang="es-PE" sz="2400" dirty="0">
                <a:solidFill>
                  <a:schemeClr val="bg1"/>
                </a:solidFill>
                <a:latin typeface="Arial" pitchFamily="34" charset="0"/>
                <a:cs typeface="Arial" pitchFamily="34" charset="0"/>
              </a:rPr>
              <a:t>se recolectará, </a:t>
            </a:r>
            <a:r>
              <a:rPr lang="es-PE" sz="2400" dirty="0" smtClean="0">
                <a:solidFill>
                  <a:schemeClr val="bg1"/>
                </a:solidFill>
                <a:latin typeface="Arial" pitchFamily="34" charset="0"/>
                <a:cs typeface="Arial" pitchFamily="34" charset="0"/>
              </a:rPr>
              <a:t>las fuentes de </a:t>
            </a:r>
            <a:r>
              <a:rPr lang="es-PE" sz="2400" dirty="0">
                <a:solidFill>
                  <a:schemeClr val="bg1"/>
                </a:solidFill>
                <a:latin typeface="Arial" pitchFamily="34" charset="0"/>
                <a:cs typeface="Arial" pitchFamily="34" charset="0"/>
              </a:rPr>
              <a:t>datos y el </a:t>
            </a:r>
            <a:r>
              <a:rPr lang="es-PE" sz="2400" dirty="0" smtClean="0">
                <a:solidFill>
                  <a:schemeClr val="bg1"/>
                </a:solidFill>
                <a:latin typeface="Arial" pitchFamily="34" charset="0"/>
                <a:cs typeface="Arial" pitchFamily="34" charset="0"/>
              </a:rPr>
              <a:t>procedimiento de recolección de datos.</a:t>
            </a:r>
          </a:p>
          <a:p>
            <a:r>
              <a:rPr lang="es-PE" sz="2400" b="1" dirty="0">
                <a:solidFill>
                  <a:schemeClr val="bg1"/>
                </a:solidFill>
                <a:latin typeface="Arial" pitchFamily="34" charset="0"/>
                <a:cs typeface="Arial" pitchFamily="34" charset="0"/>
              </a:rPr>
              <a:t>Investigación de datos secundarios</a:t>
            </a:r>
            <a:endParaRPr lang="es-PE" sz="24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Teniendo en cuenta el </a:t>
            </a:r>
            <a:r>
              <a:rPr lang="es-PE" sz="2400" dirty="0" smtClean="0">
                <a:solidFill>
                  <a:schemeClr val="bg1"/>
                </a:solidFill>
                <a:latin typeface="Arial" pitchFamily="34" charset="0"/>
                <a:cs typeface="Arial" pitchFamily="34" charset="0"/>
              </a:rPr>
              <a:t>objetivo principal </a:t>
            </a:r>
            <a:r>
              <a:rPr lang="es-PE" sz="2400" dirty="0">
                <a:solidFill>
                  <a:schemeClr val="bg1"/>
                </a:solidFill>
                <a:latin typeface="Arial" pitchFamily="34" charset="0"/>
                <a:cs typeface="Arial" pitchFamily="34" charset="0"/>
              </a:rPr>
              <a:t>de </a:t>
            </a:r>
            <a:r>
              <a:rPr lang="es-PE" sz="2400" dirty="0" smtClean="0">
                <a:solidFill>
                  <a:schemeClr val="bg1"/>
                </a:solidFill>
                <a:latin typeface="Arial" pitchFamily="34" charset="0"/>
                <a:cs typeface="Arial" pitchFamily="34" charset="0"/>
              </a:rPr>
              <a:t>la investigación que </a:t>
            </a:r>
            <a:r>
              <a:rPr lang="es-PE" sz="2400" dirty="0">
                <a:solidFill>
                  <a:schemeClr val="bg1"/>
                </a:solidFill>
                <a:latin typeface="Arial" pitchFamily="34" charset="0"/>
                <a:cs typeface="Arial" pitchFamily="34" charset="0"/>
              </a:rPr>
              <a:t>caracterizar el </a:t>
            </a:r>
            <a:r>
              <a:rPr lang="es-PE" sz="2400" dirty="0" smtClean="0">
                <a:solidFill>
                  <a:schemeClr val="bg1"/>
                </a:solidFill>
                <a:latin typeface="Arial" pitchFamily="34" charset="0"/>
                <a:cs typeface="Arial" pitchFamily="34" charset="0"/>
              </a:rPr>
              <a:t>mercado identificando </a:t>
            </a:r>
            <a:r>
              <a:rPr lang="es-PE" sz="2400" dirty="0">
                <a:solidFill>
                  <a:schemeClr val="bg1"/>
                </a:solidFill>
                <a:latin typeface="Arial" pitchFamily="34" charset="0"/>
                <a:cs typeface="Arial" pitchFamily="34" charset="0"/>
              </a:rPr>
              <a:t>los gustos y preferencias </a:t>
            </a:r>
            <a:endParaRPr lang="es-PE" sz="2400" dirty="0" smtClean="0">
              <a:solidFill>
                <a:schemeClr val="bg1"/>
              </a:solidFill>
              <a:latin typeface="Arial" pitchFamily="34" charset="0"/>
              <a:cs typeface="Arial" pitchFamily="34" charset="0"/>
            </a:endParaRPr>
          </a:p>
          <a:p>
            <a:r>
              <a:rPr lang="es-PE" sz="2400" b="1" dirty="0">
                <a:solidFill>
                  <a:schemeClr val="bg1"/>
                </a:solidFill>
                <a:latin typeface="Arial" pitchFamily="34" charset="0"/>
                <a:cs typeface="Arial" pitchFamily="34" charset="0"/>
              </a:rPr>
              <a:t>Investigación de datos cualitativos</a:t>
            </a:r>
            <a:endParaRPr lang="es-PE" sz="2400" dirty="0">
              <a:solidFill>
                <a:schemeClr val="bg1"/>
              </a:solidFill>
              <a:latin typeface="Arial" pitchFamily="34" charset="0"/>
              <a:cs typeface="Arial" pitchFamily="34" charset="0"/>
            </a:endParaRPr>
          </a:p>
          <a:p>
            <a:r>
              <a:rPr lang="es-PE" sz="2400" dirty="0">
                <a:solidFill>
                  <a:schemeClr val="bg1"/>
                </a:solidFill>
                <a:latin typeface="Arial" pitchFamily="34" charset="0"/>
                <a:cs typeface="Arial" pitchFamily="34" charset="0"/>
              </a:rPr>
              <a:t>Es una </a:t>
            </a:r>
            <a:r>
              <a:rPr lang="es-PE" sz="2400" dirty="0" smtClean="0">
                <a:solidFill>
                  <a:schemeClr val="bg1"/>
                </a:solidFill>
                <a:latin typeface="Arial" pitchFamily="34" charset="0"/>
                <a:cs typeface="Arial" pitchFamily="34" charset="0"/>
              </a:rPr>
              <a:t>metodología que </a:t>
            </a:r>
            <a:r>
              <a:rPr lang="es-PE" sz="2400" dirty="0">
                <a:solidFill>
                  <a:schemeClr val="bg1"/>
                </a:solidFill>
                <a:latin typeface="Arial" pitchFamily="34" charset="0"/>
                <a:cs typeface="Arial" pitchFamily="34" charset="0"/>
              </a:rPr>
              <a:t>se desarrolla en </a:t>
            </a:r>
            <a:r>
              <a:rPr lang="es-PE" sz="2400" dirty="0" smtClean="0">
                <a:solidFill>
                  <a:schemeClr val="bg1"/>
                </a:solidFill>
                <a:latin typeface="Arial" pitchFamily="34" charset="0"/>
                <a:cs typeface="Arial" pitchFamily="34" charset="0"/>
              </a:rPr>
              <a:t>grupos pequeños </a:t>
            </a:r>
            <a:r>
              <a:rPr lang="es-PE" sz="2400" dirty="0">
                <a:solidFill>
                  <a:schemeClr val="bg1"/>
                </a:solidFill>
                <a:latin typeface="Arial" pitchFamily="34" charset="0"/>
                <a:cs typeface="Arial" pitchFamily="34" charset="0"/>
              </a:rPr>
              <a:t>de personas y permite ver a los encuestados y escucharlos hablar, mostrando un panorama y una comprensión del </a:t>
            </a:r>
            <a:r>
              <a:rPr lang="es-PE" sz="2400" dirty="0" smtClean="0">
                <a:solidFill>
                  <a:schemeClr val="bg1"/>
                </a:solidFill>
                <a:latin typeface="Arial" pitchFamily="34" charset="0"/>
                <a:cs typeface="Arial" pitchFamily="34" charset="0"/>
              </a:rPr>
              <a:t>problema</a:t>
            </a:r>
          </a:p>
          <a:p>
            <a:endParaRPr lang="es-PE" dirty="0">
              <a:solidFill>
                <a:schemeClr val="bg1"/>
              </a:solidFill>
            </a:endParaRPr>
          </a:p>
        </p:txBody>
      </p:sp>
    </p:spTree>
    <p:extLst>
      <p:ext uri="{BB962C8B-B14F-4D97-AF65-F5344CB8AC3E}">
        <p14:creationId xmlns:p14="http://schemas.microsoft.com/office/powerpoint/2010/main" val="3372474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7992888" cy="5786199"/>
          </a:xfrm>
          <a:prstGeom prst="rect">
            <a:avLst/>
          </a:prstGeom>
          <a:noFill/>
        </p:spPr>
        <p:txBody>
          <a:bodyPr wrap="square" rtlCol="0">
            <a:spAutoFit/>
          </a:bodyPr>
          <a:lstStyle/>
          <a:p>
            <a:r>
              <a:rPr lang="es-PE" sz="3200" b="1" dirty="0" smtClean="0">
                <a:solidFill>
                  <a:schemeClr val="bg1"/>
                </a:solidFill>
                <a:latin typeface="Arial" pitchFamily="34" charset="0"/>
                <a:cs typeface="Arial" pitchFamily="34" charset="0"/>
              </a:rPr>
              <a:t>Diseño </a:t>
            </a:r>
            <a:r>
              <a:rPr lang="es-PE" sz="3200" b="1" dirty="0">
                <a:solidFill>
                  <a:schemeClr val="bg1"/>
                </a:solidFill>
                <a:latin typeface="Arial" pitchFamily="34" charset="0"/>
                <a:cs typeface="Arial" pitchFamily="34" charset="0"/>
              </a:rPr>
              <a:t>instrumento de recolección de </a:t>
            </a:r>
            <a:r>
              <a:rPr lang="es-PE" sz="3200" b="1" dirty="0" smtClean="0">
                <a:solidFill>
                  <a:schemeClr val="bg1"/>
                </a:solidFill>
                <a:latin typeface="Arial" pitchFamily="34" charset="0"/>
                <a:cs typeface="Arial" pitchFamily="34" charset="0"/>
              </a:rPr>
              <a:t>datos:</a:t>
            </a:r>
            <a:endParaRPr lang="es-PE" sz="3200" dirty="0">
              <a:solidFill>
                <a:schemeClr val="bg1"/>
              </a:solidFill>
              <a:latin typeface="Arial" pitchFamily="34" charset="0"/>
              <a:cs typeface="Arial" pitchFamily="34" charset="0"/>
            </a:endParaRPr>
          </a:p>
          <a:p>
            <a:r>
              <a:rPr lang="es-PE" sz="3200" dirty="0">
                <a:solidFill>
                  <a:schemeClr val="bg1"/>
                </a:solidFill>
                <a:latin typeface="Arial" pitchFamily="34" charset="0"/>
                <a:cs typeface="Arial" pitchFamily="34" charset="0"/>
              </a:rPr>
              <a:t>El instrumento para la recolección de datos a usar es un </a:t>
            </a:r>
            <a:r>
              <a:rPr lang="es-PE" sz="3200" dirty="0" smtClean="0">
                <a:solidFill>
                  <a:schemeClr val="bg1"/>
                </a:solidFill>
                <a:latin typeface="Arial" pitchFamily="34" charset="0"/>
                <a:cs typeface="Arial" pitchFamily="34" charset="0"/>
              </a:rPr>
              <a:t>cuestionario, </a:t>
            </a:r>
            <a:r>
              <a:rPr lang="es-PE" sz="3200" dirty="0">
                <a:solidFill>
                  <a:schemeClr val="bg1"/>
                </a:solidFill>
                <a:latin typeface="Arial" pitchFamily="34" charset="0"/>
                <a:cs typeface="Arial" pitchFamily="34" charset="0"/>
              </a:rPr>
              <a:t>el cual abarcará una serie de preguntas que estarán asociadas con el objetivo de la investigación. Las preguntas estarán diseñadas de una manera adecuada, en donde las personas que lo usen tengan la facilidad y la habilidad para responder con </a:t>
            </a:r>
            <a:r>
              <a:rPr lang="es-PE" sz="3200" dirty="0" smtClean="0">
                <a:solidFill>
                  <a:schemeClr val="bg1"/>
                </a:solidFill>
                <a:latin typeface="Arial" pitchFamily="34" charset="0"/>
                <a:cs typeface="Arial" pitchFamily="34" charset="0"/>
              </a:rPr>
              <a:t>exactitud</a:t>
            </a:r>
          </a:p>
          <a:p>
            <a:endParaRPr lang="es-PE" sz="2000" dirty="0"/>
          </a:p>
        </p:txBody>
      </p:sp>
    </p:spTree>
    <p:extLst>
      <p:ext uri="{BB962C8B-B14F-4D97-AF65-F5344CB8AC3E}">
        <p14:creationId xmlns:p14="http://schemas.microsoft.com/office/powerpoint/2010/main" val="2973823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282</TotalTime>
  <Words>3014</Words>
  <Application>Microsoft Office PowerPoint</Application>
  <PresentationFormat>Presentación en pantalla (4:3)</PresentationFormat>
  <Paragraphs>254</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Vértice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Lino</dc:creator>
  <cp:lastModifiedBy>user</cp:lastModifiedBy>
  <cp:revision>24</cp:revision>
  <dcterms:created xsi:type="dcterms:W3CDTF">2012-10-01T02:42:16Z</dcterms:created>
  <dcterms:modified xsi:type="dcterms:W3CDTF">2012-10-02T15:13:14Z</dcterms:modified>
</cp:coreProperties>
</file>