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5"/>
  </p:handoutMasterIdLst>
  <p:sldIdLst>
    <p:sldId id="271" r:id="rId2"/>
    <p:sldId id="263" r:id="rId3"/>
    <p:sldId id="264" r:id="rId4"/>
    <p:sldId id="265" r:id="rId5"/>
    <p:sldId id="256" r:id="rId6"/>
    <p:sldId id="257" r:id="rId7"/>
    <p:sldId id="258" r:id="rId8"/>
    <p:sldId id="259" r:id="rId9"/>
    <p:sldId id="273" r:id="rId10"/>
    <p:sldId id="260" r:id="rId11"/>
    <p:sldId id="261" r:id="rId12"/>
    <p:sldId id="262" r:id="rId13"/>
    <p:sldId id="266" r:id="rId14"/>
    <p:sldId id="267" r:id="rId15"/>
    <p:sldId id="268" r:id="rId16"/>
    <p:sldId id="269"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313863"/>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29CE"/>
    <a:srgbClr val="0C04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71594" cy="46514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861" y="0"/>
            <a:ext cx="2971594" cy="465140"/>
          </a:xfrm>
          <a:prstGeom prst="rect">
            <a:avLst/>
          </a:prstGeom>
        </p:spPr>
        <p:txBody>
          <a:bodyPr vert="horz" lIns="91440" tIns="45720" rIns="91440" bIns="45720" rtlCol="0"/>
          <a:lstStyle>
            <a:lvl1pPr algn="r">
              <a:defRPr sz="1200"/>
            </a:lvl1pPr>
          </a:lstStyle>
          <a:p>
            <a:fld id="{AECFDEC2-A0C5-445F-9257-904CCC10F9F8}" type="datetimeFigureOut">
              <a:rPr lang="es-ES" smtClean="0"/>
              <a:pPr/>
              <a:t>16/10/2012</a:t>
            </a:fld>
            <a:endParaRPr lang="es-ES"/>
          </a:p>
        </p:txBody>
      </p:sp>
      <p:sp>
        <p:nvSpPr>
          <p:cNvPr id="4" name="3 Marcador de pie de página"/>
          <p:cNvSpPr>
            <a:spLocks noGrp="1"/>
          </p:cNvSpPr>
          <p:nvPr>
            <p:ph type="ftr" sz="quarter" idx="2"/>
          </p:nvPr>
        </p:nvSpPr>
        <p:spPr>
          <a:xfrm>
            <a:off x="1" y="8847141"/>
            <a:ext cx="2971594" cy="46514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861" y="8847141"/>
            <a:ext cx="2971594" cy="465140"/>
          </a:xfrm>
          <a:prstGeom prst="rect">
            <a:avLst/>
          </a:prstGeom>
        </p:spPr>
        <p:txBody>
          <a:bodyPr vert="horz" lIns="91440" tIns="45720" rIns="91440" bIns="45720" rtlCol="0" anchor="b"/>
          <a:lstStyle>
            <a:lvl1pPr algn="r">
              <a:defRPr sz="1200"/>
            </a:lvl1pPr>
          </a:lstStyle>
          <a:p>
            <a:fld id="{86105607-663E-4B1A-8F8F-B5464483D8C7}" type="slidenum">
              <a:rPr lang="es-ES" smtClean="0"/>
              <a:pPr/>
              <a:t>‹Nº›</a:t>
            </a:fld>
            <a:endParaRPr lang="es-ES"/>
          </a:p>
        </p:txBody>
      </p:sp>
    </p:spTree>
    <p:extLst>
      <p:ext uri="{BB962C8B-B14F-4D97-AF65-F5344CB8AC3E}">
        <p14:creationId xmlns:p14="http://schemas.microsoft.com/office/powerpoint/2010/main" val="3328393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pPr>
              <a:defRPr/>
            </a:pPr>
            <a:fld id="{6B71C02D-6AB2-41F7-A3A9-5A5CD6F4662C}" type="datetimeFigureOut">
              <a:rPr lang="es-ES" smtClean="0"/>
              <a:pPr>
                <a:defRPr/>
              </a:pPr>
              <a:t>16/10/2012</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CCFF5280-EAB2-41E1-89BF-00904CD0EB83}" type="slidenum">
              <a:rPr lang="es-ES" smtClean="0"/>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pPr>
              <a:defRPr/>
            </a:pPr>
            <a:fld id="{19E05275-06AC-4470-8581-39E58B08FC1D}" type="datetimeFigureOut">
              <a:rPr lang="es-ES" smtClean="0"/>
              <a:pPr>
                <a:defRPr/>
              </a:pPr>
              <a:t>16/10/2012</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B93536A3-DB67-4A07-A007-BB9107ED0242}" type="slidenum">
              <a:rPr lang="es-ES" smtClean="0"/>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pPr>
              <a:defRPr/>
            </a:pPr>
            <a:fld id="{738EA253-DD2A-414E-B4D0-431AC89098A0}" type="datetimeFigureOut">
              <a:rPr lang="es-ES" smtClean="0"/>
              <a:pPr>
                <a:defRPr/>
              </a:pPr>
              <a:t>16/10/2012</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E46043CD-44BD-4702-9884-17950274B84C}" type="slidenum">
              <a:rPr lang="es-ES" smtClean="0"/>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pPr>
              <a:defRPr/>
            </a:pPr>
            <a:fld id="{F449A4F4-E1BF-41D6-8A11-521B7459DBEB}" type="datetimeFigureOut">
              <a:rPr lang="es-ES" smtClean="0"/>
              <a:pPr>
                <a:defRPr/>
              </a:pPr>
              <a:t>16/10/2012</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149ECDF2-673C-45D9-B532-31A0664DA5C3}" type="slidenum">
              <a:rPr lang="es-ES" smtClean="0"/>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31CB00C7-6BFF-4E8B-BFDC-675C3EE4452D}" type="datetimeFigureOut">
              <a:rPr lang="es-ES" smtClean="0"/>
              <a:pPr>
                <a:defRPr/>
              </a:pPr>
              <a:t>16/10/2012</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9FB21E28-2F2D-45B3-AE04-001BFC7CAAB2}" type="slidenum">
              <a:rPr lang="es-ES" smtClean="0"/>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pPr>
              <a:defRPr/>
            </a:pPr>
            <a:fld id="{4763D3CD-8143-49A0-849B-09B5BC5EB773}" type="datetimeFigureOut">
              <a:rPr lang="es-ES" smtClean="0"/>
              <a:pPr>
                <a:defRPr/>
              </a:pPr>
              <a:t>16/10/2012</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BFD396AA-2025-4146-8F81-9A9DE800A85A}" type="slidenum">
              <a:rPr lang="es-ES" smtClean="0"/>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pPr>
              <a:defRPr/>
            </a:pPr>
            <a:fld id="{3A4A0E7A-05E0-4914-A9D1-F91AB6FE5E56}" type="datetimeFigureOut">
              <a:rPr lang="es-ES" smtClean="0"/>
              <a:pPr>
                <a:defRPr/>
              </a:pPr>
              <a:t>16/10/2012</a:t>
            </a:fld>
            <a:endParaRPr lang="es-ES"/>
          </a:p>
        </p:txBody>
      </p:sp>
      <p:sp>
        <p:nvSpPr>
          <p:cNvPr id="8" name="7 Marcador de pie de página"/>
          <p:cNvSpPr>
            <a:spLocks noGrp="1"/>
          </p:cNvSpPr>
          <p:nvPr>
            <p:ph type="ftr" sz="quarter" idx="11"/>
          </p:nvPr>
        </p:nvSpPr>
        <p:spPr/>
        <p:txBody>
          <a:bodyPr/>
          <a:lstStyle/>
          <a:p>
            <a:pPr>
              <a:defRPr/>
            </a:pPr>
            <a:endParaRPr lang="es-ES"/>
          </a:p>
        </p:txBody>
      </p:sp>
      <p:sp>
        <p:nvSpPr>
          <p:cNvPr id="9" name="8 Marcador de número de diapositiva"/>
          <p:cNvSpPr>
            <a:spLocks noGrp="1"/>
          </p:cNvSpPr>
          <p:nvPr>
            <p:ph type="sldNum" sz="quarter" idx="12"/>
          </p:nvPr>
        </p:nvSpPr>
        <p:spPr/>
        <p:txBody>
          <a:bodyPr/>
          <a:lstStyle/>
          <a:p>
            <a:pPr>
              <a:defRPr/>
            </a:pPr>
            <a:fld id="{90623F93-188D-409F-953E-D7E65B52FF37}" type="slidenum">
              <a:rPr lang="es-ES" smtClean="0"/>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pPr>
              <a:defRPr/>
            </a:pPr>
            <a:fld id="{3BDB5017-1B2C-4474-A686-A4F747984F17}" type="datetimeFigureOut">
              <a:rPr lang="es-ES" smtClean="0"/>
              <a:pPr>
                <a:defRPr/>
              </a:pPr>
              <a:t>16/10/2012</a:t>
            </a:fld>
            <a:endParaRPr lang="es-ES"/>
          </a:p>
        </p:txBody>
      </p:sp>
      <p:sp>
        <p:nvSpPr>
          <p:cNvPr id="4" name="3 Marcador de pie de página"/>
          <p:cNvSpPr>
            <a:spLocks noGrp="1"/>
          </p:cNvSpPr>
          <p:nvPr>
            <p:ph type="ftr" sz="quarter" idx="11"/>
          </p:nvPr>
        </p:nvSpPr>
        <p:spPr/>
        <p:txBody>
          <a:bodyPr/>
          <a:lstStyle/>
          <a:p>
            <a:pPr>
              <a:defRPr/>
            </a:pPr>
            <a:endParaRPr lang="es-ES"/>
          </a:p>
        </p:txBody>
      </p:sp>
      <p:sp>
        <p:nvSpPr>
          <p:cNvPr id="5" name="4 Marcador de número de diapositiva"/>
          <p:cNvSpPr>
            <a:spLocks noGrp="1"/>
          </p:cNvSpPr>
          <p:nvPr>
            <p:ph type="sldNum" sz="quarter" idx="12"/>
          </p:nvPr>
        </p:nvSpPr>
        <p:spPr/>
        <p:txBody>
          <a:bodyPr/>
          <a:lstStyle/>
          <a:p>
            <a:pPr>
              <a:defRPr/>
            </a:pPr>
            <a:fld id="{2B503BDC-0AC1-4F50-A182-077E1C50DE02}" type="slidenum">
              <a:rPr lang="es-ES" smtClean="0"/>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FCB817C6-D094-4307-9BF4-015BA75E2F11}" type="datetimeFigureOut">
              <a:rPr lang="es-ES" smtClean="0"/>
              <a:pPr>
                <a:defRPr/>
              </a:pPr>
              <a:t>16/10/2012</a:t>
            </a:fld>
            <a:endParaRPr lang="es-ES"/>
          </a:p>
        </p:txBody>
      </p:sp>
      <p:sp>
        <p:nvSpPr>
          <p:cNvPr id="3" name="2 Marcador de pie de página"/>
          <p:cNvSpPr>
            <a:spLocks noGrp="1"/>
          </p:cNvSpPr>
          <p:nvPr>
            <p:ph type="ftr" sz="quarter" idx="11"/>
          </p:nvPr>
        </p:nvSpPr>
        <p:spPr/>
        <p:txBody>
          <a:bodyPr/>
          <a:lstStyle/>
          <a:p>
            <a:pPr>
              <a:defRPr/>
            </a:pPr>
            <a:endParaRPr lang="es-ES"/>
          </a:p>
        </p:txBody>
      </p:sp>
      <p:sp>
        <p:nvSpPr>
          <p:cNvPr id="4" name="3 Marcador de número de diapositiva"/>
          <p:cNvSpPr>
            <a:spLocks noGrp="1"/>
          </p:cNvSpPr>
          <p:nvPr>
            <p:ph type="sldNum" sz="quarter" idx="12"/>
          </p:nvPr>
        </p:nvSpPr>
        <p:spPr/>
        <p:txBody>
          <a:bodyPr/>
          <a:lstStyle/>
          <a:p>
            <a:pPr>
              <a:defRPr/>
            </a:pPr>
            <a:fld id="{3A786653-6123-4491-9037-6458F67208C3}" type="slidenum">
              <a:rPr lang="es-ES" smtClean="0"/>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A6F680FE-B624-4B2B-B4CF-2C36434F8CB2}" type="datetimeFigureOut">
              <a:rPr lang="es-ES" smtClean="0"/>
              <a:pPr>
                <a:defRPr/>
              </a:pPr>
              <a:t>16/10/2012</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18B62BA6-EA2E-44B9-B667-505FF43758A8}" type="slidenum">
              <a:rPr lang="es-ES" smtClean="0"/>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4DDAD364-D197-4A39-9E64-6EAE0A58F629}" type="datetimeFigureOut">
              <a:rPr lang="es-ES" smtClean="0"/>
              <a:pPr>
                <a:defRPr/>
              </a:pPr>
              <a:t>16/10/2012</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1D25B6FC-F47B-4533-9AA6-1B7A47CAF07D}" type="slidenum">
              <a:rPr lang="es-ES" smtClean="0"/>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EB52073-AA0E-47C8-A963-83A290B2D5E7}" type="datetimeFigureOut">
              <a:rPr lang="es-ES" smtClean="0"/>
              <a:pPr>
                <a:defRPr/>
              </a:pPr>
              <a:t>16/10/2012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9D2FC1E-2345-4057-A9C8-4ED33E2417EE}" type="slidenum">
              <a:rPr lang="es-ES" smtClean="0"/>
              <a:pPr>
                <a:defRPr/>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go2.wordpress.com/?id=725X1342&amp;site=elpostulante.wordpress.com&amp;url=http://www.uap.edu.pe/tacna/&amp;sref=http://elpostulante.wordpress.com/2009/07/17/examen-universidad-alas-peruanas-tacna/"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onografias.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UAP completo-Fin">
            <a:hlinkClick r:id="rId2"/>
          </p:cNvPr>
          <p:cNvPicPr/>
          <p:nvPr/>
        </p:nvPicPr>
        <p:blipFill>
          <a:blip r:embed="rId3"/>
          <a:srcRect/>
          <a:stretch>
            <a:fillRect/>
          </a:stretch>
        </p:blipFill>
        <p:spPr bwMode="auto">
          <a:xfrm>
            <a:off x="251520" y="-3123"/>
            <a:ext cx="8424936" cy="1847947"/>
          </a:xfrm>
          <a:prstGeom prst="rect">
            <a:avLst/>
          </a:prstGeom>
          <a:noFill/>
          <a:ln w="9525">
            <a:noFill/>
            <a:miter lim="800000"/>
            <a:headEnd/>
            <a:tailEnd/>
          </a:ln>
        </p:spPr>
      </p:pic>
      <p:sp>
        <p:nvSpPr>
          <p:cNvPr id="2" name="1 Rectángulo"/>
          <p:cNvSpPr/>
          <p:nvPr/>
        </p:nvSpPr>
        <p:spPr>
          <a:xfrm>
            <a:off x="395536" y="5445224"/>
            <a:ext cx="4572000" cy="1077218"/>
          </a:xfrm>
          <a:prstGeom prst="rect">
            <a:avLst/>
          </a:prstGeom>
        </p:spPr>
        <p:txBody>
          <a:bodyPr>
            <a:spAutoFit/>
          </a:bodyPr>
          <a:lstStyle/>
          <a:p>
            <a:r>
              <a:rPr lang="es-PE" sz="1600" u="sng" dirty="0"/>
              <a:t>GRUPO 10</a:t>
            </a:r>
          </a:p>
          <a:p>
            <a:pPr marL="285750" lvl="0" indent="-285750">
              <a:buFont typeface="Arial" pitchFamily="34" charset="0"/>
              <a:buChar char="•"/>
            </a:pPr>
            <a:r>
              <a:rPr lang="es-PE" sz="1600" dirty="0"/>
              <a:t>CARRANZA BARBOZA DILMER</a:t>
            </a:r>
          </a:p>
          <a:p>
            <a:pPr marL="285750" lvl="0" indent="-285750">
              <a:buFont typeface="Arial" pitchFamily="34" charset="0"/>
              <a:buChar char="•"/>
            </a:pPr>
            <a:r>
              <a:rPr lang="es-PE" sz="1600" dirty="0"/>
              <a:t>CORONEL ZARATE KELY KATERINY</a:t>
            </a:r>
          </a:p>
          <a:p>
            <a:pPr marL="285750" lvl="0" indent="-285750">
              <a:buFont typeface="Arial" pitchFamily="34" charset="0"/>
              <a:buChar char="•"/>
            </a:pPr>
            <a:r>
              <a:rPr lang="es-PE" sz="1600" dirty="0"/>
              <a:t>NUÑEZ GUEVARA ANACELY.</a:t>
            </a:r>
          </a:p>
        </p:txBody>
      </p:sp>
      <p:sp>
        <p:nvSpPr>
          <p:cNvPr id="7" name="6 Rectángulo redondeado"/>
          <p:cNvSpPr/>
          <p:nvPr/>
        </p:nvSpPr>
        <p:spPr>
          <a:xfrm>
            <a:off x="1475656" y="2294194"/>
            <a:ext cx="5976664" cy="2988332"/>
          </a:xfrm>
          <a:prstGeom prst="roundRect">
            <a:avLst/>
          </a:prstGeom>
          <a:ln w="76200"/>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s-ES" sz="5400" dirty="0" smtClean="0">
                <a:solidFill>
                  <a:srgbClr val="0829CE"/>
                </a:solidFill>
                <a:effectLst>
                  <a:glow rad="228600">
                    <a:schemeClr val="accent3">
                      <a:satMod val="175000"/>
                      <a:alpha val="40000"/>
                    </a:schemeClr>
                  </a:glow>
                </a:effectLst>
              </a:rPr>
              <a:t>MODELOS  </a:t>
            </a:r>
          </a:p>
          <a:p>
            <a:pPr algn="ctr"/>
            <a:r>
              <a:rPr lang="es-ES" sz="5400" dirty="0" smtClean="0">
                <a:solidFill>
                  <a:srgbClr val="0829CE"/>
                </a:solidFill>
                <a:effectLst>
                  <a:glow rad="228600">
                    <a:schemeClr val="accent3">
                      <a:satMod val="175000"/>
                      <a:alpha val="40000"/>
                    </a:schemeClr>
                  </a:glow>
                </a:effectLst>
              </a:rPr>
              <a:t>DE ANALISIS DEL CONSUMIDOR</a:t>
            </a:r>
            <a:endParaRPr lang="es-ES" sz="5400" dirty="0">
              <a:solidFill>
                <a:srgbClr val="0829CE"/>
              </a:solidFill>
              <a:effectLst>
                <a:glow rad="228600">
                  <a:schemeClr val="accent3">
                    <a:satMod val="175000"/>
                    <a:alpha val="40000"/>
                  </a:schemeClr>
                </a:glo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850" y="2428868"/>
            <a:ext cx="8286808" cy="1764253"/>
          </a:xfrm>
          <a:scene3d>
            <a:camera prst="perspectiveHeroicExtremeLeftFacing"/>
            <a:lightRig rig="threePt" dir="t"/>
          </a:scene3d>
        </p:spPr>
        <p:style>
          <a:lnRef idx="1">
            <a:schemeClr val="accent3"/>
          </a:lnRef>
          <a:fillRef idx="2">
            <a:schemeClr val="accent3"/>
          </a:fillRef>
          <a:effectRef idx="1">
            <a:schemeClr val="accent3"/>
          </a:effectRef>
          <a:fontRef idx="minor">
            <a:schemeClr val="dk1"/>
          </a:fontRef>
        </p:style>
        <p:txBody>
          <a:bodyPr rtlCol="0">
            <a:noAutofit/>
          </a:bodyPr>
          <a:lstStyle/>
          <a:p>
            <a:pPr fontAlgn="auto">
              <a:spcAft>
                <a:spcPts val="0"/>
              </a:spcAft>
              <a:defRPr/>
            </a:pPr>
            <a:r>
              <a:rPr lang="es-ES" sz="3600" b="1" dirty="0" smtClean="0">
                <a:latin typeface="Arial" pitchFamily="34" charset="0"/>
                <a:cs typeface="Arial" pitchFamily="34" charset="0"/>
              </a:rPr>
              <a:t/>
            </a:r>
            <a:br>
              <a:rPr lang="es-ES" sz="3600" b="1" dirty="0" smtClean="0">
                <a:latin typeface="Arial" pitchFamily="34" charset="0"/>
                <a:cs typeface="Arial" pitchFamily="34" charset="0"/>
              </a:rPr>
            </a:br>
            <a:r>
              <a:rPr lang="es-ES" sz="3600" b="1" dirty="0" smtClean="0">
                <a:solidFill>
                  <a:srgbClr val="0C0470"/>
                </a:solidFill>
                <a:effectLst>
                  <a:outerShdw blurRad="38100" dist="38100" dir="2700000" algn="tl">
                    <a:srgbClr val="000000">
                      <a:alpha val="43137"/>
                    </a:srgbClr>
                  </a:outerShdw>
                </a:effectLst>
                <a:latin typeface="Arial" pitchFamily="34" charset="0"/>
                <a:cs typeface="Arial" pitchFamily="34" charset="0"/>
              </a:rPr>
              <a:t>EL MODELO DE BLACKWELL  KOLLAT, ENGEL</a:t>
            </a:r>
            <a:r>
              <a:rPr lang="es-ES" sz="3600" b="1" dirty="0" smtClean="0">
                <a:effectLst>
                  <a:outerShdw blurRad="38100" dist="38100" dir="2700000" algn="tl">
                    <a:srgbClr val="000000">
                      <a:alpha val="43137"/>
                    </a:srgbClr>
                  </a:outerShdw>
                </a:effectLst>
                <a:latin typeface="Arial" pitchFamily="34" charset="0"/>
                <a:cs typeface="Arial" pitchFamily="34" charset="0"/>
              </a:rPr>
              <a:t/>
            </a:r>
            <a:br>
              <a:rPr lang="es-ES" sz="3600" b="1" dirty="0" smtClean="0">
                <a:effectLst>
                  <a:outerShdw blurRad="38100" dist="38100" dir="2700000" algn="tl">
                    <a:srgbClr val="000000">
                      <a:alpha val="43137"/>
                    </a:srgbClr>
                  </a:outerShdw>
                </a:effectLst>
                <a:latin typeface="Arial" pitchFamily="34" charset="0"/>
                <a:cs typeface="Arial" pitchFamily="34" charset="0"/>
              </a:rPr>
            </a:br>
            <a:endParaRPr lang="es-ES" sz="3600" b="1" dirty="0" smtClean="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Marcador de contenido"/>
          <p:cNvSpPr>
            <a:spLocks noGrp="1"/>
          </p:cNvSpPr>
          <p:nvPr>
            <p:ph idx="1"/>
          </p:nvPr>
        </p:nvSpPr>
        <p:spPr>
          <a:xfrm>
            <a:off x="457200" y="714375"/>
            <a:ext cx="8229600" cy="5411788"/>
          </a:xfrm>
        </p:spPr>
        <p:txBody>
          <a:bodyPr/>
          <a:lstStyle/>
          <a:p>
            <a:pPr algn="just">
              <a:buNone/>
            </a:pPr>
            <a:r>
              <a:rPr lang="es-ES" dirty="0" smtClean="0"/>
              <a:t>		</a:t>
            </a:r>
            <a:r>
              <a:rPr lang="es-ES" b="1" dirty="0" smtClean="0">
                <a:effectLst>
                  <a:outerShdw blurRad="38100" dist="38100" dir="2700000" algn="tl">
                    <a:srgbClr val="000000">
                      <a:alpha val="43137"/>
                    </a:srgbClr>
                  </a:outerShdw>
                </a:effectLst>
                <a:latin typeface="Arial" pitchFamily="34" charset="0"/>
                <a:cs typeface="Arial" pitchFamily="34" charset="0"/>
              </a:rPr>
              <a:t> blackwell  Kollat, Engel </a:t>
            </a:r>
            <a:r>
              <a:rPr lang="es-ES" dirty="0" smtClean="0">
                <a:latin typeface="Arial" pitchFamily="34" charset="0"/>
                <a:cs typeface="Arial" pitchFamily="34" charset="0"/>
              </a:rPr>
              <a:t>formularòn un modelo de comportamiento del consumidor con </a:t>
            </a:r>
            <a:r>
              <a:rPr lang="es-ES" b="1" dirty="0" smtClean="0">
                <a:latin typeface="Arial" pitchFamily="34" charset="0"/>
                <a:cs typeface="Arial" pitchFamily="34" charset="0"/>
              </a:rPr>
              <a:t>la intención de analizar el proceso de compra</a:t>
            </a:r>
            <a:r>
              <a:rPr lang="es-ES" dirty="0" smtClean="0">
                <a:latin typeface="Arial" pitchFamily="34" charset="0"/>
                <a:cs typeface="Arial" pitchFamily="34" charset="0"/>
              </a:rPr>
              <a:t>.</a:t>
            </a:r>
          </a:p>
          <a:p>
            <a:pPr algn="just">
              <a:buFont typeface="Arial" charset="0"/>
              <a:buNone/>
            </a:pPr>
            <a:r>
              <a:rPr lang="es-ES" dirty="0" smtClean="0">
                <a:latin typeface="Arial" pitchFamily="34" charset="0"/>
                <a:cs typeface="Arial" pitchFamily="34" charset="0"/>
              </a:rPr>
              <a:t> 		Dicho modelo serviría, teóricamente, para comprender mejor y optimizar el proceso de comunicación desde la empresa hasta los consumidores. </a:t>
            </a: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85875" y="274638"/>
            <a:ext cx="7072313" cy="1143000"/>
          </a:xfrm>
        </p:spPr>
        <p:style>
          <a:lnRef idx="1">
            <a:schemeClr val="accent3"/>
          </a:lnRef>
          <a:fillRef idx="2">
            <a:schemeClr val="accent3"/>
          </a:fillRef>
          <a:effectRef idx="1">
            <a:schemeClr val="accent3"/>
          </a:effectRef>
          <a:fontRef idx="minor">
            <a:schemeClr val="dk1"/>
          </a:fontRef>
        </p:style>
        <p:txBody>
          <a:bodyPr rtlCol="0">
            <a:normAutofit/>
          </a:bodyPr>
          <a:lstStyle/>
          <a:p>
            <a:pPr fontAlgn="auto">
              <a:spcAft>
                <a:spcPts val="0"/>
              </a:spcAft>
              <a:defRPr/>
            </a:pPr>
            <a:r>
              <a:rPr lang="es-ES" sz="4000" b="1" dirty="0" smtClean="0">
                <a:solidFill>
                  <a:srgbClr val="0C0470"/>
                </a:solidFill>
                <a:effectLst>
                  <a:outerShdw blurRad="38100" dist="38100" dir="2700000" algn="tl">
                    <a:srgbClr val="000000">
                      <a:alpha val="43137"/>
                    </a:srgbClr>
                  </a:outerShdw>
                </a:effectLst>
                <a:latin typeface="Arial" pitchFamily="34" charset="0"/>
                <a:cs typeface="Arial" pitchFamily="34" charset="0"/>
              </a:rPr>
              <a:t>Factores Condicionantes</a:t>
            </a:r>
          </a:p>
        </p:txBody>
      </p:sp>
      <p:sp>
        <p:nvSpPr>
          <p:cNvPr id="8195" name="2 Marcador de contenido"/>
          <p:cNvSpPr>
            <a:spLocks noGrp="1"/>
          </p:cNvSpPr>
          <p:nvPr>
            <p:ph idx="1"/>
          </p:nvPr>
        </p:nvSpPr>
        <p:spPr>
          <a:xfrm>
            <a:off x="500063" y="1571625"/>
            <a:ext cx="8229600" cy="4768850"/>
          </a:xfrm>
        </p:spPr>
        <p:txBody>
          <a:bodyPr>
            <a:normAutofit lnSpcReduction="10000"/>
          </a:bodyPr>
          <a:lstStyle/>
          <a:p>
            <a:pPr lvl="1" algn="just">
              <a:buFont typeface="Arial" charset="0"/>
              <a:buNone/>
            </a:pPr>
            <a:r>
              <a:rPr lang="es-ES" dirty="0" smtClean="0">
                <a:latin typeface="Arial" charset="0"/>
                <a:cs typeface="Arial" charset="0"/>
              </a:rPr>
              <a:t>			</a:t>
            </a:r>
            <a:r>
              <a:rPr lang="es-ES" sz="3600" dirty="0" smtClean="0">
                <a:latin typeface="Arial" charset="0"/>
                <a:cs typeface="Arial" charset="0"/>
              </a:rPr>
              <a:t>Estímulos creados por la empresa comunicante y percibidos por los sujetos.</a:t>
            </a:r>
          </a:p>
          <a:p>
            <a:pPr lvl="1" algn="just">
              <a:buFont typeface="Arial" charset="0"/>
              <a:buNone/>
            </a:pPr>
            <a:endParaRPr lang="es-ES" sz="3600" dirty="0" smtClean="0">
              <a:latin typeface="Arial" charset="0"/>
              <a:cs typeface="Arial" charset="0"/>
            </a:endParaRPr>
          </a:p>
          <a:p>
            <a:pPr lvl="1" algn="just">
              <a:buFont typeface="Arial" charset="0"/>
              <a:buNone/>
            </a:pPr>
            <a:r>
              <a:rPr lang="es-ES" sz="3600" dirty="0" smtClean="0">
                <a:latin typeface="Arial" charset="0"/>
                <a:cs typeface="Arial" charset="0"/>
              </a:rPr>
              <a:t>			La percepción de los estímulos tiene distintos niveles:</a:t>
            </a:r>
          </a:p>
          <a:p>
            <a:pPr lvl="1" algn="just">
              <a:buFont typeface="Arial" charset="0"/>
              <a:buNone/>
            </a:pPr>
            <a:r>
              <a:rPr lang="es-ES" sz="3600" dirty="0" smtClean="0">
                <a:latin typeface="Arial" charset="0"/>
                <a:cs typeface="Arial" charset="0"/>
              </a:rPr>
              <a:t>	 </a:t>
            </a:r>
            <a:r>
              <a:rPr lang="es-ES" sz="3600" b="1" dirty="0" smtClean="0">
                <a:latin typeface="Arial" charset="0"/>
                <a:cs typeface="Arial" charset="0"/>
              </a:rPr>
              <a:t>recepción, atención, comprensión y jerarquización.</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00034" y="285728"/>
            <a:ext cx="8501122" cy="928694"/>
          </a:xfrm>
          <a:prstGeom prst="roundRect">
            <a:avLst/>
          </a:prstGeom>
          <a:ln w="76200"/>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s-ES" sz="3200" b="1" dirty="0" smtClean="0">
                <a:effectLst>
                  <a:glow rad="228600">
                    <a:schemeClr val="accent3">
                      <a:satMod val="175000"/>
                      <a:alpha val="40000"/>
                    </a:schemeClr>
                  </a:glow>
                </a:effectLst>
              </a:rPr>
              <a:t>MODELO DE DECISION DE PROCESO DE COMPRA</a:t>
            </a:r>
            <a:endParaRPr lang="es-ES" sz="3200" b="1" dirty="0">
              <a:effectLst>
                <a:glow rad="228600">
                  <a:schemeClr val="accent3">
                    <a:satMod val="175000"/>
                    <a:alpha val="40000"/>
                  </a:schemeClr>
                </a:glow>
              </a:effectLst>
            </a:endParaRPr>
          </a:p>
        </p:txBody>
      </p:sp>
      <p:sp>
        <p:nvSpPr>
          <p:cNvPr id="5" name="4 Rectángulo redondeado"/>
          <p:cNvSpPr/>
          <p:nvPr/>
        </p:nvSpPr>
        <p:spPr>
          <a:xfrm>
            <a:off x="857224" y="1643050"/>
            <a:ext cx="7715304" cy="4643470"/>
          </a:xfrm>
          <a:prstGeom prst="roundRect">
            <a:avLst/>
          </a:prstGeom>
          <a:ln w="76200"/>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0" anchor="ctr"/>
          <a:lstStyle/>
          <a:p>
            <a:pPr algn="just"/>
            <a:r>
              <a:rPr lang="es-ES" sz="2400" b="1" dirty="0" smtClean="0">
                <a:latin typeface="Arial" pitchFamily="34" charset="0"/>
                <a:cs typeface="Arial" pitchFamily="34" charset="0"/>
              </a:rPr>
              <a:t>El CDP  descompone los procesos de decisión del consumidor, desde sus actitudes, los precios competitivos, desde los mensajes publicitarios hasta las tácticas del vendedor, y desde las emociones del consumidor hasta las características del producto.</a:t>
            </a:r>
          </a:p>
          <a:p>
            <a:pPr algn="just"/>
            <a:r>
              <a:rPr lang="es-ES" sz="2400" b="1" dirty="0" smtClean="0">
                <a:latin typeface="Arial" pitchFamily="34" charset="0"/>
                <a:cs typeface="Arial" pitchFamily="34" charset="0"/>
              </a:rPr>
              <a:t>Además este modelo utiliza diferentes datos de decisiones para medir el impacto de determinado elemento  en la decisión final dela compra. </a:t>
            </a:r>
          </a:p>
          <a:p>
            <a:pPr algn="just"/>
            <a:r>
              <a:rPr lang="es-ES" sz="2400" b="1" dirty="0" smtClean="0">
                <a:latin typeface="Arial" pitchFamily="34" charset="0"/>
                <a:cs typeface="Arial" pitchFamily="34" charset="0"/>
              </a:rPr>
              <a:t> </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48861" y="332656"/>
            <a:ext cx="8786874" cy="6143668"/>
          </a:xfrm>
          <a:prstGeom prst="roundRect">
            <a:avLst/>
          </a:prstGeom>
          <a:ln w="76200"/>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0" anchor="ctr"/>
          <a:lstStyle/>
          <a:p>
            <a:pPr algn="just"/>
            <a:r>
              <a:rPr lang="es-ES" sz="2600" dirty="0" smtClean="0"/>
              <a:t>Al aplicar el análisis cuantitativo a los procesos de decisión de los consumidores, el CDP  aporta, a través de 5 fases integradas, cientos de detalles que explican por que compran o por que no lo hacen.</a:t>
            </a:r>
          </a:p>
          <a:p>
            <a:pPr algn="just"/>
            <a:endParaRPr lang="es-ES" sz="2600" dirty="0" smtClean="0"/>
          </a:p>
          <a:p>
            <a:pPr algn="just"/>
            <a:r>
              <a:rPr lang="es-ES" sz="2600" dirty="0" smtClean="0">
                <a:effectLst>
                  <a:glow rad="228600">
                    <a:schemeClr val="accent3">
                      <a:satMod val="175000"/>
                      <a:alpha val="40000"/>
                    </a:schemeClr>
                  </a:glow>
                </a:effectLst>
              </a:rPr>
              <a:t>1º</a:t>
            </a:r>
            <a:r>
              <a:rPr lang="es-ES" sz="2600" dirty="0" smtClean="0"/>
              <a:t> Identificar los elementos que inciden en la decisión “objetivo”</a:t>
            </a:r>
          </a:p>
          <a:p>
            <a:pPr algn="just"/>
            <a:r>
              <a:rPr lang="es-ES" sz="2600" dirty="0" smtClean="0">
                <a:effectLst>
                  <a:glow rad="228600">
                    <a:schemeClr val="accent3">
                      <a:satMod val="175000"/>
                      <a:alpha val="40000"/>
                    </a:schemeClr>
                  </a:glow>
                </a:effectLst>
              </a:rPr>
              <a:t>2º</a:t>
            </a:r>
            <a:r>
              <a:rPr lang="es-ES" sz="2600" dirty="0" smtClean="0"/>
              <a:t> Crear mapas individuales del proceso de decisión del consumidor y organizar los elementos en etapas</a:t>
            </a:r>
          </a:p>
          <a:p>
            <a:pPr algn="just"/>
            <a:r>
              <a:rPr lang="es-ES" sz="2600" dirty="0" smtClean="0">
                <a:effectLst>
                  <a:glow rad="228600">
                    <a:schemeClr val="accent3">
                      <a:satMod val="175000"/>
                      <a:alpha val="40000"/>
                    </a:schemeClr>
                  </a:glow>
                </a:effectLst>
              </a:rPr>
              <a:t>3º</a:t>
            </a:r>
            <a:r>
              <a:rPr lang="es-ES" sz="2600" dirty="0" smtClean="0"/>
              <a:t> Convalidar y crear una visión representativa del mercado</a:t>
            </a:r>
          </a:p>
          <a:p>
            <a:pPr algn="just"/>
            <a:r>
              <a:rPr lang="es-ES" sz="2600" dirty="0" smtClean="0">
                <a:effectLst>
                  <a:glow rad="228600">
                    <a:schemeClr val="accent3">
                      <a:satMod val="175000"/>
                      <a:alpha val="40000"/>
                    </a:schemeClr>
                  </a:glow>
                </a:effectLst>
              </a:rPr>
              <a:t>4º</a:t>
            </a:r>
            <a:r>
              <a:rPr lang="es-ES" sz="2600" dirty="0" smtClean="0"/>
              <a:t> Desarrollar un modelo cuantitativo para priorizar el impacto de los cientos de elementos del “por qué”.</a:t>
            </a:r>
          </a:p>
          <a:p>
            <a:pPr algn="just"/>
            <a:r>
              <a:rPr lang="es-ES" sz="2600" dirty="0" smtClean="0">
                <a:effectLst>
                  <a:glow rad="228600">
                    <a:schemeClr val="accent3">
                      <a:satMod val="175000"/>
                      <a:alpha val="40000"/>
                    </a:schemeClr>
                  </a:glow>
                </a:effectLst>
              </a:rPr>
              <a:t>5º</a:t>
            </a:r>
            <a:r>
              <a:rPr lang="es-ES" sz="2600" dirty="0" smtClean="0"/>
              <a:t> Aprovechar la información del CDP para impulsar oportunidades de ingresos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85720" y="642942"/>
            <a:ext cx="8572560" cy="5643578"/>
          </a:xfrm>
          <a:prstGeom prst="roundRect">
            <a:avLst/>
          </a:prstGeom>
          <a:ln w="76200"/>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0" anchor="ctr"/>
          <a:lstStyle/>
          <a:p>
            <a:r>
              <a:rPr lang="es-ES" sz="2400" dirty="0" smtClean="0"/>
              <a:t>El proceso de compra se resume en etapas. Las más comunes son:</a:t>
            </a:r>
          </a:p>
          <a:p>
            <a:endParaRPr lang="es-ES" sz="2400" dirty="0" smtClean="0"/>
          </a:p>
          <a:p>
            <a:pPr>
              <a:buFont typeface="Wingdings" pitchFamily="2" charset="2"/>
              <a:buChar char="v"/>
            </a:pPr>
            <a:r>
              <a:rPr lang="es-ES" sz="2400" dirty="0" smtClean="0">
                <a:effectLst>
                  <a:glow rad="228600">
                    <a:schemeClr val="accent3">
                      <a:satMod val="175000"/>
                      <a:alpha val="40000"/>
                    </a:schemeClr>
                  </a:glow>
                </a:effectLst>
              </a:rPr>
              <a:t> </a:t>
            </a:r>
            <a:r>
              <a:rPr lang="es-ES" sz="2400" b="1" dirty="0" smtClean="0">
                <a:effectLst>
                  <a:glow rad="228600">
                    <a:schemeClr val="accent3">
                      <a:satMod val="175000"/>
                      <a:alpha val="40000"/>
                    </a:schemeClr>
                  </a:glow>
                </a:effectLst>
              </a:rPr>
              <a:t>Incubación:</a:t>
            </a:r>
          </a:p>
          <a:p>
            <a:r>
              <a:rPr lang="es-ES" sz="2400" dirty="0" smtClean="0"/>
              <a:t>Los consumidores han identificado una necesidad y están buscando opciones para satisfacerla; pero, por diversas razones, demoran la decisión. En las compras complejas, esta etapa puede durar varios años.</a:t>
            </a:r>
          </a:p>
          <a:p>
            <a:endParaRPr lang="es-ES" sz="2400" dirty="0" smtClean="0"/>
          </a:p>
          <a:p>
            <a:pPr>
              <a:buFont typeface="Wingdings" pitchFamily="2" charset="2"/>
              <a:buChar char="v"/>
            </a:pPr>
            <a:r>
              <a:rPr lang="es-ES" sz="2400" dirty="0" smtClean="0"/>
              <a:t> </a:t>
            </a:r>
            <a:r>
              <a:rPr lang="es-ES" sz="2400" b="1" dirty="0" smtClean="0">
                <a:effectLst>
                  <a:glow rad="228600">
                    <a:schemeClr val="accent3">
                      <a:satMod val="175000"/>
                      <a:alpha val="40000"/>
                    </a:schemeClr>
                  </a:glow>
                </a:effectLst>
              </a:rPr>
              <a:t>Recorrida y compra:</a:t>
            </a:r>
          </a:p>
          <a:p>
            <a:r>
              <a:rPr lang="es-ES" sz="2400" dirty="0" smtClean="0"/>
              <a:t>Los consumidores visitan tiendas con la intención de elegir y comprar un producto. Resuelven la disyuntiva valor-precio, y compran a las empresas que han influido positivamente durante la incubación.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42976" y="571480"/>
            <a:ext cx="7215238" cy="4643470"/>
          </a:xfrm>
          <a:prstGeom prst="rect">
            <a:avLst/>
          </a:prstGeom>
          <a:ln w="76200"/>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0" anchor="ctr"/>
          <a:lstStyle/>
          <a:p>
            <a:pPr algn="just">
              <a:buFont typeface="Wingdings" pitchFamily="2" charset="2"/>
              <a:buChar char="v"/>
            </a:pPr>
            <a:r>
              <a:rPr lang="es-ES" sz="2400" dirty="0" smtClean="0"/>
              <a:t> </a:t>
            </a:r>
            <a:r>
              <a:rPr lang="es-ES" sz="2400" b="1" dirty="0" smtClean="0">
                <a:effectLst>
                  <a:glow rad="228600">
                    <a:schemeClr val="accent3">
                      <a:satMod val="175000"/>
                      <a:alpha val="40000"/>
                    </a:schemeClr>
                  </a:glow>
                </a:effectLst>
              </a:rPr>
              <a:t>Expectativas post-compra:</a:t>
            </a:r>
          </a:p>
          <a:p>
            <a:pPr algn="just"/>
            <a:endParaRPr lang="es-ES" sz="2400" b="1" dirty="0" smtClean="0"/>
          </a:p>
          <a:p>
            <a:pPr algn="just"/>
            <a:r>
              <a:rPr lang="es-ES" sz="2400" b="1" dirty="0" smtClean="0"/>
              <a:t> </a:t>
            </a:r>
            <a:r>
              <a:rPr lang="es-ES" sz="2400" dirty="0" smtClean="0"/>
              <a:t>Incluso antes de tomar la decisión final, los consumidores suelen evaluar cuestiones tales como el rendimiento del producto, y los servicios de instalación, reparación o garantía. La compañía que no posicione adecuadamente su capacidad para brindar esos servicios podría perder ventas.</a:t>
            </a:r>
            <a:endParaRPr lang="es-E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7984" y="188640"/>
            <a:ext cx="8674496" cy="507831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s-PE" dirty="0" smtClean="0"/>
              <a:t>	Elementos de Análisis del consumidor.</a:t>
            </a:r>
          </a:p>
          <a:p>
            <a:endParaRPr lang="es-PE" dirty="0"/>
          </a:p>
          <a:p>
            <a:endParaRPr lang="es-PE" dirty="0" smtClean="0"/>
          </a:p>
          <a:p>
            <a:r>
              <a:rPr lang="es-PE" dirty="0" smtClean="0"/>
              <a:t>		      Las </a:t>
            </a:r>
            <a:r>
              <a:rPr lang="es-PE" dirty="0"/>
              <a:t>clase </a:t>
            </a:r>
            <a:r>
              <a:rPr lang="es-PE" dirty="0" smtClean="0"/>
              <a:t>sociales</a:t>
            </a:r>
          </a:p>
          <a:p>
            <a:endParaRPr lang="es-PE" dirty="0" smtClean="0"/>
          </a:p>
          <a:p>
            <a:r>
              <a:rPr lang="es-PE" dirty="0" smtClean="0"/>
              <a:t> </a:t>
            </a:r>
            <a:r>
              <a:rPr lang="es-PE" dirty="0"/>
              <a:t>son Multidimensionales puesto que se fundan en numerosos componentes: no son equivalentes al ingreso; o a algún otro criterio aislado ni estén determinadas en consecuencia por alguno de ellos. El ingreso suele ser un indicador engañoso de la posición en la clase social.</a:t>
            </a:r>
          </a:p>
          <a:p>
            <a:r>
              <a:rPr lang="es-PE" dirty="0"/>
              <a:t>La ocupación ofrece generalmente una buena indicación de la clase social, al igual que la vivienda</a:t>
            </a:r>
            <a:r>
              <a:rPr lang="es-PE" dirty="0" smtClean="0"/>
              <a:t>.</a:t>
            </a:r>
          </a:p>
          <a:p>
            <a:endParaRPr lang="es-PE" dirty="0"/>
          </a:p>
          <a:p>
            <a:r>
              <a:rPr lang="es-PE" dirty="0"/>
              <a:t>La estructura de clases sociales puede cubrir un rango que va de dos a nueve clases. Una clasificación usada frecuentemente las divide en cinco grupos: alta, media alta, media, media baja, baja. Los perfiles de cada una de estas clases indican que las diferencias socioeconómicas se reflejan en diferencias de actitudes, en actividades de tiempo libre y en hábitos de consumo.</a:t>
            </a:r>
          </a:p>
          <a:p>
            <a:endParaRPr lang="es-PE" dirty="0"/>
          </a:p>
        </p:txBody>
      </p:sp>
    </p:spTree>
    <p:extLst>
      <p:ext uri="{BB962C8B-B14F-4D97-AF65-F5344CB8AC3E}">
        <p14:creationId xmlns:p14="http://schemas.microsoft.com/office/powerpoint/2010/main" val="1590394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19672" y="980728"/>
            <a:ext cx="6624736" cy="486287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s-PE" dirty="0" smtClean="0"/>
              <a:t>		 </a:t>
            </a:r>
            <a:r>
              <a:rPr lang="es-PE" sz="2800" dirty="0" smtClean="0"/>
              <a:t>Personalidad</a:t>
            </a:r>
          </a:p>
          <a:p>
            <a:endParaRPr lang="es-PE" dirty="0" smtClean="0"/>
          </a:p>
          <a:p>
            <a:pPr algn="just"/>
            <a:r>
              <a:rPr lang="es-PE" dirty="0" smtClean="0"/>
              <a:t> </a:t>
            </a:r>
            <a:r>
              <a:rPr lang="es-PE" sz="2400" dirty="0"/>
              <a:t>la personalidad se define como el patrón de rasgos de un individuo que dependen de las respuestas conductuales. Estas se han empleado para estudiar el comportamiento del consumidor y explicar la totalidad organizada de su conducta. Sabemos que la personalidad de una persona se refleja a menudo en la ropa que usa, la marca y el tipo de automóvil que conduce, los restaurantes donde come, etc. pero no podemos cuantificar los rasgos individuales de cada individuo.</a:t>
            </a:r>
            <a:endParaRPr lang="es-PE" sz="2400" dirty="0">
              <a:effectLst/>
            </a:endParaRPr>
          </a:p>
        </p:txBody>
      </p:sp>
    </p:spTree>
    <p:extLst>
      <p:ext uri="{BB962C8B-B14F-4D97-AF65-F5344CB8AC3E}">
        <p14:creationId xmlns:p14="http://schemas.microsoft.com/office/powerpoint/2010/main" val="1109068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59632" y="548680"/>
            <a:ext cx="6264696" cy="477053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s-PE" dirty="0" smtClean="0"/>
              <a:t>	</a:t>
            </a:r>
            <a:r>
              <a:rPr lang="es-PE" sz="2800" dirty="0" smtClean="0"/>
              <a:t>	Motivación</a:t>
            </a:r>
          </a:p>
          <a:p>
            <a:endParaRPr lang="es-PE" dirty="0"/>
          </a:p>
          <a:p>
            <a:endParaRPr lang="es-PE" dirty="0" smtClean="0"/>
          </a:p>
          <a:p>
            <a:pPr algn="just"/>
            <a:r>
              <a:rPr lang="es-PE" sz="2400" dirty="0" smtClean="0"/>
              <a:t>para </a:t>
            </a:r>
            <a:r>
              <a:rPr lang="es-PE" sz="2400" dirty="0"/>
              <a:t>entender por que los consumidores observan determinada conducta, es preciso preguntar primero que es lo que impulsa a una persona a obrar. Toda conducta se inicia con la motivación, el motivo (o impulso) es una necesidad es una necesidad estimulada que el sujeto trata de satisfacer. Uno o más motivos en el interior de una persona desencadenan a la conducta hacia una meta que supuestamente procurará satisfacción.</a:t>
            </a:r>
            <a:endParaRPr lang="es-PE" sz="2400" dirty="0">
              <a:effectLst/>
            </a:endParaRPr>
          </a:p>
        </p:txBody>
      </p:sp>
    </p:spTree>
    <p:extLst>
      <p:ext uri="{BB962C8B-B14F-4D97-AF65-F5344CB8AC3E}">
        <p14:creationId xmlns:p14="http://schemas.microsoft.com/office/powerpoint/2010/main" val="2870907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1619672" y="214290"/>
            <a:ext cx="5400600" cy="982462"/>
          </a:xfrm>
          <a:prstGeom prst="roundRect">
            <a:avLst/>
          </a:prstGeom>
          <a:ln w="57150"/>
          <a:effectLst>
            <a:glow rad="139700">
              <a:schemeClr val="accent6">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3600" b="1" cap="all" dirty="0" smtClean="0">
                <a:ln w="0"/>
                <a:solidFill>
                  <a:srgbClr val="C00000"/>
                </a:solidFill>
                <a:effectLst>
                  <a:reflection blurRad="12700" stA="50000" endPos="50000" dist="5000" dir="5400000" sy="-100000" rotWithShape="0"/>
                </a:effectLst>
                <a:latin typeface="David" pitchFamily="34" charset="-79"/>
                <a:cs typeface="David" pitchFamily="34" charset="-79"/>
              </a:rPr>
              <a:t>MODELO SHIFFMAN</a:t>
            </a:r>
            <a:endParaRPr lang="es-ES" sz="3600" b="1" cap="all" dirty="0">
              <a:ln w="0"/>
              <a:solidFill>
                <a:srgbClr val="C00000"/>
              </a:solidFill>
              <a:effectLst>
                <a:reflection blurRad="12700" stA="50000" endPos="50000" dist="5000" dir="5400000" sy="-100000" rotWithShape="0"/>
              </a:effectLst>
              <a:latin typeface="David" pitchFamily="34" charset="-79"/>
              <a:cs typeface="David" pitchFamily="34" charset="-79"/>
            </a:endParaRPr>
          </a:p>
        </p:txBody>
      </p:sp>
      <p:sp>
        <p:nvSpPr>
          <p:cNvPr id="6" name="5 Rectángulo redondeado"/>
          <p:cNvSpPr/>
          <p:nvPr/>
        </p:nvSpPr>
        <p:spPr>
          <a:xfrm>
            <a:off x="357158" y="1357298"/>
            <a:ext cx="8572560" cy="1500198"/>
          </a:xfrm>
          <a:prstGeom prst="roundRect">
            <a:avLst/>
          </a:prstGeom>
          <a:ln w="57150"/>
          <a:effectLst>
            <a:glow rad="139700">
              <a:schemeClr val="accent6">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0" anchor="ctr"/>
          <a:lstStyle/>
          <a:p>
            <a:pPr algn="just"/>
            <a:r>
              <a:rPr lang="es-ES" sz="2000" dirty="0" smtClean="0">
                <a:solidFill>
                  <a:schemeClr val="tx1"/>
                </a:solidFill>
              </a:rPr>
              <a:t>Es un modelo que trata de abordar la toma   de decisiones de los consumidores . Además lo ubican dentro de una de las cuatro perspectivas del hombre que plantea a la que denominan “hombre cognitivo”.  Un esquema del mismo tenemos como:</a:t>
            </a:r>
          </a:p>
        </p:txBody>
      </p:sp>
      <p:sp>
        <p:nvSpPr>
          <p:cNvPr id="7" name="6 Rectángulo redondeado"/>
          <p:cNvSpPr/>
          <p:nvPr/>
        </p:nvSpPr>
        <p:spPr>
          <a:xfrm>
            <a:off x="500034" y="4500570"/>
            <a:ext cx="3500462" cy="2143116"/>
          </a:xfrm>
          <a:prstGeom prst="roundRect">
            <a:avLst/>
          </a:prstGeom>
          <a:ln w="57150"/>
          <a:effectLst>
            <a:glow rad="139700">
              <a:schemeClr val="accent6">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0" anchor="ctr"/>
          <a:lstStyle/>
          <a:p>
            <a:pPr marL="800100" lvl="1" indent="-342900">
              <a:buFont typeface="Wingdings" pitchFamily="2" charset="2"/>
              <a:buChar char="§"/>
            </a:pPr>
            <a:r>
              <a:rPr lang="es-ES" sz="2000" dirty="0" smtClean="0"/>
              <a:t>Esfuerzo de Marketing de la empresa:</a:t>
            </a:r>
          </a:p>
          <a:p>
            <a:pPr marL="800100" lvl="1" indent="-342900"/>
            <a:r>
              <a:rPr lang="es-ES" sz="2000" dirty="0" smtClean="0"/>
              <a:t>		 •Producto </a:t>
            </a:r>
          </a:p>
          <a:p>
            <a:pPr marL="800100" lvl="1" indent="-342900"/>
            <a:r>
              <a:rPr lang="es-ES" sz="2000" dirty="0" smtClean="0"/>
              <a:t>		•Promoción</a:t>
            </a:r>
          </a:p>
          <a:p>
            <a:pPr marL="800100" lvl="1" indent="-342900"/>
            <a:r>
              <a:rPr lang="es-ES" sz="2000" dirty="0" smtClean="0"/>
              <a:t>		•Precio</a:t>
            </a:r>
          </a:p>
          <a:p>
            <a:pPr marL="800100" lvl="1" indent="-342900"/>
            <a:r>
              <a:rPr lang="es-ES" sz="2000" dirty="0" smtClean="0"/>
              <a:t>		•Distribución</a:t>
            </a:r>
          </a:p>
        </p:txBody>
      </p:sp>
      <p:sp>
        <p:nvSpPr>
          <p:cNvPr id="8" name="7 Elipse"/>
          <p:cNvSpPr/>
          <p:nvPr/>
        </p:nvSpPr>
        <p:spPr>
          <a:xfrm>
            <a:off x="2214546" y="3071810"/>
            <a:ext cx="5072098" cy="1214446"/>
          </a:xfrm>
          <a:prstGeom prst="ellipse">
            <a:avLst/>
          </a:prstGeom>
          <a:ln w="57150"/>
          <a:effectLst>
            <a:glow rad="139700">
              <a:schemeClr val="accent6">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342900" indent="-342900">
              <a:buFont typeface="+mj-lt"/>
              <a:buAutoNum type="arabicPeriod"/>
            </a:pPr>
            <a:r>
              <a:rPr lang="es-E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s-E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Eras Bold ITC" pitchFamily="34" charset="0"/>
              </a:rPr>
              <a:t>INFLUENCIAS EXTERNAS:</a:t>
            </a:r>
          </a:p>
        </p:txBody>
      </p:sp>
      <p:sp>
        <p:nvSpPr>
          <p:cNvPr id="9" name="8 Rectángulo redondeado"/>
          <p:cNvSpPr/>
          <p:nvPr/>
        </p:nvSpPr>
        <p:spPr>
          <a:xfrm>
            <a:off x="4714876" y="4500570"/>
            <a:ext cx="4143404" cy="2143116"/>
          </a:xfrm>
          <a:prstGeom prst="roundRect">
            <a:avLst/>
          </a:prstGeom>
          <a:ln w="57150"/>
          <a:effectLst>
            <a:glow rad="139700">
              <a:schemeClr val="accent6">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0" anchor="ctr"/>
          <a:lstStyle/>
          <a:p>
            <a:pPr marL="800100" lvl="1" indent="-342900"/>
            <a:r>
              <a:rPr lang="es-ES" sz="2000" dirty="0" smtClean="0"/>
              <a:t>Medio ambiente sociocultural:</a:t>
            </a:r>
          </a:p>
          <a:p>
            <a:pPr marL="800100" lvl="1" indent="-342900"/>
            <a:r>
              <a:rPr lang="es-ES" sz="2000" dirty="0" smtClean="0"/>
              <a:t>•Familia</a:t>
            </a:r>
          </a:p>
          <a:p>
            <a:pPr marL="800100" lvl="1" indent="-342900"/>
            <a:r>
              <a:rPr lang="es-ES" sz="2000" dirty="0" smtClean="0"/>
              <a:t>•Fuentes informales</a:t>
            </a:r>
          </a:p>
          <a:p>
            <a:pPr marL="800100" lvl="1" indent="-342900"/>
            <a:r>
              <a:rPr lang="es-ES" sz="2000" dirty="0" smtClean="0"/>
              <a:t>•Otras fuentes no comerciales</a:t>
            </a:r>
          </a:p>
          <a:p>
            <a:pPr marL="800100" lvl="1" indent="-342900"/>
            <a:r>
              <a:rPr lang="es-ES" sz="2000" dirty="0" smtClean="0"/>
              <a:t>•Clase Social</a:t>
            </a:r>
          </a:p>
          <a:p>
            <a:pPr marL="800100" lvl="1" indent="-342900"/>
            <a:r>
              <a:rPr lang="es-ES" sz="2000" dirty="0" smtClean="0"/>
              <a:t>•Subcultura y cultura Necesidad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908720"/>
            <a:ext cx="6480720" cy="406265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4"/>
            <a:r>
              <a:rPr lang="es-PE" sz="2400" dirty="0"/>
              <a:t>La </a:t>
            </a:r>
            <a:r>
              <a:rPr lang="es-PE" sz="2400" dirty="0" smtClean="0"/>
              <a:t>percepción</a:t>
            </a:r>
          </a:p>
          <a:p>
            <a:endParaRPr lang="es-PE" dirty="0" smtClean="0"/>
          </a:p>
          <a:p>
            <a:pPr algn="just"/>
            <a:r>
              <a:rPr lang="es-PE" sz="2400" dirty="0" smtClean="0"/>
              <a:t>es </a:t>
            </a:r>
            <a:r>
              <a:rPr lang="es-PE" sz="2400" dirty="0"/>
              <a:t>el proceso por el cual el individuo selecciona, organiza e interpreta estímulos para construir una pintura significativa y coherente del mundo. El consumidor toma decisiones basadas en lo que percibe más que en la realidad objetiva.</a:t>
            </a:r>
          </a:p>
          <a:p>
            <a:pPr algn="just"/>
            <a:r>
              <a:rPr lang="es-PE" sz="2400" dirty="0"/>
              <a:t>La gente usualmente percibe las cosas que necesita o desea y bloquea la percepción de estímulos desfavorables o ingratos.</a:t>
            </a:r>
            <a:endParaRPr lang="es-PE" sz="2400" dirty="0">
              <a:effectLst/>
            </a:endParaRPr>
          </a:p>
        </p:txBody>
      </p:sp>
    </p:spTree>
    <p:extLst>
      <p:ext uri="{BB962C8B-B14F-4D97-AF65-F5344CB8AC3E}">
        <p14:creationId xmlns:p14="http://schemas.microsoft.com/office/powerpoint/2010/main" val="1804565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onografias.com/images04/trans.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1681163"/>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onografias.com/images04/trans.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528763"/>
            <a:ext cx="123825" cy="1238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monografias.com/images04/trans.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300" y="-1376363"/>
            <a:ext cx="123825" cy="123825"/>
          </a:xfrm>
          <a:prstGeom prst="rect">
            <a:avLst/>
          </a:prstGeom>
          <a:noFill/>
          <a:extLst>
            <a:ext uri="{909E8E84-426E-40DD-AFC4-6F175D3DCCD1}">
              <a14:hiddenFill xmlns:a14="http://schemas.microsoft.com/office/drawing/2010/main">
                <a:solidFill>
                  <a:srgbClr val="FFFFFF"/>
                </a:solidFill>
              </a14:hiddenFill>
            </a:ext>
          </a:extLst>
        </p:spPr>
      </p:pic>
      <p:sp>
        <p:nvSpPr>
          <p:cNvPr id="7" name="6 CuadroTexto"/>
          <p:cNvSpPr txBox="1"/>
          <p:nvPr/>
        </p:nvSpPr>
        <p:spPr>
          <a:xfrm>
            <a:off x="492125" y="457200"/>
            <a:ext cx="7680275" cy="544764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s-PE" sz="2400" b="1" dirty="0" smtClean="0"/>
              <a:t>			El aprendizaje</a:t>
            </a:r>
            <a:r>
              <a:rPr lang="es-PE" b="1" dirty="0" smtClean="0"/>
              <a:t>.</a:t>
            </a:r>
          </a:p>
          <a:p>
            <a:endParaRPr lang="es-PE" dirty="0"/>
          </a:p>
          <a:p>
            <a:pPr algn="just"/>
            <a:r>
              <a:rPr lang="es-PE" sz="2400" dirty="0"/>
              <a:t>El primero es el proceso por el cual el individuo adquiere el conocimiento y la experiencia de compra y consumo que aplicará en su comportamiento futuro. Parte del aprendizaje es intencional pero buena parte es casual.</a:t>
            </a:r>
          </a:p>
          <a:p>
            <a:pPr algn="just"/>
            <a:r>
              <a:rPr lang="es-PE" sz="2400" dirty="0"/>
              <a:t>El manejo del tiempo en el proceso de aprendizaje, influye en la duración de la retención de lo aprendido. El aprendizaje masivo provoca mayor captación inicial, en cambio el aprendizaje gradual consigue mayor persistencia temporal. La manera más típica del aprendizaje humano es mediante la resolución de problemas, lo que implica un proceso mental.</a:t>
            </a:r>
          </a:p>
          <a:p>
            <a:endParaRPr lang="es-PE" dirty="0"/>
          </a:p>
        </p:txBody>
      </p:sp>
    </p:spTree>
    <p:extLst>
      <p:ext uri="{BB962C8B-B14F-4D97-AF65-F5344CB8AC3E}">
        <p14:creationId xmlns:p14="http://schemas.microsoft.com/office/powerpoint/2010/main" val="3483123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908720"/>
            <a:ext cx="7704856" cy="4968552"/>
          </a:xfrm>
        </p:spPr>
        <p:style>
          <a:lnRef idx="1">
            <a:schemeClr val="accent5"/>
          </a:lnRef>
          <a:fillRef idx="2">
            <a:schemeClr val="accent5"/>
          </a:fillRef>
          <a:effectRef idx="1">
            <a:schemeClr val="accent5"/>
          </a:effectRef>
          <a:fontRef idx="minor">
            <a:schemeClr val="dk1"/>
          </a:fontRef>
        </p:style>
        <p:txBody>
          <a:bodyPr>
            <a:noAutofit/>
          </a:bodyPr>
          <a:lstStyle/>
          <a:p>
            <a:r>
              <a:rPr lang="es-PE" sz="8800" dirty="0" smtClean="0">
                <a:latin typeface="Matura MT Script Capitals" pitchFamily="66" charset="0"/>
                <a:cs typeface="Aharoni" pitchFamily="2" charset="-79"/>
              </a:rPr>
              <a:t>Estilo De Vida Del Consumidor</a:t>
            </a:r>
            <a:endParaRPr lang="es-PE" sz="8800" dirty="0">
              <a:latin typeface="Matura MT Script Capitals" pitchFamily="66" charset="0"/>
              <a:cs typeface="Aharoni" pitchFamily="2" charset="-79"/>
            </a:endParaRPr>
          </a:p>
        </p:txBody>
      </p:sp>
    </p:spTree>
    <p:extLst>
      <p:ext uri="{BB962C8B-B14F-4D97-AF65-F5344CB8AC3E}">
        <p14:creationId xmlns:p14="http://schemas.microsoft.com/office/powerpoint/2010/main" val="23707630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91680" y="1600200"/>
            <a:ext cx="5616624" cy="4525963"/>
          </a:xfrm>
        </p:spPr>
        <p:txBody>
          <a:bodyPr/>
          <a:lstStyle/>
          <a:p>
            <a:pPr marL="0" indent="0" algn="just">
              <a:buNone/>
            </a:pPr>
            <a:r>
              <a:rPr lang="es-PE" dirty="0">
                <a:latin typeface="Matura MT Script Capitals" pitchFamily="66" charset="0"/>
              </a:rPr>
              <a:t>El estilo de vida se define como “el patrón de vida de la persona en el mundo, expresado en sus actividades, intereses y opiniones. El estilo de vida muestra a la persona entera, interactuando con su entorno” (</a:t>
            </a:r>
            <a:r>
              <a:rPr lang="es-PE" dirty="0" err="1">
                <a:latin typeface="Matura MT Script Capitals" pitchFamily="66" charset="0"/>
              </a:rPr>
              <a:t>Kotler</a:t>
            </a:r>
            <a:r>
              <a:rPr lang="es-PE" dirty="0">
                <a:latin typeface="Matura MT Script Capitals" pitchFamily="66" charset="0"/>
              </a:rPr>
              <a:t>, 2002, p. 92).</a:t>
            </a:r>
          </a:p>
        </p:txBody>
      </p:sp>
    </p:spTree>
    <p:extLst>
      <p:ext uri="{BB962C8B-B14F-4D97-AF65-F5344CB8AC3E}">
        <p14:creationId xmlns:p14="http://schemas.microsoft.com/office/powerpoint/2010/main" val="15108555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1628800"/>
            <a:ext cx="6552728" cy="3096344"/>
          </a:xfrm>
        </p:spPr>
        <p:style>
          <a:lnRef idx="1">
            <a:schemeClr val="accent3"/>
          </a:lnRef>
          <a:fillRef idx="2">
            <a:schemeClr val="accent3"/>
          </a:fillRef>
          <a:effectRef idx="1">
            <a:schemeClr val="accent3"/>
          </a:effectRef>
          <a:fontRef idx="minor">
            <a:schemeClr val="dk1"/>
          </a:fontRef>
        </p:style>
        <p:txBody>
          <a:bodyPr>
            <a:normAutofit/>
          </a:bodyPr>
          <a:lstStyle/>
          <a:p>
            <a:r>
              <a:rPr lang="es-PE" sz="3200" b="1" dirty="0">
                <a:latin typeface="Aharoni" pitchFamily="2" charset="-79"/>
                <a:cs typeface="Aharoni" pitchFamily="2" charset="-79"/>
              </a:rPr>
              <a:t>FACTORES QUE INFLUYEN EN EL ESTILO DE VIDA DE LOS CONSUMIDORES</a:t>
            </a:r>
            <a:endParaRPr lang="es-PE" sz="3200" dirty="0">
              <a:latin typeface="Aharoni" pitchFamily="2" charset="-79"/>
              <a:cs typeface="Aharoni" pitchFamily="2" charset="-79"/>
            </a:endParaRPr>
          </a:p>
        </p:txBody>
      </p:sp>
    </p:spTree>
    <p:extLst>
      <p:ext uri="{BB962C8B-B14F-4D97-AF65-F5344CB8AC3E}">
        <p14:creationId xmlns:p14="http://schemas.microsoft.com/office/powerpoint/2010/main" val="35132148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1196752"/>
            <a:ext cx="7200800" cy="4929411"/>
          </a:xfrm>
        </p:spPr>
        <p:txBody>
          <a:bodyPr>
            <a:normAutofit fontScale="92500" lnSpcReduction="20000"/>
          </a:bodyPr>
          <a:lstStyle/>
          <a:p>
            <a:pPr marL="0" indent="0" algn="just">
              <a:buNone/>
            </a:pPr>
            <a:r>
              <a:rPr lang="es-PE" dirty="0">
                <a:latin typeface="Matura MT Script Capitals" pitchFamily="66" charset="0"/>
              </a:rPr>
              <a:t>Los factores básicos que influyen en el estilo de vida de los consumidores son de dos tipos</a:t>
            </a:r>
            <a:r>
              <a:rPr lang="es-PE" dirty="0" smtClean="0">
                <a:latin typeface="Matura MT Script Capitals" pitchFamily="66" charset="0"/>
              </a:rPr>
              <a:t>:</a:t>
            </a:r>
          </a:p>
          <a:p>
            <a:pPr marL="0" indent="0" algn="just">
              <a:buNone/>
            </a:pPr>
            <a:endParaRPr lang="es-PE" dirty="0" smtClean="0">
              <a:latin typeface="Matura MT Script Capitals" pitchFamily="66" charset="0"/>
            </a:endParaRPr>
          </a:p>
          <a:p>
            <a:pPr marL="0" indent="0" algn="just">
              <a:buNone/>
            </a:pPr>
            <a:r>
              <a:rPr lang="es-PE" u="sng" dirty="0" smtClean="0">
                <a:latin typeface="Matura MT Script Capitals" pitchFamily="66" charset="0"/>
              </a:rPr>
              <a:t>Externos:</a:t>
            </a:r>
            <a:r>
              <a:rPr lang="es-PE" dirty="0" smtClean="0">
                <a:latin typeface="Matura MT Script Capitals" pitchFamily="66" charset="0"/>
              </a:rPr>
              <a:t> la cultura, los valores, los aspectos demográficos, el estatus social, los grupos de referencia y la familia. </a:t>
            </a:r>
          </a:p>
          <a:p>
            <a:pPr marL="0" indent="0" algn="just">
              <a:buNone/>
            </a:pPr>
            <a:endParaRPr lang="es-PE" dirty="0" smtClean="0">
              <a:latin typeface="Matura MT Script Capitals" pitchFamily="66" charset="0"/>
            </a:endParaRPr>
          </a:p>
          <a:p>
            <a:pPr marL="0" indent="0" algn="just">
              <a:buNone/>
            </a:pPr>
            <a:r>
              <a:rPr lang="es-PE" u="sng" dirty="0" smtClean="0">
                <a:latin typeface="Matura MT Script Capitals" pitchFamily="66" charset="0"/>
              </a:rPr>
              <a:t>Internos:</a:t>
            </a:r>
            <a:r>
              <a:rPr lang="es-PE" dirty="0" smtClean="0">
                <a:latin typeface="Matura MT Script Capitals" pitchFamily="66" charset="0"/>
              </a:rPr>
              <a:t> la </a:t>
            </a:r>
            <a:r>
              <a:rPr lang="es-PE" dirty="0">
                <a:latin typeface="Matura MT Script Capitals" pitchFamily="66" charset="0"/>
              </a:rPr>
              <a:t>personalidad, las emociones, los motivos, las percepciones y el aprendizaje.</a:t>
            </a:r>
          </a:p>
        </p:txBody>
      </p:sp>
    </p:spTree>
    <p:extLst>
      <p:ext uri="{BB962C8B-B14F-4D97-AF65-F5344CB8AC3E}">
        <p14:creationId xmlns:p14="http://schemas.microsoft.com/office/powerpoint/2010/main" val="2210962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sz="3600" b="1" dirty="0">
                <a:latin typeface="Agency FB" pitchFamily="34" charset="0"/>
              </a:rPr>
              <a:t>FACTORES DE INFLUENCIA EXTERNOS</a:t>
            </a:r>
            <a:endParaRPr lang="es-PE" sz="3600" dirty="0">
              <a:latin typeface="Agency FB" pitchFamily="34" charset="0"/>
            </a:endParaRPr>
          </a:p>
        </p:txBody>
      </p:sp>
      <p:sp>
        <p:nvSpPr>
          <p:cNvPr id="3" name="2 Marcador de contenido"/>
          <p:cNvSpPr>
            <a:spLocks noGrp="1"/>
          </p:cNvSpPr>
          <p:nvPr>
            <p:ph idx="1"/>
          </p:nvPr>
        </p:nvSpPr>
        <p:spPr>
          <a:xfrm>
            <a:off x="1619672" y="1600200"/>
            <a:ext cx="5544616" cy="4525963"/>
          </a:xfrm>
        </p:spPr>
        <p:txBody>
          <a:bodyPr>
            <a:normAutofit lnSpcReduction="10000"/>
          </a:bodyPr>
          <a:lstStyle/>
          <a:p>
            <a:pPr marL="0" indent="0" algn="just">
              <a:buNone/>
            </a:pPr>
            <a:r>
              <a:rPr lang="es-PE" b="1" dirty="0" smtClean="0">
                <a:latin typeface="Matura MT Script Capitals" pitchFamily="66" charset="0"/>
              </a:rPr>
              <a:t>1.- Cultura</a:t>
            </a:r>
          </a:p>
          <a:p>
            <a:pPr marL="0" indent="0" algn="just">
              <a:buNone/>
            </a:pPr>
            <a:r>
              <a:rPr lang="es-PE" dirty="0" smtClean="0">
                <a:latin typeface="Matura MT Script Capitals" pitchFamily="66" charset="0"/>
              </a:rPr>
              <a:t>Se  considera como la representación de factores tales como los conocimientos, las creencias, los valores, el arte, la moral, las leyes, las costumbres y los hábitos adquiridos por el hombre como miembro de una sociedad. </a:t>
            </a:r>
            <a:endParaRPr lang="es-PE" dirty="0">
              <a:latin typeface="Matura MT Script Capitals" pitchFamily="66" charset="0"/>
            </a:endParaRPr>
          </a:p>
        </p:txBody>
      </p:sp>
    </p:spTree>
    <p:extLst>
      <p:ext uri="{BB962C8B-B14F-4D97-AF65-F5344CB8AC3E}">
        <p14:creationId xmlns:p14="http://schemas.microsoft.com/office/powerpoint/2010/main" val="35442787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836712"/>
            <a:ext cx="7416824" cy="5289451"/>
          </a:xfrm>
        </p:spPr>
        <p:txBody>
          <a:bodyPr>
            <a:normAutofit lnSpcReduction="10000"/>
          </a:bodyPr>
          <a:lstStyle/>
          <a:p>
            <a:pPr marL="0" indent="0" algn="just">
              <a:buNone/>
            </a:pPr>
            <a:r>
              <a:rPr lang="es-PE" b="1" dirty="0" smtClean="0">
                <a:latin typeface="Matura MT Script Capitals" pitchFamily="66" charset="0"/>
              </a:rPr>
              <a:t>2.-Aspectos Demográficos</a:t>
            </a:r>
          </a:p>
          <a:p>
            <a:pPr marL="0" indent="0" algn="just">
              <a:buNone/>
            </a:pPr>
            <a:r>
              <a:rPr lang="es-PE" dirty="0" smtClean="0">
                <a:latin typeface="Matura MT Script Capitals" pitchFamily="66" charset="0"/>
              </a:rPr>
              <a:t>Éstos influyen en el estilo de vida, particularmente en lo relacionado a ingresos, edad, situación geográfica. </a:t>
            </a:r>
          </a:p>
          <a:p>
            <a:pPr marL="0" indent="0" algn="just">
              <a:buNone/>
            </a:pPr>
            <a:endParaRPr lang="es-PE" dirty="0">
              <a:latin typeface="Matura MT Script Capitals" pitchFamily="66" charset="0"/>
            </a:endParaRPr>
          </a:p>
          <a:p>
            <a:pPr marL="0" indent="0" algn="just">
              <a:buNone/>
            </a:pPr>
            <a:r>
              <a:rPr lang="es-PE" dirty="0" smtClean="0">
                <a:latin typeface="Matura MT Script Capitals" pitchFamily="66" charset="0"/>
              </a:rPr>
              <a:t>Es importante que los expertos en mercadotecnia analicen cada grupo para determinar su comportamiento específico y de esa forma orienten todas sus estrategias para estimular la venta de los productos.</a:t>
            </a:r>
          </a:p>
          <a:p>
            <a:pPr marL="0" indent="0" algn="just">
              <a:buNone/>
            </a:pPr>
            <a:endParaRPr lang="es-PE" dirty="0">
              <a:latin typeface="Matura MT Script Capitals" pitchFamily="66" charset="0"/>
            </a:endParaRPr>
          </a:p>
        </p:txBody>
      </p:sp>
    </p:spTree>
    <p:extLst>
      <p:ext uri="{BB962C8B-B14F-4D97-AF65-F5344CB8AC3E}">
        <p14:creationId xmlns:p14="http://schemas.microsoft.com/office/powerpoint/2010/main" val="2753799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07704" y="1052736"/>
            <a:ext cx="5256584" cy="4525963"/>
          </a:xfrm>
        </p:spPr>
        <p:txBody>
          <a:bodyPr/>
          <a:lstStyle/>
          <a:p>
            <a:pPr marL="0" indent="0">
              <a:buNone/>
            </a:pPr>
            <a:r>
              <a:rPr lang="es-ES" b="1" dirty="0">
                <a:latin typeface="Matura MT Script Capitals" pitchFamily="66" charset="0"/>
              </a:rPr>
              <a:t>3.- </a:t>
            </a:r>
            <a:r>
              <a:rPr lang="es-ES" b="1" dirty="0" smtClean="0">
                <a:latin typeface="Matura MT Script Capitals" pitchFamily="66" charset="0"/>
              </a:rPr>
              <a:t>Estatus Social</a:t>
            </a:r>
            <a:endParaRPr lang="es-PE" dirty="0" smtClean="0">
              <a:latin typeface="Matura MT Script Capitals" pitchFamily="66" charset="0"/>
            </a:endParaRPr>
          </a:p>
          <a:p>
            <a:pPr marL="0" indent="0" algn="just">
              <a:buNone/>
            </a:pPr>
            <a:r>
              <a:rPr lang="es-ES" dirty="0" smtClean="0">
                <a:latin typeface="Matura MT Script Capitals" pitchFamily="66" charset="0"/>
              </a:rPr>
              <a:t>Son </a:t>
            </a:r>
            <a:r>
              <a:rPr lang="es-ES" dirty="0">
                <a:latin typeface="Matura MT Script Capitals" pitchFamily="66" charset="0"/>
              </a:rPr>
              <a:t>divisiones relativamente permanentes y homogéneas dentro de una sociedad, en la que los individuos comparten estilos de vida y conductas similares.</a:t>
            </a:r>
            <a:endParaRPr lang="es-PE" dirty="0">
              <a:latin typeface="Matura MT Script Capitals" pitchFamily="66" charset="0"/>
            </a:endParaRPr>
          </a:p>
          <a:p>
            <a:pPr marL="0" indent="0">
              <a:buNone/>
            </a:pPr>
            <a:endParaRPr lang="es-PE" dirty="0">
              <a:latin typeface="Matura MT Script Capitals" pitchFamily="66" charset="0"/>
            </a:endParaRPr>
          </a:p>
        </p:txBody>
      </p:sp>
    </p:spTree>
    <p:extLst>
      <p:ext uri="{BB962C8B-B14F-4D97-AF65-F5344CB8AC3E}">
        <p14:creationId xmlns:p14="http://schemas.microsoft.com/office/powerpoint/2010/main" val="40535034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63688" y="1412776"/>
            <a:ext cx="5112568" cy="4525963"/>
          </a:xfrm>
        </p:spPr>
        <p:txBody>
          <a:bodyPr/>
          <a:lstStyle/>
          <a:p>
            <a:pPr marL="0" indent="0" algn="just">
              <a:buNone/>
            </a:pPr>
            <a:r>
              <a:rPr lang="es-ES" b="1" dirty="0" smtClean="0">
                <a:latin typeface="Matura MT Script Capitals" pitchFamily="66" charset="0"/>
              </a:rPr>
              <a:t>4.- Grupos De Referencia Y Convivencia</a:t>
            </a:r>
            <a:endParaRPr lang="es-PE" dirty="0" smtClean="0">
              <a:latin typeface="Matura MT Script Capitals" pitchFamily="66" charset="0"/>
            </a:endParaRPr>
          </a:p>
          <a:p>
            <a:pPr marL="0" indent="0" algn="just">
              <a:buNone/>
            </a:pPr>
            <a:r>
              <a:rPr lang="es-ES" dirty="0" smtClean="0">
                <a:latin typeface="Matura MT Script Capitals" pitchFamily="66" charset="0"/>
              </a:rPr>
              <a:t>Un grupo de convivencia es aquel cuyos valores son utilizados por otros individuos como base para su conducta en un momento determinado.</a:t>
            </a:r>
            <a:endParaRPr lang="es-PE" dirty="0">
              <a:latin typeface="Matura MT Script Capitals" pitchFamily="66" charset="0"/>
            </a:endParaRPr>
          </a:p>
        </p:txBody>
      </p:sp>
    </p:spTree>
    <p:extLst>
      <p:ext uri="{BB962C8B-B14F-4D97-AF65-F5344CB8AC3E}">
        <p14:creationId xmlns:p14="http://schemas.microsoft.com/office/powerpoint/2010/main" val="28252295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571472" y="428604"/>
            <a:ext cx="7858180" cy="785818"/>
          </a:xfrm>
          <a:prstGeom prst="round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es-ES" sz="2800" b="1" dirty="0" smtClean="0">
                <a:effectLst>
                  <a:glow rad="139700">
                    <a:schemeClr val="accent5">
                      <a:satMod val="175000"/>
                      <a:alpha val="40000"/>
                    </a:schemeClr>
                  </a:glow>
                </a:effectLst>
              </a:rPr>
              <a:t>2.-    Proceso de Toma de decisiones del consumidor:</a:t>
            </a:r>
          </a:p>
        </p:txBody>
      </p:sp>
      <p:sp>
        <p:nvSpPr>
          <p:cNvPr id="7" name="6 Llamada de flecha hacia abajo"/>
          <p:cNvSpPr/>
          <p:nvPr/>
        </p:nvSpPr>
        <p:spPr>
          <a:xfrm>
            <a:off x="1000100" y="1643050"/>
            <a:ext cx="7143800" cy="1071570"/>
          </a:xfrm>
          <a:prstGeom prst="downArrowCallout">
            <a:avLst/>
          </a:prstGeom>
          <a:ln w="57150"/>
        </p:spPr>
        <p:style>
          <a:lnRef idx="2">
            <a:schemeClr val="accent5"/>
          </a:lnRef>
          <a:fillRef idx="1">
            <a:schemeClr val="lt1"/>
          </a:fillRef>
          <a:effectRef idx="0">
            <a:schemeClr val="accent5"/>
          </a:effectRef>
          <a:fontRef idx="minor">
            <a:schemeClr val="dk1"/>
          </a:fontRef>
        </p:style>
        <p:txBody>
          <a:bodyPr rtlCol="0" anchor="ctr"/>
          <a:lstStyle/>
          <a:p>
            <a:pPr algn="ctr"/>
            <a:r>
              <a:rPr lang="es-ES" sz="2400" dirty="0" smtClean="0"/>
              <a:t>Necesidad de reconocimiento</a:t>
            </a:r>
            <a:endParaRPr lang="es-ES" sz="2400" dirty="0"/>
          </a:p>
        </p:txBody>
      </p:sp>
      <p:sp>
        <p:nvSpPr>
          <p:cNvPr id="9" name="8 Llamada de flecha hacia abajo"/>
          <p:cNvSpPr/>
          <p:nvPr/>
        </p:nvSpPr>
        <p:spPr>
          <a:xfrm>
            <a:off x="1000100" y="2714620"/>
            <a:ext cx="7143800" cy="1071570"/>
          </a:xfrm>
          <a:prstGeom prst="downArrowCallout">
            <a:avLst/>
          </a:prstGeom>
          <a:ln w="57150"/>
        </p:spPr>
        <p:style>
          <a:lnRef idx="2">
            <a:schemeClr val="accent5"/>
          </a:lnRef>
          <a:fillRef idx="1">
            <a:schemeClr val="lt1"/>
          </a:fillRef>
          <a:effectRef idx="0">
            <a:schemeClr val="accent5"/>
          </a:effectRef>
          <a:fontRef idx="minor">
            <a:schemeClr val="dk1"/>
          </a:fontRef>
        </p:style>
        <p:txBody>
          <a:bodyPr rtlCol="0" anchor="ctr"/>
          <a:lstStyle/>
          <a:p>
            <a:pPr algn="ctr"/>
            <a:r>
              <a:rPr lang="es-ES" sz="2400" dirty="0" smtClean="0"/>
              <a:t>Búsqueda anterior a la compra </a:t>
            </a:r>
            <a:endParaRPr lang="es-ES" sz="2400" dirty="0"/>
          </a:p>
        </p:txBody>
      </p:sp>
      <p:sp>
        <p:nvSpPr>
          <p:cNvPr id="13" name="12 Llamada de flecha hacia abajo"/>
          <p:cNvSpPr/>
          <p:nvPr/>
        </p:nvSpPr>
        <p:spPr>
          <a:xfrm>
            <a:off x="1071537" y="3857628"/>
            <a:ext cx="7020631" cy="1071570"/>
          </a:xfrm>
          <a:prstGeom prst="downArrowCallout">
            <a:avLst/>
          </a:prstGeom>
          <a:ln w="57150"/>
        </p:spPr>
        <p:style>
          <a:lnRef idx="2">
            <a:schemeClr val="accent5"/>
          </a:lnRef>
          <a:fillRef idx="1">
            <a:schemeClr val="lt1"/>
          </a:fillRef>
          <a:effectRef idx="0">
            <a:schemeClr val="accent5"/>
          </a:effectRef>
          <a:fontRef idx="minor">
            <a:schemeClr val="dk1"/>
          </a:fontRef>
        </p:style>
        <p:txBody>
          <a:bodyPr rtlCol="0" anchor="ctr"/>
          <a:lstStyle/>
          <a:p>
            <a:pPr algn="ctr"/>
            <a:r>
              <a:rPr lang="es-ES" sz="2400" dirty="0" smtClean="0"/>
              <a:t>Evaluación  de alternativas</a:t>
            </a:r>
            <a:endParaRPr lang="es-ES" sz="2400" dirty="0"/>
          </a:p>
        </p:txBody>
      </p:sp>
      <p:sp>
        <p:nvSpPr>
          <p:cNvPr id="14" name="13 Llamada de flecha hacia abajo"/>
          <p:cNvSpPr/>
          <p:nvPr/>
        </p:nvSpPr>
        <p:spPr>
          <a:xfrm>
            <a:off x="1071538" y="4929198"/>
            <a:ext cx="7020631" cy="1071570"/>
          </a:xfrm>
          <a:prstGeom prst="downArrowCallout">
            <a:avLst/>
          </a:prstGeom>
          <a:ln w="57150"/>
        </p:spPr>
        <p:style>
          <a:lnRef idx="2">
            <a:schemeClr val="accent5"/>
          </a:lnRef>
          <a:fillRef idx="1">
            <a:schemeClr val="lt1"/>
          </a:fillRef>
          <a:effectRef idx="0">
            <a:schemeClr val="accent5"/>
          </a:effectRef>
          <a:fontRef idx="minor">
            <a:schemeClr val="dk1"/>
          </a:fontRef>
        </p:style>
        <p:txBody>
          <a:bodyPr rtlCol="0" anchor="ctr"/>
          <a:lstStyle/>
          <a:p>
            <a:pPr algn="ctr"/>
            <a:r>
              <a:rPr lang="es-ES" sz="2400" dirty="0" smtClean="0"/>
              <a:t>Experiencias </a:t>
            </a:r>
            <a:endParaRPr lang="es-E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95736" y="764704"/>
            <a:ext cx="4680520" cy="5361459"/>
          </a:xfrm>
        </p:spPr>
        <p:txBody>
          <a:bodyPr>
            <a:normAutofit/>
          </a:bodyPr>
          <a:lstStyle/>
          <a:p>
            <a:pPr marL="0" indent="0" algn="just">
              <a:buNone/>
            </a:pPr>
            <a:r>
              <a:rPr lang="es-ES" b="1" dirty="0">
                <a:latin typeface="Matura MT Script Capitals" pitchFamily="66" charset="0"/>
              </a:rPr>
              <a:t>5.- </a:t>
            </a:r>
            <a:r>
              <a:rPr lang="es-ES" b="1" dirty="0" smtClean="0">
                <a:latin typeface="Matura MT Script Capitals" pitchFamily="66" charset="0"/>
              </a:rPr>
              <a:t>La Familia</a:t>
            </a:r>
            <a:endParaRPr lang="es-PE" b="1" dirty="0" smtClean="0">
              <a:latin typeface="Matura MT Script Capitals" pitchFamily="66" charset="0"/>
            </a:endParaRPr>
          </a:p>
          <a:p>
            <a:pPr marL="0" indent="0" algn="just">
              <a:buNone/>
            </a:pPr>
            <a:r>
              <a:rPr lang="es-ES" dirty="0" smtClean="0">
                <a:latin typeface="Matura MT Script Capitals" pitchFamily="66" charset="0"/>
              </a:rPr>
              <a:t>Este </a:t>
            </a:r>
            <a:r>
              <a:rPr lang="es-ES" dirty="0">
                <a:latin typeface="Matura MT Script Capitals" pitchFamily="66" charset="0"/>
              </a:rPr>
              <a:t>es el grupo de mayor influencia en la conducta de compra. Aunque una gran parte de las decisiones de compra siguen siendo tomadas por los padres, en especial por el ama de </a:t>
            </a:r>
            <a:r>
              <a:rPr lang="es-ES" dirty="0" smtClean="0">
                <a:latin typeface="Matura MT Script Capitals" pitchFamily="66" charset="0"/>
              </a:rPr>
              <a:t>casa.</a:t>
            </a:r>
            <a:endParaRPr lang="es-PE" dirty="0">
              <a:latin typeface="Matura MT Script Capitals" pitchFamily="66" charset="0"/>
            </a:endParaRPr>
          </a:p>
          <a:p>
            <a:pPr marL="0" indent="0" algn="just">
              <a:buNone/>
            </a:pPr>
            <a:endParaRPr lang="es-PE" dirty="0">
              <a:latin typeface="Matura MT Script Capitals" pitchFamily="66" charset="0"/>
            </a:endParaRPr>
          </a:p>
        </p:txBody>
      </p:sp>
    </p:spTree>
    <p:extLst>
      <p:ext uri="{BB962C8B-B14F-4D97-AF65-F5344CB8AC3E}">
        <p14:creationId xmlns:p14="http://schemas.microsoft.com/office/powerpoint/2010/main" val="8534176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p:spPr>
        <p:txBody>
          <a:bodyPr>
            <a:normAutofit/>
          </a:bodyPr>
          <a:lstStyle/>
          <a:p>
            <a:r>
              <a:rPr lang="es-ES" sz="3600" b="1" dirty="0">
                <a:latin typeface="Agency FB" pitchFamily="34" charset="0"/>
              </a:rPr>
              <a:t>FACTORES INTERNOS DE </a:t>
            </a:r>
            <a:r>
              <a:rPr lang="es-ES" sz="3600" b="1" dirty="0" smtClean="0">
                <a:latin typeface="Agency FB" pitchFamily="34" charset="0"/>
              </a:rPr>
              <a:t>INFLUENCIA</a:t>
            </a:r>
            <a:endParaRPr lang="es-PE" sz="3600" dirty="0">
              <a:latin typeface="Agency FB" pitchFamily="34" charset="0"/>
            </a:endParaRPr>
          </a:p>
        </p:txBody>
      </p:sp>
      <p:sp>
        <p:nvSpPr>
          <p:cNvPr id="3" name="2 Marcador de contenido"/>
          <p:cNvSpPr>
            <a:spLocks noGrp="1"/>
          </p:cNvSpPr>
          <p:nvPr>
            <p:ph idx="1"/>
          </p:nvPr>
        </p:nvSpPr>
        <p:spPr>
          <a:xfrm>
            <a:off x="1619672" y="1196752"/>
            <a:ext cx="5832648" cy="4929411"/>
          </a:xfrm>
        </p:spPr>
        <p:txBody>
          <a:bodyPr>
            <a:normAutofit lnSpcReduction="10000"/>
          </a:bodyPr>
          <a:lstStyle/>
          <a:p>
            <a:pPr marL="0" indent="0" algn="just">
              <a:buNone/>
            </a:pPr>
            <a:r>
              <a:rPr lang="es-ES" b="1" dirty="0" smtClean="0">
                <a:latin typeface="Matura MT Script Capitals" pitchFamily="66" charset="0"/>
              </a:rPr>
              <a:t>1.- Percepción</a:t>
            </a:r>
            <a:endParaRPr lang="es-PE" dirty="0" smtClean="0">
              <a:latin typeface="Matura MT Script Capitals" pitchFamily="66" charset="0"/>
            </a:endParaRPr>
          </a:p>
          <a:p>
            <a:pPr marL="0" indent="0" algn="just">
              <a:buNone/>
            </a:pPr>
            <a:r>
              <a:rPr lang="es-ES" dirty="0" smtClean="0">
                <a:latin typeface="Matura MT Script Capitals" pitchFamily="66" charset="0"/>
              </a:rPr>
              <a:t>Son </a:t>
            </a:r>
            <a:r>
              <a:rPr lang="es-ES" dirty="0">
                <a:latin typeface="Matura MT Script Capitals" pitchFamily="66" charset="0"/>
              </a:rPr>
              <a:t>aquellas actividades mediante las cuales un individuo adquiere y da significado a los </a:t>
            </a:r>
            <a:r>
              <a:rPr lang="es-ES" dirty="0" smtClean="0">
                <a:latin typeface="Matura MT Script Capitals" pitchFamily="66" charset="0"/>
              </a:rPr>
              <a:t>estímulos. </a:t>
            </a:r>
          </a:p>
          <a:p>
            <a:pPr marL="0" indent="0" algn="just">
              <a:buNone/>
            </a:pPr>
            <a:endParaRPr lang="es-ES" dirty="0">
              <a:latin typeface="Matura MT Script Capitals" pitchFamily="66" charset="0"/>
            </a:endParaRPr>
          </a:p>
          <a:p>
            <a:pPr marL="0" indent="0" algn="just">
              <a:buNone/>
            </a:pPr>
            <a:r>
              <a:rPr lang="es-ES" dirty="0" smtClean="0">
                <a:latin typeface="Matura MT Script Capitals" pitchFamily="66" charset="0"/>
              </a:rPr>
              <a:t>La </a:t>
            </a:r>
            <a:r>
              <a:rPr lang="es-ES" dirty="0">
                <a:latin typeface="Matura MT Script Capitals" pitchFamily="66" charset="0"/>
              </a:rPr>
              <a:t>mercadotecnia necesita propiciar estos estímulos para que el individuo adquiera un producto.</a:t>
            </a:r>
            <a:endParaRPr lang="es-PE" dirty="0">
              <a:latin typeface="Matura MT Script Capitals" pitchFamily="66" charset="0"/>
            </a:endParaRPr>
          </a:p>
        </p:txBody>
      </p:sp>
    </p:spTree>
    <p:extLst>
      <p:ext uri="{BB962C8B-B14F-4D97-AF65-F5344CB8AC3E}">
        <p14:creationId xmlns:p14="http://schemas.microsoft.com/office/powerpoint/2010/main" val="12954059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19672" y="1196752"/>
            <a:ext cx="5760640" cy="4929411"/>
          </a:xfrm>
        </p:spPr>
        <p:txBody>
          <a:bodyPr>
            <a:normAutofit lnSpcReduction="10000"/>
          </a:bodyPr>
          <a:lstStyle/>
          <a:p>
            <a:pPr marL="0" indent="0" algn="just">
              <a:buNone/>
            </a:pPr>
            <a:r>
              <a:rPr lang="es-ES" b="1" dirty="0">
                <a:latin typeface="Matura MT Script Capitals" pitchFamily="66" charset="0"/>
              </a:rPr>
              <a:t>2.- </a:t>
            </a:r>
            <a:r>
              <a:rPr lang="es-ES" b="1" dirty="0" smtClean="0">
                <a:latin typeface="Matura MT Script Capitals" pitchFamily="66" charset="0"/>
              </a:rPr>
              <a:t>Aprendizaje</a:t>
            </a:r>
            <a:endParaRPr lang="es-PE" dirty="0" smtClean="0">
              <a:latin typeface="Matura MT Script Capitals" pitchFamily="66" charset="0"/>
            </a:endParaRPr>
          </a:p>
          <a:p>
            <a:pPr marL="0" indent="0" algn="just">
              <a:buNone/>
            </a:pPr>
            <a:r>
              <a:rPr lang="es-ES" dirty="0" smtClean="0">
                <a:latin typeface="Matura MT Script Capitals" pitchFamily="66" charset="0"/>
              </a:rPr>
              <a:t>El </a:t>
            </a:r>
            <a:r>
              <a:rPr lang="es-ES" dirty="0">
                <a:latin typeface="Matura MT Script Capitals" pitchFamily="66" charset="0"/>
              </a:rPr>
              <a:t>aprendizaje se da a través de la memoria. Es así que para considerar un comportamiento como aprendió, debe suceder que al emitir un estímulo K se obtenga siempre la misma reacción; en ese momento podremos decir que existe aprendizaje.</a:t>
            </a:r>
            <a:endParaRPr lang="es-PE" dirty="0">
              <a:latin typeface="Matura MT Script Capitals" pitchFamily="66" charset="0"/>
            </a:endParaRPr>
          </a:p>
        </p:txBody>
      </p:sp>
    </p:spTree>
    <p:extLst>
      <p:ext uri="{BB962C8B-B14F-4D97-AF65-F5344CB8AC3E}">
        <p14:creationId xmlns:p14="http://schemas.microsoft.com/office/powerpoint/2010/main" val="12258300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019869"/>
            <a:ext cx="6264696" cy="5217443"/>
          </a:xfrm>
        </p:spPr>
        <p:txBody>
          <a:bodyPr>
            <a:normAutofit lnSpcReduction="10000"/>
          </a:bodyPr>
          <a:lstStyle/>
          <a:p>
            <a:pPr marL="0" indent="0" algn="just">
              <a:buNone/>
            </a:pPr>
            <a:r>
              <a:rPr lang="es-ES" b="1" dirty="0">
                <a:latin typeface="Matura MT Script Capitals" pitchFamily="66" charset="0"/>
              </a:rPr>
              <a:t>3.- </a:t>
            </a:r>
            <a:r>
              <a:rPr lang="es-ES" b="1" dirty="0" smtClean="0">
                <a:latin typeface="Matura MT Script Capitals" pitchFamily="66" charset="0"/>
              </a:rPr>
              <a:t>Motivación</a:t>
            </a:r>
            <a:endParaRPr lang="es-PE" dirty="0" smtClean="0">
              <a:latin typeface="Matura MT Script Capitals" pitchFamily="66" charset="0"/>
            </a:endParaRPr>
          </a:p>
          <a:p>
            <a:pPr marL="0" indent="0" algn="just">
              <a:buNone/>
            </a:pPr>
            <a:r>
              <a:rPr lang="es-ES" dirty="0" smtClean="0">
                <a:latin typeface="Matura MT Script Capitals" pitchFamily="66" charset="0"/>
              </a:rPr>
              <a:t>Se </a:t>
            </a:r>
            <a:r>
              <a:rPr lang="es-ES" dirty="0">
                <a:latin typeface="Matura MT Script Capitals" pitchFamily="66" charset="0"/>
              </a:rPr>
              <a:t>refiere al comportamiento suscitado por necesidades y dirigido hacia la obtención de un fin. </a:t>
            </a:r>
            <a:endParaRPr lang="es-ES" dirty="0" smtClean="0">
              <a:latin typeface="Matura MT Script Capitals" pitchFamily="66" charset="0"/>
            </a:endParaRPr>
          </a:p>
          <a:p>
            <a:pPr marL="0" indent="0" algn="just">
              <a:buNone/>
            </a:pPr>
            <a:endParaRPr lang="es-ES" dirty="0">
              <a:latin typeface="Matura MT Script Capitals" pitchFamily="66" charset="0"/>
            </a:endParaRPr>
          </a:p>
          <a:p>
            <a:pPr marL="0" indent="0" algn="just">
              <a:buNone/>
            </a:pPr>
            <a:r>
              <a:rPr lang="es-ES" dirty="0" smtClean="0">
                <a:latin typeface="Matura MT Script Capitals" pitchFamily="66" charset="0"/>
              </a:rPr>
              <a:t>La </a:t>
            </a:r>
            <a:r>
              <a:rPr lang="es-ES" dirty="0">
                <a:latin typeface="Matura MT Script Capitals" pitchFamily="66" charset="0"/>
              </a:rPr>
              <a:t>motivación es un comportamiento o una actitud del consumidor para conseguir un bien o un servicio</a:t>
            </a:r>
            <a:r>
              <a:rPr lang="es-ES" dirty="0" smtClean="0">
                <a:latin typeface="Matura MT Script Capitals" pitchFamily="66" charset="0"/>
              </a:rPr>
              <a:t>.</a:t>
            </a:r>
            <a:endParaRPr lang="es-PE" dirty="0">
              <a:latin typeface="Matura MT Script Capitals" pitchFamily="66" charset="0"/>
            </a:endParaRPr>
          </a:p>
        </p:txBody>
      </p:sp>
    </p:spTree>
    <p:extLst>
      <p:ext uri="{BB962C8B-B14F-4D97-AF65-F5344CB8AC3E}">
        <p14:creationId xmlns:p14="http://schemas.microsoft.com/office/powerpoint/2010/main" val="24837674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14348" y="642918"/>
            <a:ext cx="7143800" cy="928694"/>
          </a:xfrm>
          <a:prstGeom prst="rect">
            <a:avLst/>
          </a:prstGeom>
          <a:effectLst>
            <a:glow rad="228600">
              <a:schemeClr val="accent6">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0" anchor="ctr"/>
          <a:lstStyle/>
          <a:p>
            <a:pPr algn="ctr"/>
            <a:r>
              <a:rPr lang="es-ES" sz="2400" b="1" dirty="0" smtClean="0">
                <a:effectLst>
                  <a:glow rad="139700">
                    <a:schemeClr val="accent6">
                      <a:satMod val="175000"/>
                      <a:alpha val="40000"/>
                    </a:schemeClr>
                  </a:glow>
                </a:effectLst>
              </a:rPr>
              <a:t>3.-   COMPORTAMIENTO  POSTERIOR A LA DECISION</a:t>
            </a:r>
            <a:endParaRPr lang="es-ES" sz="2400" b="1" dirty="0">
              <a:effectLst>
                <a:glow rad="139700">
                  <a:schemeClr val="accent6">
                    <a:satMod val="175000"/>
                    <a:alpha val="40000"/>
                  </a:schemeClr>
                </a:glow>
              </a:effectLst>
            </a:endParaRPr>
          </a:p>
        </p:txBody>
      </p:sp>
      <p:sp>
        <p:nvSpPr>
          <p:cNvPr id="3" name="2 Llamada de flecha a la derecha"/>
          <p:cNvSpPr/>
          <p:nvPr/>
        </p:nvSpPr>
        <p:spPr>
          <a:xfrm>
            <a:off x="1357290" y="2857496"/>
            <a:ext cx="2143139" cy="1285884"/>
          </a:xfrm>
          <a:prstGeom prst="rightArrowCallout">
            <a:avLst/>
          </a:prstGeom>
          <a:effectLst>
            <a:glow rad="228600">
              <a:schemeClr val="accent6">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0" anchor="ctr"/>
          <a:lstStyle/>
          <a:p>
            <a:pPr algn="ctr"/>
            <a:r>
              <a:rPr lang="es-ES" sz="2200" b="1" dirty="0" smtClean="0"/>
              <a:t>SALIDA</a:t>
            </a:r>
            <a:endParaRPr lang="es-ES" sz="2200" b="1" dirty="0"/>
          </a:p>
        </p:txBody>
      </p:sp>
      <p:sp>
        <p:nvSpPr>
          <p:cNvPr id="4" name="3 Rectángulo redondeado"/>
          <p:cNvSpPr/>
          <p:nvPr/>
        </p:nvSpPr>
        <p:spPr>
          <a:xfrm>
            <a:off x="3857620" y="2786058"/>
            <a:ext cx="4000528" cy="1643074"/>
          </a:xfrm>
          <a:prstGeom prst="roundRect">
            <a:avLst/>
          </a:prstGeom>
          <a:effectLst>
            <a:glow rad="228600">
              <a:schemeClr val="accent6">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0" anchor="ctr"/>
          <a:lstStyle/>
          <a:p>
            <a:pPr algn="ctr"/>
            <a:r>
              <a:rPr lang="es-ES" sz="2200" b="1" dirty="0" smtClean="0"/>
              <a:t>COMPRA</a:t>
            </a:r>
            <a:r>
              <a:rPr lang="es-ES" sz="2200" dirty="0" smtClean="0"/>
              <a:t>:</a:t>
            </a:r>
          </a:p>
          <a:p>
            <a:pPr algn="just">
              <a:buFont typeface="Wingdings" pitchFamily="2" charset="2"/>
              <a:buChar char="Ø"/>
            </a:pPr>
            <a:r>
              <a:rPr lang="es-ES" sz="2200" dirty="0" smtClean="0"/>
              <a:t> PRUEBA </a:t>
            </a:r>
          </a:p>
          <a:p>
            <a:pPr algn="just">
              <a:buFont typeface="Wingdings" pitchFamily="2" charset="2"/>
              <a:buChar char="Ø"/>
            </a:pPr>
            <a:r>
              <a:rPr lang="es-ES" sz="2200" dirty="0" smtClean="0"/>
              <a:t> REPETICION </a:t>
            </a:r>
            <a:endParaRPr lang="es-E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85720" y="2428868"/>
            <a:ext cx="8001056" cy="1470025"/>
          </a:xfrm>
          <a:scene3d>
            <a:camera prst="perspectiveLeft"/>
            <a:lightRig rig="threePt" dir="t"/>
          </a:scene3d>
        </p:spPr>
        <p:style>
          <a:lnRef idx="1">
            <a:schemeClr val="accent1"/>
          </a:lnRef>
          <a:fillRef idx="2">
            <a:schemeClr val="accent1"/>
          </a:fillRef>
          <a:effectRef idx="1">
            <a:schemeClr val="accent1"/>
          </a:effectRef>
          <a:fontRef idx="minor">
            <a:schemeClr val="dk1"/>
          </a:fontRef>
        </p:style>
        <p:txBody>
          <a:bodyPr/>
          <a:lstStyle/>
          <a:p>
            <a:r>
              <a:rPr lang="es-ES" b="1" dirty="0" smtClean="0">
                <a:solidFill>
                  <a:srgbClr val="0C0470"/>
                </a:solidFill>
                <a:effectLst>
                  <a:outerShdw blurRad="38100" dist="38100" dir="2700000" algn="tl">
                    <a:srgbClr val="000000">
                      <a:alpha val="43137"/>
                    </a:srgbClr>
                  </a:outerShdw>
                </a:effectLst>
                <a:latin typeface="Arial" pitchFamily="34" charset="0"/>
                <a:cs typeface="Arial" pitchFamily="34" charset="0"/>
              </a:rPr>
              <a:t>EL MODELO DE NICOSIA</a:t>
            </a:r>
            <a:endParaRPr lang="es-ES" b="1" dirty="0">
              <a:solidFill>
                <a:srgbClr val="0C047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2000240"/>
            <a:ext cx="8229600" cy="2971800"/>
          </a:xfrm>
        </p:spPr>
        <p:style>
          <a:lnRef idx="1">
            <a:schemeClr val="accent1"/>
          </a:lnRef>
          <a:fillRef idx="2">
            <a:schemeClr val="accent1"/>
          </a:fillRef>
          <a:effectRef idx="1">
            <a:schemeClr val="accent1"/>
          </a:effectRef>
          <a:fontRef idx="minor">
            <a:schemeClr val="dk1"/>
          </a:fontRef>
        </p:style>
        <p:txBody>
          <a:bodyPr rtlCol="0">
            <a:normAutofit/>
          </a:bodyPr>
          <a:lstStyle/>
          <a:p>
            <a:pPr algn="just" fontAlgn="auto">
              <a:spcAft>
                <a:spcPts val="0"/>
              </a:spcAft>
              <a:buFont typeface="Arial" pitchFamily="34" charset="0"/>
              <a:buNone/>
              <a:defRPr/>
            </a:pPr>
            <a:r>
              <a:rPr lang="es-ES" dirty="0" smtClean="0">
                <a:latin typeface="Arial" pitchFamily="34" charset="0"/>
                <a:cs typeface="Arial" pitchFamily="34" charset="0"/>
              </a:rPr>
              <a:t>		</a:t>
            </a:r>
            <a:r>
              <a:rPr lang="es-ES" sz="3600" dirty="0" smtClean="0">
                <a:solidFill>
                  <a:schemeClr val="bg1"/>
                </a:solidFill>
                <a:latin typeface="Arial" pitchFamily="34" charset="0"/>
                <a:cs typeface="Arial" pitchFamily="34" charset="0"/>
              </a:rPr>
              <a:t>El interés perseguido por el autor fue el de </a:t>
            </a:r>
            <a:r>
              <a:rPr lang="es-ES" sz="3600" b="1" dirty="0" smtClean="0">
                <a:solidFill>
                  <a:schemeClr val="bg1"/>
                </a:solidFill>
                <a:latin typeface="Arial" pitchFamily="34" charset="0"/>
                <a:cs typeface="Arial" pitchFamily="34" charset="0"/>
              </a:rPr>
              <a:t>modelizar la relación informativa y afectiva entre el oferente y el consumidor</a:t>
            </a:r>
            <a:r>
              <a:rPr lang="es-ES" sz="3600" dirty="0" smtClean="0">
                <a:solidFill>
                  <a:schemeClr val="bg1"/>
                </a:solidFill>
                <a:latin typeface="Arial" pitchFamily="34" charset="0"/>
                <a:cs typeface="Arial" pitchFamily="34" charset="0"/>
              </a:rPr>
              <a:t>.</a:t>
            </a:r>
          </a:p>
          <a:p>
            <a:pPr fontAlgn="auto">
              <a:spcAft>
                <a:spcPts val="0"/>
              </a:spcAft>
              <a:buFont typeface="Arial" pitchFamily="34" charset="0"/>
              <a:buChar char="•"/>
              <a:defRPr/>
            </a:pPr>
            <a:endParaRPr lang="es-ES" dirty="0" smtClean="0"/>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63" y="428605"/>
            <a:ext cx="8229600" cy="6000792"/>
          </a:xfrm>
        </p:spPr>
        <p:style>
          <a:lnRef idx="2">
            <a:schemeClr val="accent6"/>
          </a:lnRef>
          <a:fillRef idx="1">
            <a:schemeClr val="lt1"/>
          </a:fillRef>
          <a:effectRef idx="0">
            <a:schemeClr val="accent6"/>
          </a:effectRef>
          <a:fontRef idx="minor">
            <a:schemeClr val="dk1"/>
          </a:fontRef>
        </p:style>
        <p:txBody>
          <a:bodyPr rtlCol="0">
            <a:normAutofit fontScale="92500" lnSpcReduction="20000"/>
          </a:bodyPr>
          <a:lstStyle/>
          <a:p>
            <a:pPr algn="just" fontAlgn="auto">
              <a:spcAft>
                <a:spcPts val="0"/>
              </a:spcAft>
              <a:buFont typeface="Arial" pitchFamily="34" charset="0"/>
              <a:buNone/>
              <a:defRPr/>
            </a:pPr>
            <a:r>
              <a:rPr lang="es-ES" dirty="0" smtClean="0"/>
              <a:t>		</a:t>
            </a:r>
          </a:p>
          <a:p>
            <a:pPr algn="just" fontAlgn="auto">
              <a:spcAft>
                <a:spcPts val="0"/>
              </a:spcAft>
              <a:buFont typeface="Arial" pitchFamily="34" charset="0"/>
              <a:buNone/>
              <a:defRPr/>
            </a:pPr>
            <a:r>
              <a:rPr lang="es-ES" dirty="0" smtClean="0">
                <a:latin typeface="Arial" pitchFamily="34" charset="0"/>
                <a:cs typeface="Arial" pitchFamily="34" charset="0"/>
              </a:rPr>
              <a:t>		En un primer campo aparece el </a:t>
            </a:r>
            <a:r>
              <a:rPr lang="es-ES" b="1" dirty="0" smtClean="0">
                <a:latin typeface="Arial" pitchFamily="34" charset="0"/>
                <a:cs typeface="Arial" pitchFamily="34" charset="0"/>
              </a:rPr>
              <a:t>mensaje </a:t>
            </a:r>
            <a:r>
              <a:rPr lang="es-ES" b="1" dirty="0" smtClean="0">
                <a:effectLst>
                  <a:outerShdw blurRad="38100" dist="38100" dir="2700000" algn="tl">
                    <a:srgbClr val="000000">
                      <a:alpha val="43137"/>
                    </a:srgbClr>
                  </a:outerShdw>
                </a:effectLst>
                <a:latin typeface="Arial" pitchFamily="34" charset="0"/>
                <a:cs typeface="Arial" pitchFamily="34" charset="0"/>
              </a:rPr>
              <a:t>de la empresa y su captación por parte de los consumidores potenciales</a:t>
            </a:r>
            <a:r>
              <a:rPr lang="es-ES" dirty="0" smtClean="0">
                <a:latin typeface="Arial" pitchFamily="34" charset="0"/>
                <a:cs typeface="Arial" pitchFamily="34" charset="0"/>
              </a:rPr>
              <a:t>. De esta comunicación, que puede ser publicidad o la acción de la fuerza de ventas, va a surgir una actitud que hará que los consumidores potenciales busquen información para comparar la marca anunciada.</a:t>
            </a:r>
          </a:p>
          <a:p>
            <a:pPr algn="just" fontAlgn="auto">
              <a:spcAft>
                <a:spcPts val="0"/>
              </a:spcAft>
              <a:buFont typeface="Arial" pitchFamily="34" charset="0"/>
              <a:buNone/>
              <a:defRPr/>
            </a:pPr>
            <a:endParaRPr lang="es-ES" dirty="0" smtClean="0">
              <a:latin typeface="Arial" pitchFamily="34" charset="0"/>
              <a:cs typeface="Arial" pitchFamily="34" charset="0"/>
            </a:endParaRPr>
          </a:p>
          <a:p>
            <a:pPr algn="just" fontAlgn="auto">
              <a:spcAft>
                <a:spcPts val="0"/>
              </a:spcAft>
              <a:buFont typeface="Arial" pitchFamily="34" charset="0"/>
              <a:buNone/>
              <a:defRPr/>
            </a:pPr>
            <a:r>
              <a:rPr lang="es-ES" dirty="0" smtClean="0">
                <a:latin typeface="Arial" pitchFamily="34" charset="0"/>
                <a:cs typeface="Arial" pitchFamily="34" charset="0"/>
              </a:rPr>
              <a:t>		 Si es positivamente evaluada, surge una motivación que puede inducir a la compra. En tal caso aparece una experiencia que se acumula y que será tenida en cuenta en posteriores ocasiones. </a:t>
            </a:r>
            <a:endParaRPr lang="es-ES" b="1" dirty="0" smtClean="0">
              <a:latin typeface="Arial" pitchFamily="34" charset="0"/>
              <a:cs typeface="Arial" pitchFamily="34" charset="0"/>
            </a:endParaRPr>
          </a:p>
          <a:p>
            <a:pPr fontAlgn="auto">
              <a:spcAft>
                <a:spcPts val="0"/>
              </a:spcAft>
              <a:buFont typeface="Arial" pitchFamily="34" charset="0"/>
              <a:buChar char="•"/>
              <a:defRPr/>
            </a:pPr>
            <a:endParaRPr lang="es-ES" dirty="0" smtClean="0">
              <a:latin typeface="Arial" pitchFamily="34" charset="0"/>
              <a:cs typeface="Arial" pitchFamily="34" charset="0"/>
            </a:endParaRPr>
          </a:p>
          <a:p>
            <a:pPr fontAlgn="auto">
              <a:spcAft>
                <a:spcPts val="0"/>
              </a:spcAft>
              <a:buFont typeface="Arial" pitchFamily="34" charset="0"/>
              <a:buNone/>
              <a:defRPr/>
            </a:pPr>
            <a:endParaRPr lang="es-ES" dirty="0" smtClean="0"/>
          </a:p>
        </p:txBody>
      </p:sp>
    </p:spTree>
  </p:cSld>
  <p:clrMapOvr>
    <a:masterClrMapping/>
  </p:clrMapOvr>
  <p:transition>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Marcador de contenido"/>
          <p:cNvSpPr>
            <a:spLocks noGrp="1"/>
          </p:cNvSpPr>
          <p:nvPr>
            <p:ph idx="1"/>
          </p:nvPr>
        </p:nvSpPr>
        <p:spPr>
          <a:xfrm>
            <a:off x="500063" y="1285875"/>
            <a:ext cx="8229600" cy="4357688"/>
          </a:xfrm>
        </p:spPr>
        <p:style>
          <a:lnRef idx="2">
            <a:schemeClr val="accent6"/>
          </a:lnRef>
          <a:fillRef idx="1">
            <a:schemeClr val="lt1"/>
          </a:fillRef>
          <a:effectRef idx="0">
            <a:schemeClr val="accent6"/>
          </a:effectRef>
          <a:fontRef idx="minor">
            <a:schemeClr val="dk1"/>
          </a:fontRef>
        </p:style>
        <p:txBody>
          <a:bodyPr/>
          <a:lstStyle/>
          <a:p>
            <a:pPr algn="just">
              <a:buFont typeface="Arial" charset="0"/>
              <a:buNone/>
            </a:pPr>
            <a:r>
              <a:rPr lang="es-ES" dirty="0" smtClean="0">
                <a:latin typeface="Arial" charset="0"/>
                <a:cs typeface="Arial" charset="0"/>
              </a:rPr>
              <a:t>		</a:t>
            </a:r>
            <a:r>
              <a:rPr lang="es-ES" sz="3600" dirty="0" smtClean="0">
                <a:latin typeface="Arial" charset="0"/>
                <a:cs typeface="Arial" charset="0"/>
              </a:rPr>
              <a:t>El conjunto de variables que el modelo tiene en cuenta es realmente muy amplio.</a:t>
            </a:r>
          </a:p>
          <a:p>
            <a:pPr algn="just">
              <a:buFont typeface="Arial" charset="0"/>
              <a:buNone/>
            </a:pPr>
            <a:endParaRPr lang="es-ES" sz="3600" dirty="0" smtClean="0">
              <a:latin typeface="Arial" charset="0"/>
              <a:cs typeface="Arial" charset="0"/>
            </a:endParaRPr>
          </a:p>
          <a:p>
            <a:pPr algn="just">
              <a:buFont typeface="Arial" charset="0"/>
              <a:buNone/>
            </a:pPr>
            <a:r>
              <a:rPr lang="es-ES" sz="3600" dirty="0" smtClean="0">
                <a:latin typeface="Arial" charset="0"/>
                <a:cs typeface="Arial" charset="0"/>
              </a:rPr>
              <a:t>	</a:t>
            </a: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928670"/>
            <a:ext cx="8229600" cy="5214974"/>
          </a:xfrm>
        </p:spPr>
        <p:style>
          <a:lnRef idx="2">
            <a:schemeClr val="accent6"/>
          </a:lnRef>
          <a:fillRef idx="1">
            <a:schemeClr val="lt1"/>
          </a:fillRef>
          <a:effectRef idx="0">
            <a:schemeClr val="accent6"/>
          </a:effectRef>
          <a:fontRef idx="minor">
            <a:schemeClr val="dk1"/>
          </a:fontRef>
        </p:style>
        <p:txBody>
          <a:bodyPr/>
          <a:lstStyle/>
          <a:p>
            <a:pPr algn="just">
              <a:buNone/>
            </a:pPr>
            <a:r>
              <a:rPr lang="es-ES" b="1" dirty="0" smtClean="0"/>
              <a:t>		</a:t>
            </a:r>
          </a:p>
          <a:p>
            <a:pPr algn="just">
              <a:buNone/>
            </a:pPr>
            <a:r>
              <a:rPr lang="es-ES" b="1" dirty="0" smtClean="0">
                <a:latin typeface="Arial" pitchFamily="34" charset="0"/>
                <a:cs typeface="Arial" pitchFamily="34" charset="0"/>
              </a:rPr>
              <a:t>		Lo realmente importante del modelo de Nicosia es que, además de detallar el proceso de elección de marca, </a:t>
            </a:r>
            <a:r>
              <a:rPr lang="es-ES" b="1" dirty="0" smtClean="0">
                <a:effectLst>
                  <a:outerShdw blurRad="38100" dist="38100" dir="2700000" algn="tl">
                    <a:srgbClr val="000000">
                      <a:alpha val="43137"/>
                    </a:srgbClr>
                  </a:outerShdw>
                </a:effectLst>
                <a:latin typeface="Arial" pitchFamily="34" charset="0"/>
                <a:cs typeface="Arial" pitchFamily="34" charset="0"/>
              </a:rPr>
              <a:t>analiza </a:t>
            </a:r>
            <a:r>
              <a:rPr lang="es-ES" b="1" dirty="0" smtClean="0">
                <a:latin typeface="Arial" pitchFamily="34" charset="0"/>
                <a:cs typeface="Arial" pitchFamily="34" charset="0"/>
              </a:rPr>
              <a:t>los hechos posteriores a la compra, el consumo o el almacenamiento. Es decir, los hechos que condicionan los hábitos de compra y la fidelidad a la marca.</a:t>
            </a:r>
            <a:endParaRPr lang="es-ES" dirty="0" smtClean="0">
              <a:latin typeface="Arial" pitchFamily="34" charset="0"/>
              <a:cs typeface="Arial" pitchFamily="34" charset="0"/>
            </a:endParaRPr>
          </a:p>
          <a:p>
            <a:pPr algn="just">
              <a:buNone/>
            </a:pPr>
            <a:endParaRPr lang="es-ES" dirty="0" smtClean="0">
              <a:latin typeface="Arial" pitchFamily="34" charset="0"/>
              <a:cs typeface="Arial" pitchFamily="34" charset="0"/>
            </a:endParaRPr>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TotalTime>
  <Words>969</Words>
  <Application>Microsoft Office PowerPoint</Application>
  <PresentationFormat>Presentación en pantalla (4:3)</PresentationFormat>
  <Paragraphs>126</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Tema de Office</vt:lpstr>
      <vt:lpstr>Presentación de PowerPoint</vt:lpstr>
      <vt:lpstr>Presentación de PowerPoint</vt:lpstr>
      <vt:lpstr>Presentación de PowerPoint</vt:lpstr>
      <vt:lpstr>Presentación de PowerPoint</vt:lpstr>
      <vt:lpstr>EL MODELO DE NICOSIA</vt:lpstr>
      <vt:lpstr>Presentación de PowerPoint</vt:lpstr>
      <vt:lpstr>Presentación de PowerPoint</vt:lpstr>
      <vt:lpstr>Presentación de PowerPoint</vt:lpstr>
      <vt:lpstr>Presentación de PowerPoint</vt:lpstr>
      <vt:lpstr> EL MODELO DE BLACKWELL  KOLLAT, ENGEL </vt:lpstr>
      <vt:lpstr>Presentación de PowerPoint</vt:lpstr>
      <vt:lpstr>Factores Condicionantes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Estilo De Vida Del Consumidor</vt:lpstr>
      <vt:lpstr>Presentación de PowerPoint</vt:lpstr>
      <vt:lpstr>FACTORES QUE INFLUYEN EN EL ESTILO DE VIDA DE LOS CONSUMIDORES</vt:lpstr>
      <vt:lpstr>Presentación de PowerPoint</vt:lpstr>
      <vt:lpstr>FACTORES DE INFLUENCIA EXTERNOS</vt:lpstr>
      <vt:lpstr>Presentación de PowerPoint</vt:lpstr>
      <vt:lpstr>Presentación de PowerPoint</vt:lpstr>
      <vt:lpstr>Presentación de PowerPoint</vt:lpstr>
      <vt:lpstr>Presentación de PowerPoint</vt:lpstr>
      <vt:lpstr>FACTORES INTERNOS DE INFLUENCIA</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MODELO DE NICOSIA</dc:title>
  <dc:creator>CESPI</dc:creator>
  <cp:lastModifiedBy>saga</cp:lastModifiedBy>
  <cp:revision>34</cp:revision>
  <cp:lastPrinted>2011-12-06T22:37:44Z</cp:lastPrinted>
  <dcterms:created xsi:type="dcterms:W3CDTF">2011-07-31T23:51:03Z</dcterms:created>
  <dcterms:modified xsi:type="dcterms:W3CDTF">2012-10-16T23:23:57Z</dcterms:modified>
</cp:coreProperties>
</file>